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B_BB31D9F2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2" r:id="rId4"/>
  </p:sldMasterIdLst>
  <p:notesMasterIdLst>
    <p:notesMasterId r:id="rId40"/>
  </p:notesMasterIdLst>
  <p:handoutMasterIdLst>
    <p:handoutMasterId r:id="rId41"/>
  </p:handoutMasterIdLst>
  <p:sldIdLst>
    <p:sldId id="256" r:id="rId5"/>
    <p:sldId id="264" r:id="rId6"/>
    <p:sldId id="260" r:id="rId7"/>
    <p:sldId id="311" r:id="rId8"/>
    <p:sldId id="312" r:id="rId9"/>
    <p:sldId id="315" r:id="rId10"/>
    <p:sldId id="314" r:id="rId11"/>
    <p:sldId id="313" r:id="rId12"/>
    <p:sldId id="283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40" r:id="rId36"/>
    <p:sldId id="338" r:id="rId37"/>
    <p:sldId id="339" r:id="rId38"/>
    <p:sldId id="258" r:id="rId39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C6E3F-18E0-5039-F061-CC558A637881}" name="Sergio Garcia" initials="SG" userId="S::Sergio.Garcia@vensure.com::46ddb158-204b-44eb-8216-a956a3c9be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013"/>
    <a:srgbClr val="000000"/>
    <a:srgbClr val="706866"/>
    <a:srgbClr val="00A5B5"/>
    <a:srgbClr val="009999"/>
    <a:srgbClr val="19728C"/>
    <a:srgbClr val="E7E6E6"/>
    <a:srgbClr val="FEDBC8"/>
    <a:srgbClr val="FA6A22"/>
    <a:srgbClr val="03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D2A02-42F2-485B-83AB-FDD0074B3264}" v="424" dt="2022-04-08T21:38:13.341"/>
  </p1510:revLst>
</p1510:revInfo>
</file>

<file path=ppt/tableStyles.xml><?xml version="1.0" encoding="utf-8"?>
<a:tblStyleLst xmlns:a="http://schemas.openxmlformats.org/drawingml/2006/main" def="{8F5C4D64-3CB1-44FE-A7C1-7C6792326531}">
  <a:tblStyle styleId="{8F5C4D64-3CB1-44FE-A7C1-7C6792326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0538" autoAdjust="0"/>
  </p:normalViewPr>
  <p:slideViewPr>
    <p:cSldViewPr snapToGrid="0">
      <p:cViewPr varScale="1">
        <p:scale>
          <a:sx n="86" d="100"/>
          <a:sy n="86" d="100"/>
        </p:scale>
        <p:origin x="120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omments/modernComment_11B_BB31D9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D6DD10-E66E-4181-9300-2B2D4AFC9672}" authorId="{364C6E3F-18E0-5039-F061-CC558A637881}" created="2022-02-24T21:19:40.357">
    <pc:sldMkLst xmlns:pc="http://schemas.microsoft.com/office/powerpoint/2013/main/command">
      <pc:docMk/>
      <pc:sldMk cId="3140606450" sldId="283"/>
    </pc:sldMkLst>
    <p188:txBody>
      <a:bodyPr/>
      <a:lstStyle/>
      <a:p>
        <a:r>
          <a:rPr lang="en-US"/>
          <a:t>Improve diagram but keep hierarchy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DCF1-0F16-4F79-BC4A-993379236393}" type="datetimeFigureOut">
              <a:rPr lang="en-US" smtClean="0">
                <a:latin typeface="Arial" panose="020B0604020202020204" pitchFamily="34" charset="0"/>
              </a:rPr>
              <a:t>10/10/2023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175-E3A9-42A0-88B3-EEBBCA8AEA0A}" type="slidenum">
              <a:rPr lang="en-US" smtClean="0">
                <a:latin typeface="Arial" panose="020B0604020202020204" pitchFamily="34" charset="0"/>
              </a:rPr>
              <a:t>‹Nº›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8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3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1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77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8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B9254-56DE-794F-961D-A24086E6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6416F-8C6A-AC4E-A18F-EC32C35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FF3E-AE10-8E4F-8E81-254EF50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4718-C46E-7F4E-B569-A1DB7B63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D884-D5B6-4C42-B66C-5ABA98285411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A55B-9E57-084F-A789-DF2B360B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2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997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3704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7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4972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eneric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222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A900-65F0-E644-A71F-1C6270A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42E4-E9CC-E64D-AE53-4DE36C8A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25" y="1042417"/>
            <a:ext cx="40005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0287-ADAD-0D4C-B7AB-E89B5B160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924" y="1042417"/>
            <a:ext cx="40005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74054-1D32-EE45-A4AB-469AEC6F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B28-F109-2948-A5E8-7EDC96C8D832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2DEC-EEBA-6348-B03C-EC19A08D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787EF6-966F-D04A-800C-A352E681A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72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3579-1B6C-F240-8FCB-D4E526FD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452630"/>
            <a:ext cx="6973967" cy="5116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F066-3469-7843-8E1A-B15B9833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973233"/>
            <a:ext cx="405029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2522-E27B-1442-9784-F1A23D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25" y="1562942"/>
            <a:ext cx="405029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F07E-5A6E-5B49-8C89-825C14AE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1671" y="973233"/>
            <a:ext cx="414000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080B7-5AFD-7A40-89A7-EA4E3FDE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1671" y="1562942"/>
            <a:ext cx="414000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AF372-9889-4745-8B0C-8171C470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E128-AEB7-EC40-AF18-3E2E77CC645E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62DF5-E870-7344-B52F-331ACC1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3264F2-420C-FA41-A91C-98285ECE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777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C240-9B3B-7846-A052-534CE8F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D99B-AC6F-1B4B-BED5-47C3B755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2B72-3EB7-B24E-A764-C7F4B4E79A64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7C11-F96B-BA4E-83D4-5CFC58F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6636-19D9-B947-88A7-85C2FE59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420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0C86-06F9-DE41-9D1A-01A0715A3F63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B1DD-C4E8-684D-9F0A-021799235ECD}"/>
              </a:ext>
            </a:extLst>
          </p:cNvPr>
          <p:cNvSpPr/>
          <p:nvPr/>
        </p:nvSpPr>
        <p:spPr>
          <a:xfrm>
            <a:off x="7657240" y="4573720"/>
            <a:ext cx="1486760" cy="56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0130-FD56-F142-AEF8-B55ABA39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395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016-B0C7-5F4B-B7A7-253FA3F29E3A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14633-042B-3C43-941C-5021BB67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096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DDCC-EA11-0046-B3D4-7A29308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5262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62768-2A21-2E46-A1A3-2240DCC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7" y="1044367"/>
            <a:ext cx="8474477" cy="3565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F9AF-637F-5C4E-A1B2-D21481D8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2325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01BA-C0FF-3046-A855-1EBEA2D049D1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76E9-3237-B74F-A744-D1267D77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C11F-93B5-E847-A3C5-5D816B19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DEF3C-47D5-8F40-A9B9-D958DCD7AC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67826" y="0"/>
            <a:ext cx="1977376" cy="135646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C707A4E-92DE-CB4E-B484-953D77B82B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914900"/>
            <a:ext cx="241914" cy="241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E5EE4-9CE0-C547-AD36-8BF0E05405C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30752" y="4653283"/>
            <a:ext cx="1089654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7" r:id="rId11"/>
    <p:sldLayoutId id="2147483678" r:id="rId12"/>
    <p:sldLayoutId id="2147483679" r:id="rId13"/>
  </p:sldLayoutIdLst>
  <p:transition>
    <p:fade thruBlk="1"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 spc="-113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6914" indent="-86914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1pPr>
      <a:lvl2pPr marL="260741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System Font Regular"/>
        <a:buChar char="–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2pPr>
      <a:lvl3pPr marL="429806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3pPr>
      <a:lvl4pPr marL="603632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72697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10" Type="http://schemas.openxmlformats.org/officeDocument/2006/relationships/image" Target="../media/image21.png"/><Relationship Id="rId4" Type="http://schemas.openxmlformats.org/officeDocument/2006/relationships/image" Target="../media/image13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skHR@vensure.co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skHR@vensure.co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B_BB31D9F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5" y="411958"/>
            <a:ext cx="5083023" cy="2139553"/>
          </a:xfrm>
        </p:spPr>
        <p:txBody>
          <a:bodyPr/>
          <a:lstStyle/>
          <a:p>
            <a:r>
              <a:rPr lang="en-US" dirty="0"/>
              <a:t>Employee Relations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25" y="2591990"/>
            <a:ext cx="4326248" cy="1000098"/>
          </a:xfrm>
        </p:spPr>
        <p:txBody>
          <a:bodyPr/>
          <a:lstStyle/>
          <a:p>
            <a:r>
              <a:rPr lang="es-CO" dirty="0"/>
              <a:t>Training </a:t>
            </a:r>
            <a:r>
              <a:rPr lang="es-CO" dirty="0" err="1"/>
              <a:t>Session</a:t>
            </a:r>
            <a:r>
              <a:rPr lang="es-CO" dirty="0"/>
              <a:t> – Benefits / Taxes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333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F64888-199C-4035-8D46-7C250DDE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51" y="1889140"/>
            <a:ext cx="7144747" cy="30484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s-CO" dirty="0"/>
              <a:t>FAQ </a:t>
            </a:r>
            <a:r>
              <a:rPr lang="es-CO" dirty="0" err="1"/>
              <a:t>for</a:t>
            </a:r>
            <a:r>
              <a:rPr lang="es-CO" dirty="0"/>
              <a:t> Benefits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300" y="1046588"/>
            <a:ext cx="5476875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err="1">
                <a:solidFill>
                  <a:srgbClr val="706866"/>
                </a:solidFill>
              </a:rPr>
              <a:t>If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the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employee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wants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to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make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an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appointment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or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contact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the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carrier</a:t>
            </a:r>
            <a:r>
              <a:rPr lang="es-CO" sz="1200" b="1" dirty="0">
                <a:solidFill>
                  <a:srgbClr val="706866"/>
                </a:solidFill>
              </a:rPr>
              <a:t>…</a:t>
            </a:r>
            <a:endParaRPr lang="en-US" sz="1200" b="1" dirty="0">
              <a:solidFill>
                <a:srgbClr val="7068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2359025" y="1362339"/>
            <a:ext cx="5109402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200" i="1" dirty="0" err="1">
                <a:solidFill>
                  <a:srgbClr val="706866"/>
                </a:solidFill>
              </a:rPr>
              <a:t>We</a:t>
            </a:r>
            <a:r>
              <a:rPr lang="es-CO" sz="1200" i="1" dirty="0">
                <a:solidFill>
                  <a:srgbClr val="706866"/>
                </a:solidFill>
              </a:rPr>
              <a:t> can </a:t>
            </a:r>
            <a:r>
              <a:rPr lang="es-CO" sz="1200" i="1" dirty="0" err="1">
                <a:solidFill>
                  <a:srgbClr val="706866"/>
                </a:solidFill>
              </a:rPr>
              <a:t>check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for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the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carrier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information</a:t>
            </a:r>
            <a:r>
              <a:rPr lang="es-CO" sz="1200" i="1" dirty="0">
                <a:solidFill>
                  <a:srgbClr val="706866"/>
                </a:solidFill>
              </a:rPr>
              <a:t> in </a:t>
            </a:r>
            <a:r>
              <a:rPr lang="es-CO" sz="1200" i="1" dirty="0" err="1">
                <a:solidFill>
                  <a:srgbClr val="706866"/>
                </a:solidFill>
              </a:rPr>
              <a:t>the</a:t>
            </a:r>
            <a:r>
              <a:rPr lang="es-CO" sz="1200" i="1" dirty="0">
                <a:solidFill>
                  <a:srgbClr val="706866"/>
                </a:solidFill>
              </a:rPr>
              <a:t> Benefits </a:t>
            </a:r>
            <a:r>
              <a:rPr lang="es-CO" sz="1200" i="1" dirty="0" err="1">
                <a:solidFill>
                  <a:srgbClr val="706866"/>
                </a:solidFill>
              </a:rPr>
              <a:t>overview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section</a:t>
            </a:r>
            <a:r>
              <a:rPr lang="es-CO" sz="1200" i="1" dirty="0">
                <a:solidFill>
                  <a:srgbClr val="706866"/>
                </a:solidFill>
              </a:rPr>
              <a:t> / Client Benefits </a:t>
            </a:r>
            <a:r>
              <a:rPr lang="es-CO" sz="1200" i="1" dirty="0" err="1">
                <a:solidFill>
                  <a:srgbClr val="706866"/>
                </a:solidFill>
              </a:rPr>
              <a:t>Overview</a:t>
            </a:r>
            <a:endParaRPr lang="en-US" sz="1200" i="1" dirty="0">
              <a:solidFill>
                <a:srgbClr val="706866"/>
              </a:solidFill>
            </a:endParaRP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1046588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0034EC-A0F8-446C-B055-29CA194CBC47}"/>
              </a:ext>
            </a:extLst>
          </p:cNvPr>
          <p:cNvSpPr txBox="1"/>
          <p:nvPr/>
        </p:nvSpPr>
        <p:spPr>
          <a:xfrm>
            <a:off x="874887" y="3710988"/>
            <a:ext cx="7038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err="1">
                <a:solidFill>
                  <a:schemeClr val="accent3"/>
                </a:solidFill>
              </a:rPr>
              <a:t>Main</a:t>
            </a:r>
            <a:r>
              <a:rPr lang="es-CO" sz="1200" b="1" dirty="0">
                <a:solidFill>
                  <a:schemeClr val="accent3"/>
                </a:solidFill>
              </a:rPr>
              <a:t> </a:t>
            </a:r>
            <a:r>
              <a:rPr lang="es-CO" sz="1200" b="1" dirty="0" err="1">
                <a:solidFill>
                  <a:schemeClr val="accent3"/>
                </a:solidFill>
              </a:rPr>
              <a:t>Carriers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54A7A3-7B54-4ED2-B97E-5D5065874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51" y="2258138"/>
            <a:ext cx="7287642" cy="609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61957E-397C-4660-A764-1B8B25713E1D}"/>
              </a:ext>
            </a:extLst>
          </p:cNvPr>
          <p:cNvSpPr txBox="1"/>
          <p:nvPr/>
        </p:nvSpPr>
        <p:spPr>
          <a:xfrm>
            <a:off x="2359025" y="3137599"/>
            <a:ext cx="5063547" cy="430887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100" i="1" dirty="0" err="1">
                <a:solidFill>
                  <a:srgbClr val="706866"/>
                </a:solidFill>
              </a:rPr>
              <a:t>If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the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name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of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the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carrier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is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not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clear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just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contact</a:t>
            </a:r>
            <a:r>
              <a:rPr lang="es-CO" sz="1100" i="1" dirty="0">
                <a:solidFill>
                  <a:srgbClr val="706866"/>
                </a:solidFill>
              </a:rPr>
              <a:t> Benefits and </a:t>
            </a:r>
            <a:r>
              <a:rPr lang="es-CO" sz="1100" i="1" dirty="0" err="1">
                <a:solidFill>
                  <a:srgbClr val="706866"/>
                </a:solidFill>
              </a:rPr>
              <a:t>let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them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check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the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account</a:t>
            </a:r>
            <a:r>
              <a:rPr lang="es-CO" sz="1100" i="1" dirty="0">
                <a:solidFill>
                  <a:srgbClr val="706866"/>
                </a:solidFill>
              </a:rPr>
              <a:t>.</a:t>
            </a:r>
          </a:p>
        </p:txBody>
      </p:sp>
      <p:pic>
        <p:nvPicPr>
          <p:cNvPr id="17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754C22B2-3A9D-42CB-AF15-1422A437D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75" y="2873429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Logo de Aetna: la historia y el significado del logotipo, la marca y el  símbolo. | png, vector">
            <a:extLst>
              <a:ext uri="{FF2B5EF4-FFF2-40B4-BE49-F238E27FC236}">
                <a16:creationId xmlns:a16="http://schemas.microsoft.com/office/drawing/2014/main" id="{C4310080-C9D2-4715-8329-522ED34D6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4086111"/>
            <a:ext cx="1156474" cy="6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lueCross BlueShield | Florida Surgery Consultants">
            <a:extLst>
              <a:ext uri="{FF2B5EF4-FFF2-40B4-BE49-F238E27FC236}">
                <a16:creationId xmlns:a16="http://schemas.microsoft.com/office/drawing/2014/main" id="{2DFA5DA0-2056-4F13-A60A-824BD338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48" y="4015446"/>
            <a:ext cx="1444625" cy="8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mpire BlueCross BlueShield">
            <a:extLst>
              <a:ext uri="{FF2B5EF4-FFF2-40B4-BE49-F238E27FC236}">
                <a16:creationId xmlns:a16="http://schemas.microsoft.com/office/drawing/2014/main" id="{E7E6EC41-C37E-424D-A797-6B39F42D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19" y="4086111"/>
            <a:ext cx="1340858" cy="5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258DD8-2858-49DB-96FA-143F2B4D47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2923" y="4158711"/>
            <a:ext cx="2524477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s-CO" dirty="0"/>
              <a:t>FAQ </a:t>
            </a:r>
            <a:r>
              <a:rPr lang="es-CO" dirty="0" err="1"/>
              <a:t>for</a:t>
            </a:r>
            <a:r>
              <a:rPr lang="es-CO" dirty="0"/>
              <a:t> Benefits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300" y="1046588"/>
            <a:ext cx="5109401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err="1">
                <a:solidFill>
                  <a:srgbClr val="706866"/>
                </a:solidFill>
              </a:rPr>
              <a:t>The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employee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missed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the</a:t>
            </a:r>
            <a:r>
              <a:rPr lang="es-CO" sz="1200" b="1" dirty="0">
                <a:solidFill>
                  <a:srgbClr val="706866"/>
                </a:solidFill>
              </a:rPr>
              <a:t> open </a:t>
            </a:r>
            <a:r>
              <a:rPr lang="es-CO" sz="1200" b="1" dirty="0" err="1">
                <a:solidFill>
                  <a:srgbClr val="706866"/>
                </a:solidFill>
              </a:rPr>
              <a:t>enrollment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window</a:t>
            </a:r>
            <a:r>
              <a:rPr lang="es-CO" sz="1200" b="1" dirty="0">
                <a:solidFill>
                  <a:srgbClr val="706866"/>
                </a:solidFill>
              </a:rPr>
              <a:t>, can </a:t>
            </a:r>
            <a:r>
              <a:rPr lang="es-CO" sz="1200" b="1" dirty="0" err="1">
                <a:solidFill>
                  <a:srgbClr val="706866"/>
                </a:solidFill>
              </a:rPr>
              <a:t>we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extend</a:t>
            </a:r>
            <a:r>
              <a:rPr lang="es-CO" sz="1200" b="1" dirty="0">
                <a:solidFill>
                  <a:srgbClr val="706866"/>
                </a:solidFill>
              </a:rPr>
              <a:t>? </a:t>
            </a:r>
            <a:endParaRPr lang="en-US" sz="1200" b="1" dirty="0">
              <a:solidFill>
                <a:srgbClr val="7068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2359025" y="1362339"/>
            <a:ext cx="5109402" cy="276999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1200" i="1" dirty="0" err="1">
                <a:solidFill>
                  <a:srgbClr val="706866"/>
                </a:solidFill>
              </a:rPr>
              <a:t>Sure</a:t>
            </a:r>
            <a:r>
              <a:rPr lang="es-CO" sz="1200" i="1" dirty="0">
                <a:solidFill>
                  <a:srgbClr val="706866"/>
                </a:solidFill>
              </a:rPr>
              <a:t>, </a:t>
            </a:r>
            <a:r>
              <a:rPr lang="es-CO" sz="1200" i="1" dirty="0" err="1">
                <a:solidFill>
                  <a:srgbClr val="706866"/>
                </a:solidFill>
              </a:rPr>
              <a:t>we</a:t>
            </a:r>
            <a:r>
              <a:rPr lang="es-CO" sz="1200" i="1" dirty="0">
                <a:solidFill>
                  <a:srgbClr val="706866"/>
                </a:solidFill>
              </a:rPr>
              <a:t> can </a:t>
            </a:r>
            <a:r>
              <a:rPr lang="es-CO" sz="1200" i="1" dirty="0" err="1">
                <a:solidFill>
                  <a:srgbClr val="706866"/>
                </a:solidFill>
              </a:rPr>
              <a:t>assist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taking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into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account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the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following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key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aspects</a:t>
            </a:r>
            <a:r>
              <a:rPr lang="es-CO" sz="1200" i="1" dirty="0">
                <a:solidFill>
                  <a:srgbClr val="706866"/>
                </a:solidFill>
              </a:rPr>
              <a:t>: </a:t>
            </a:r>
            <a:endParaRPr lang="en-US" sz="1200" i="1" dirty="0">
              <a:solidFill>
                <a:srgbClr val="706866"/>
              </a:solidFill>
            </a:endParaRP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1046588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AD0EED-FF49-449B-A195-66B9011359F9}"/>
              </a:ext>
            </a:extLst>
          </p:cNvPr>
          <p:cNvSpPr txBox="1"/>
          <p:nvPr/>
        </p:nvSpPr>
        <p:spPr>
          <a:xfrm>
            <a:off x="2842038" y="1936801"/>
            <a:ext cx="414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706866"/>
                </a:solidFill>
              </a:rPr>
              <a:t>ER </a:t>
            </a:r>
            <a:r>
              <a:rPr lang="es-CO" sz="1400" dirty="0" err="1">
                <a:solidFill>
                  <a:srgbClr val="706866"/>
                </a:solidFill>
              </a:rPr>
              <a:t>assists</a:t>
            </a:r>
            <a:r>
              <a:rPr lang="es-CO" sz="1400" dirty="0">
                <a:solidFill>
                  <a:srgbClr val="706866"/>
                </a:solidFill>
              </a:rPr>
              <a:t> </a:t>
            </a:r>
            <a:r>
              <a:rPr lang="es-CO" sz="1400" dirty="0" err="1">
                <a:solidFill>
                  <a:srgbClr val="706866"/>
                </a:solidFill>
              </a:rPr>
              <a:t>only</a:t>
            </a:r>
            <a:r>
              <a:rPr lang="es-CO" sz="1400" dirty="0">
                <a:solidFill>
                  <a:srgbClr val="706866"/>
                </a:solidFill>
              </a:rPr>
              <a:t> </a:t>
            </a:r>
            <a:r>
              <a:rPr lang="es-CO" sz="1400" dirty="0" err="1">
                <a:solidFill>
                  <a:srgbClr val="706866"/>
                </a:solidFill>
              </a:rPr>
              <a:t>with</a:t>
            </a:r>
            <a:r>
              <a:rPr lang="es-CO" sz="1400" dirty="0">
                <a:solidFill>
                  <a:srgbClr val="706866"/>
                </a:solidFill>
              </a:rPr>
              <a:t> BE </a:t>
            </a:r>
            <a:r>
              <a:rPr lang="es-CO" sz="1400" dirty="0" err="1">
                <a:solidFill>
                  <a:srgbClr val="706866"/>
                </a:solidFill>
              </a:rPr>
              <a:t>workflow’s</a:t>
            </a:r>
            <a:r>
              <a:rPr lang="es-CO" sz="1400" dirty="0">
                <a:solidFill>
                  <a:srgbClr val="706866"/>
                </a:solidFill>
              </a:rPr>
              <a:t> </a:t>
            </a:r>
            <a:r>
              <a:rPr lang="es-CO" sz="1400" dirty="0" err="1">
                <a:solidFill>
                  <a:srgbClr val="706866"/>
                </a:solidFill>
              </a:rPr>
              <a:t>type</a:t>
            </a:r>
            <a:endParaRPr lang="es-CO" sz="1400" dirty="0">
              <a:solidFill>
                <a:srgbClr val="70686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76E2F-268A-4A17-99A6-932B2B27CB24}"/>
              </a:ext>
            </a:extLst>
          </p:cNvPr>
          <p:cNvSpPr txBox="1"/>
          <p:nvPr/>
        </p:nvSpPr>
        <p:spPr>
          <a:xfrm>
            <a:off x="2840194" y="2330001"/>
            <a:ext cx="433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rgbClr val="706866"/>
                </a:solidFill>
              </a:rPr>
              <a:t>We</a:t>
            </a:r>
            <a:r>
              <a:rPr lang="es-CO" sz="1400" dirty="0">
                <a:solidFill>
                  <a:srgbClr val="706866"/>
                </a:solidFill>
              </a:rPr>
              <a:t> can </a:t>
            </a:r>
            <a:r>
              <a:rPr lang="es-CO" sz="1400" dirty="0" err="1">
                <a:solidFill>
                  <a:srgbClr val="706866"/>
                </a:solidFill>
              </a:rPr>
              <a:t>extend</a:t>
            </a:r>
            <a:r>
              <a:rPr lang="es-CO" sz="1400" dirty="0">
                <a:solidFill>
                  <a:srgbClr val="706866"/>
                </a:solidFill>
              </a:rPr>
              <a:t> 1 </a:t>
            </a:r>
            <a:r>
              <a:rPr lang="es-CO" sz="1400" dirty="0" err="1">
                <a:solidFill>
                  <a:srgbClr val="706866"/>
                </a:solidFill>
              </a:rPr>
              <a:t>day</a:t>
            </a:r>
            <a:r>
              <a:rPr lang="es-CO" sz="1400" dirty="0">
                <a:solidFill>
                  <a:srgbClr val="706866"/>
                </a:solidFill>
              </a:rPr>
              <a:t> </a:t>
            </a:r>
            <a:r>
              <a:rPr lang="es-CO" sz="1400" dirty="0" err="1">
                <a:solidFill>
                  <a:srgbClr val="706866"/>
                </a:solidFill>
              </a:rPr>
              <a:t>if</a:t>
            </a:r>
            <a:r>
              <a:rPr lang="es-CO" sz="1400" dirty="0">
                <a:solidFill>
                  <a:srgbClr val="706866"/>
                </a:solidFill>
              </a:rPr>
              <a:t> </a:t>
            </a:r>
            <a:r>
              <a:rPr lang="es-CO" sz="1400" dirty="0" err="1">
                <a:solidFill>
                  <a:srgbClr val="706866"/>
                </a:solidFill>
              </a:rPr>
              <a:t>it</a:t>
            </a:r>
            <a:r>
              <a:rPr lang="es-CO" sz="1400" dirty="0">
                <a:solidFill>
                  <a:srgbClr val="706866"/>
                </a:solidFill>
              </a:rPr>
              <a:t> </a:t>
            </a:r>
            <a:r>
              <a:rPr lang="es-CO" sz="1400" dirty="0" err="1">
                <a:solidFill>
                  <a:srgbClr val="706866"/>
                </a:solidFill>
              </a:rPr>
              <a:t>is</a:t>
            </a:r>
            <a:r>
              <a:rPr lang="es-CO" sz="1400" dirty="0">
                <a:solidFill>
                  <a:srgbClr val="706866"/>
                </a:solidFill>
              </a:rPr>
              <a:t> no more tan 30 </a:t>
            </a:r>
            <a:r>
              <a:rPr lang="es-CO" sz="1400" dirty="0" err="1">
                <a:solidFill>
                  <a:srgbClr val="706866"/>
                </a:solidFill>
              </a:rPr>
              <a:t>days</a:t>
            </a:r>
            <a:r>
              <a:rPr lang="es-CO" sz="1400" dirty="0">
                <a:solidFill>
                  <a:srgbClr val="706866"/>
                </a:solidFill>
              </a:rPr>
              <a:t> </a:t>
            </a:r>
            <a:r>
              <a:rPr lang="es-CO" sz="1400" dirty="0" err="1">
                <a:solidFill>
                  <a:srgbClr val="706866"/>
                </a:solidFill>
              </a:rPr>
              <a:t>from</a:t>
            </a:r>
            <a:r>
              <a:rPr lang="es-CO" sz="1400" dirty="0">
                <a:solidFill>
                  <a:srgbClr val="706866"/>
                </a:solidFill>
              </a:rPr>
              <a:t> </a:t>
            </a:r>
            <a:r>
              <a:rPr lang="es-CO" sz="1400" dirty="0" err="1">
                <a:solidFill>
                  <a:srgbClr val="706866"/>
                </a:solidFill>
              </a:rPr>
              <a:t>the</a:t>
            </a:r>
            <a:r>
              <a:rPr lang="es-CO" sz="1400" dirty="0">
                <a:solidFill>
                  <a:srgbClr val="706866"/>
                </a:solidFill>
              </a:rPr>
              <a:t> OE </a:t>
            </a:r>
            <a:r>
              <a:rPr lang="es-CO" sz="1400" dirty="0" err="1">
                <a:solidFill>
                  <a:srgbClr val="706866"/>
                </a:solidFill>
              </a:rPr>
              <a:t>end</a:t>
            </a:r>
            <a:r>
              <a:rPr lang="es-CO" sz="1400" dirty="0">
                <a:solidFill>
                  <a:srgbClr val="706866"/>
                </a:solidFill>
              </a:rPr>
              <a:t> date. (</a:t>
            </a:r>
            <a:r>
              <a:rPr lang="es-CO" sz="1400" dirty="0" err="1">
                <a:solidFill>
                  <a:srgbClr val="F96013"/>
                </a:solidFill>
              </a:rPr>
              <a:t>Only</a:t>
            </a:r>
            <a:r>
              <a:rPr lang="es-CO" sz="1400" dirty="0">
                <a:solidFill>
                  <a:srgbClr val="F96013"/>
                </a:solidFill>
              </a:rPr>
              <a:t> </a:t>
            </a:r>
            <a:r>
              <a:rPr lang="es-CO" sz="1400" dirty="0" err="1">
                <a:solidFill>
                  <a:srgbClr val="F96013"/>
                </a:solidFill>
              </a:rPr>
              <a:t>Leaders</a:t>
            </a:r>
            <a:r>
              <a:rPr lang="es-CO" sz="1400" dirty="0">
                <a:solidFill>
                  <a:srgbClr val="706866"/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BFC14-6580-4CD4-9544-88FF3C6F7DC4}"/>
              </a:ext>
            </a:extLst>
          </p:cNvPr>
          <p:cNvSpPr txBox="1"/>
          <p:nvPr/>
        </p:nvSpPr>
        <p:spPr>
          <a:xfrm>
            <a:off x="858862" y="4135086"/>
            <a:ext cx="788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i="1" dirty="0">
                <a:solidFill>
                  <a:srgbClr val="706866"/>
                </a:solidFill>
              </a:rPr>
              <a:t>Benefits </a:t>
            </a:r>
            <a:r>
              <a:rPr lang="es-CO" sz="1100" i="1" dirty="0" err="1">
                <a:solidFill>
                  <a:srgbClr val="F96013"/>
                </a:solidFill>
              </a:rPr>
              <a:t>assist</a:t>
            </a:r>
            <a:r>
              <a:rPr lang="es-CO" sz="1100" i="1" dirty="0">
                <a:solidFill>
                  <a:srgbClr val="F96013"/>
                </a:solidFill>
              </a:rPr>
              <a:t> </a:t>
            </a:r>
            <a:r>
              <a:rPr lang="es-CO" sz="1100" i="1" dirty="0" err="1">
                <a:solidFill>
                  <a:srgbClr val="F96013"/>
                </a:solidFill>
              </a:rPr>
              <a:t>with</a:t>
            </a:r>
            <a:r>
              <a:rPr lang="es-CO" sz="1100" i="1" dirty="0">
                <a:solidFill>
                  <a:srgbClr val="F96013"/>
                </a:solidFill>
              </a:rPr>
              <a:t> </a:t>
            </a:r>
            <a:r>
              <a:rPr lang="es-CO" sz="1100" i="1" dirty="0" err="1">
                <a:solidFill>
                  <a:srgbClr val="F96013"/>
                </a:solidFill>
              </a:rPr>
              <a:t>any</a:t>
            </a:r>
            <a:r>
              <a:rPr lang="es-CO" sz="1100" i="1" dirty="0">
                <a:solidFill>
                  <a:srgbClr val="F96013"/>
                </a:solidFill>
              </a:rPr>
              <a:t> </a:t>
            </a:r>
            <a:r>
              <a:rPr lang="es-CO" sz="1100" i="1" dirty="0" err="1">
                <a:solidFill>
                  <a:srgbClr val="F96013"/>
                </a:solidFill>
              </a:rPr>
              <a:t>other</a:t>
            </a:r>
            <a:r>
              <a:rPr lang="es-CO" sz="1100" i="1" dirty="0">
                <a:solidFill>
                  <a:srgbClr val="F96013"/>
                </a:solidFill>
              </a:rPr>
              <a:t> </a:t>
            </a:r>
            <a:r>
              <a:rPr lang="es-CO" sz="1100" i="1" dirty="0" err="1">
                <a:solidFill>
                  <a:srgbClr val="F96013"/>
                </a:solidFill>
              </a:rPr>
              <a:t>scenario</a:t>
            </a:r>
            <a:r>
              <a:rPr lang="es-CO" sz="1100" i="1" dirty="0">
                <a:solidFill>
                  <a:srgbClr val="F96013"/>
                </a:solidFill>
              </a:rPr>
              <a:t>, </a:t>
            </a:r>
            <a:r>
              <a:rPr lang="es-CO" sz="1100" i="1" dirty="0" err="1">
                <a:solidFill>
                  <a:srgbClr val="706866"/>
                </a:solidFill>
              </a:rPr>
              <a:t>for</a:t>
            </a:r>
            <a:r>
              <a:rPr lang="es-CO" sz="1100" i="1" dirty="0">
                <a:solidFill>
                  <a:srgbClr val="706866"/>
                </a:solidFill>
              </a:rPr>
              <a:t> more </a:t>
            </a:r>
            <a:r>
              <a:rPr lang="es-CO" sz="1100" i="1" dirty="0" err="1">
                <a:solidFill>
                  <a:srgbClr val="706866"/>
                </a:solidFill>
              </a:rPr>
              <a:t>details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check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on</a:t>
            </a:r>
            <a:r>
              <a:rPr lang="es-CO" sz="1100" i="1" dirty="0">
                <a:solidFill>
                  <a:srgbClr val="706866"/>
                </a:solidFill>
              </a:rPr>
              <a:t> </a:t>
            </a:r>
            <a:r>
              <a:rPr lang="es-CO" sz="1100" i="1" dirty="0" err="1">
                <a:solidFill>
                  <a:srgbClr val="706866"/>
                </a:solidFill>
              </a:rPr>
              <a:t>the</a:t>
            </a:r>
            <a:r>
              <a:rPr lang="es-CO" sz="1100" i="1" dirty="0">
                <a:solidFill>
                  <a:srgbClr val="706866"/>
                </a:solidFill>
              </a:rPr>
              <a:t> Benefits FAQ – SOP </a:t>
            </a:r>
            <a:r>
              <a:rPr lang="es-CO" sz="1100" i="1" dirty="0" err="1">
                <a:solidFill>
                  <a:srgbClr val="706866"/>
                </a:solidFill>
              </a:rPr>
              <a:t>on</a:t>
            </a:r>
            <a:r>
              <a:rPr lang="es-CO" sz="1100" i="1" dirty="0">
                <a:solidFill>
                  <a:srgbClr val="706866"/>
                </a:solidFill>
              </a:rPr>
              <a:t> SharePoint. </a:t>
            </a:r>
          </a:p>
        </p:txBody>
      </p:sp>
      <p:pic>
        <p:nvPicPr>
          <p:cNvPr id="20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E286C69E-5416-458B-91DA-B7C35E36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66" y="1931288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F1627056-9FB0-45D2-9347-68C7D55B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66" y="2396222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F1F855-C1E7-4F5D-8500-3E2EDF7EB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99" y="3253746"/>
            <a:ext cx="7886700" cy="5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109B-60F5-4A41-B4AD-00E4F710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97" y="2234700"/>
            <a:ext cx="7863731" cy="157211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/>
              <a:t>Taxes FAQ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81DEA-D7E2-419D-9F5B-82A7BF4AAE73}"/>
              </a:ext>
            </a:extLst>
          </p:cNvPr>
          <p:cNvSpPr txBox="1"/>
          <p:nvPr/>
        </p:nvSpPr>
        <p:spPr>
          <a:xfrm>
            <a:off x="404897" y="2836091"/>
            <a:ext cx="561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W2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explanation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3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3" r="20366"/>
          <a:stretch/>
        </p:blipFill>
        <p:spPr bwMode="auto">
          <a:xfrm>
            <a:off x="5804356" y="1341002"/>
            <a:ext cx="3309422" cy="40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36628"/>
            <a:ext cx="6163667" cy="364467"/>
          </a:xfrm>
        </p:spPr>
        <p:txBody>
          <a:bodyPr/>
          <a:lstStyle/>
          <a:p>
            <a:pPr algn="ctr"/>
            <a:r>
              <a:rPr lang="es-CO" sz="2800" dirty="0" err="1">
                <a:solidFill>
                  <a:srgbClr val="FA6D26"/>
                </a:solidFill>
              </a:rPr>
              <a:t>How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to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explain</a:t>
            </a:r>
            <a:r>
              <a:rPr lang="es-CO" sz="2800" dirty="0">
                <a:solidFill>
                  <a:srgbClr val="FA6D26"/>
                </a:solidFill>
              </a:rPr>
              <a:t> a W2 </a:t>
            </a:r>
            <a:r>
              <a:rPr lang="es-CO" sz="2800" dirty="0" err="1">
                <a:solidFill>
                  <a:srgbClr val="FA6D26"/>
                </a:solidFill>
              </a:rPr>
              <a:t>to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an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employee</a:t>
            </a:r>
            <a:endParaRPr lang="en-US" sz="2800" dirty="0">
              <a:solidFill>
                <a:srgbClr val="FA6D2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96B5C5-F590-4D86-8CAA-97DB9270F687}"/>
              </a:ext>
            </a:extLst>
          </p:cNvPr>
          <p:cNvSpPr txBox="1"/>
          <p:nvPr/>
        </p:nvSpPr>
        <p:spPr>
          <a:xfrm>
            <a:off x="1436649" y="1437649"/>
            <a:ext cx="6270702" cy="276999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A5B5"/>
                </a:solidFill>
              </a:rPr>
              <a:t>A- Employee SSN</a:t>
            </a:r>
            <a:endParaRPr lang="en-US" sz="1200" dirty="0">
              <a:solidFill>
                <a:srgbClr val="00A5B5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BB73-26CD-4DF4-85C0-FA57F2740515}"/>
              </a:ext>
            </a:extLst>
          </p:cNvPr>
          <p:cNvSpPr txBox="1"/>
          <p:nvPr/>
        </p:nvSpPr>
        <p:spPr>
          <a:xfrm>
            <a:off x="1436649" y="1856861"/>
            <a:ext cx="6270702" cy="461665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A5B5"/>
                </a:solidFill>
              </a:rPr>
              <a:t>B. </a:t>
            </a:r>
            <a:r>
              <a:rPr lang="es-CO" sz="1200" dirty="0" err="1">
                <a:solidFill>
                  <a:srgbClr val="00A5B5"/>
                </a:solidFill>
              </a:rPr>
              <a:t>Employers</a:t>
            </a:r>
            <a:r>
              <a:rPr lang="es-CO" sz="1200" dirty="0">
                <a:solidFill>
                  <a:srgbClr val="00A5B5"/>
                </a:solidFill>
              </a:rPr>
              <a:t> ID </a:t>
            </a:r>
            <a:r>
              <a:rPr lang="es-CO" sz="1200" dirty="0" err="1">
                <a:solidFill>
                  <a:srgbClr val="00A5B5"/>
                </a:solidFill>
              </a:rPr>
              <a:t>Number</a:t>
            </a:r>
            <a:r>
              <a:rPr lang="es-CO" sz="1200" dirty="0">
                <a:solidFill>
                  <a:srgbClr val="00A5B5"/>
                </a:solidFill>
              </a:rPr>
              <a:t> (EIN) </a:t>
            </a:r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</a:rPr>
              <a:t> is </a:t>
            </a:r>
            <a:r>
              <a:rPr lang="en-US" sz="1200" b="1" i="0" dirty="0">
                <a:solidFill>
                  <a:srgbClr val="706866"/>
                </a:solidFill>
                <a:effectLst/>
                <a:latin typeface="arial" panose="020B0604020202020204" pitchFamily="34" charset="0"/>
              </a:rPr>
              <a:t>a nine-digit number assigned by the IRS</a:t>
            </a:r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</a:rPr>
              <a:t>. It's used to identify the tax accounts of employers.</a:t>
            </a:r>
            <a:r>
              <a:rPr lang="en-US" sz="1200" b="0" i="1" dirty="0">
                <a:solidFill>
                  <a:srgbClr val="706866"/>
                </a:solidFill>
                <a:effectLst/>
                <a:latin typeface="arial" panose="020B0604020202020204" pitchFamily="34" charset="0"/>
              </a:rPr>
              <a:t> we can check it on PRISM &gt; Client Details &gt; Tax</a:t>
            </a:r>
            <a:endParaRPr lang="en-US" sz="1200" dirty="0">
              <a:solidFill>
                <a:srgbClr val="70686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82FCEA-80C3-427D-B3A6-3290256AAA60}"/>
              </a:ext>
            </a:extLst>
          </p:cNvPr>
          <p:cNvSpPr txBox="1"/>
          <p:nvPr/>
        </p:nvSpPr>
        <p:spPr>
          <a:xfrm>
            <a:off x="1436649" y="2554912"/>
            <a:ext cx="6270702" cy="461665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rgbClr val="00A5B5"/>
                </a:solidFill>
              </a:rPr>
              <a:t>C.Employer’s</a:t>
            </a:r>
            <a:r>
              <a:rPr lang="es-CO" sz="1200" dirty="0">
                <a:solidFill>
                  <a:srgbClr val="00A5B5"/>
                </a:solidFill>
              </a:rPr>
              <a:t> </a:t>
            </a:r>
            <a:r>
              <a:rPr lang="es-CO" sz="1200" dirty="0" err="1">
                <a:solidFill>
                  <a:srgbClr val="00A5B5"/>
                </a:solidFill>
              </a:rPr>
              <a:t>information</a:t>
            </a:r>
            <a:r>
              <a:rPr lang="es-CO" sz="1200" dirty="0">
                <a:solidFill>
                  <a:srgbClr val="00A5B5"/>
                </a:solidFill>
              </a:rPr>
              <a:t> </a:t>
            </a:r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</a:rPr>
              <a:t>Contains the information of the employer, could be </a:t>
            </a:r>
            <a:r>
              <a:rPr lang="en-US" sz="1200" b="0" i="0" dirty="0" err="1">
                <a:solidFill>
                  <a:srgbClr val="706866"/>
                </a:solidFill>
                <a:effectLst/>
                <a:latin typeface="arial" panose="020B0604020202020204" pitchFamily="34" charset="0"/>
              </a:rPr>
              <a:t>Vensure’s</a:t>
            </a:r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</a:rPr>
              <a:t> or Client’s information</a:t>
            </a:r>
            <a:endParaRPr lang="en-US" sz="1200" i="1" dirty="0">
              <a:solidFill>
                <a:srgbClr val="7068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E10137-7F3E-4E50-A302-4B762E92F5B2}"/>
              </a:ext>
            </a:extLst>
          </p:cNvPr>
          <p:cNvSpPr txBox="1"/>
          <p:nvPr/>
        </p:nvSpPr>
        <p:spPr>
          <a:xfrm>
            <a:off x="1436649" y="3189076"/>
            <a:ext cx="6270702" cy="830997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A5B5"/>
                </a:solidFill>
              </a:rPr>
              <a:t>D. Control </a:t>
            </a:r>
            <a:r>
              <a:rPr lang="es-CO" sz="1200" dirty="0" err="1">
                <a:solidFill>
                  <a:srgbClr val="00A5B5"/>
                </a:solidFill>
              </a:rPr>
              <a:t>Number</a:t>
            </a:r>
            <a:r>
              <a:rPr lang="es-CO" sz="1200" dirty="0">
                <a:solidFill>
                  <a:srgbClr val="00A5B5"/>
                </a:solidFill>
              </a:rPr>
              <a:t> </a:t>
            </a:r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</a:rPr>
              <a:t>The Box D Control Number is a code that uniquely identifies your particular W-2 document in your employer's records. his number is assigned by a company's payroll processing software, and is needed if attempting to electronically import your W-2 into a tax software program</a:t>
            </a:r>
            <a:endParaRPr lang="en-US" sz="1200" i="1" dirty="0">
              <a:solidFill>
                <a:srgbClr val="7068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16FAB2-89A0-43FE-B8DF-2A25EB8A1803}"/>
              </a:ext>
            </a:extLst>
          </p:cNvPr>
          <p:cNvSpPr txBox="1"/>
          <p:nvPr/>
        </p:nvSpPr>
        <p:spPr>
          <a:xfrm>
            <a:off x="1464533" y="4079221"/>
            <a:ext cx="6242818" cy="276999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rgbClr val="00A5B5"/>
                </a:solidFill>
              </a:rPr>
              <a:t>E.Employee’s</a:t>
            </a:r>
            <a:r>
              <a:rPr lang="es-CO" sz="1200" dirty="0">
                <a:solidFill>
                  <a:srgbClr val="00A5B5"/>
                </a:solidFill>
              </a:rPr>
              <a:t> </a:t>
            </a:r>
            <a:r>
              <a:rPr lang="es-CO" sz="1200" dirty="0" err="1">
                <a:solidFill>
                  <a:srgbClr val="00A5B5"/>
                </a:solidFill>
              </a:rPr>
              <a:t>information</a:t>
            </a:r>
            <a:r>
              <a:rPr lang="es-CO" sz="1200" dirty="0">
                <a:solidFill>
                  <a:srgbClr val="00A5B5"/>
                </a:solidFill>
              </a:rPr>
              <a:t> </a:t>
            </a:r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</a:rPr>
              <a:t>Contains the information of the Employee</a:t>
            </a:r>
            <a:endParaRPr lang="en-US" sz="1200" i="1" dirty="0">
              <a:solidFill>
                <a:srgbClr val="706866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A285EC-7A63-4F41-A06F-8BB68192E1F7}"/>
              </a:ext>
            </a:extLst>
          </p:cNvPr>
          <p:cNvSpPr txBox="1"/>
          <p:nvPr/>
        </p:nvSpPr>
        <p:spPr>
          <a:xfrm>
            <a:off x="686179" y="787280"/>
            <a:ext cx="738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rgbClr val="706866"/>
                </a:solidFill>
              </a:rPr>
              <a:t>(</a:t>
            </a:r>
            <a:r>
              <a:rPr lang="es-CO" sz="1400" i="1" dirty="0" err="1">
                <a:solidFill>
                  <a:srgbClr val="706866"/>
                </a:solidFill>
              </a:rPr>
              <a:t>Instructions</a:t>
            </a:r>
            <a:r>
              <a:rPr lang="es-CO" sz="1400" i="1" dirty="0">
                <a:solidFill>
                  <a:srgbClr val="706866"/>
                </a:solidFill>
              </a:rPr>
              <a:t> can be </a:t>
            </a:r>
            <a:r>
              <a:rPr lang="es-CO" sz="1400" i="1" dirty="0" err="1">
                <a:solidFill>
                  <a:srgbClr val="706866"/>
                </a:solidFill>
              </a:rPr>
              <a:t>found</a:t>
            </a:r>
            <a:r>
              <a:rPr lang="es-CO" sz="1400" i="1" dirty="0">
                <a:solidFill>
                  <a:srgbClr val="706866"/>
                </a:solidFill>
              </a:rPr>
              <a:t> in page 2 </a:t>
            </a:r>
            <a:r>
              <a:rPr lang="es-CO" sz="1400" i="1" dirty="0" err="1">
                <a:solidFill>
                  <a:srgbClr val="706866"/>
                </a:solidFill>
              </a:rPr>
              <a:t>of</a:t>
            </a:r>
            <a:r>
              <a:rPr lang="es-CO" sz="1400" i="1" dirty="0">
                <a:solidFill>
                  <a:srgbClr val="706866"/>
                </a:solidFill>
              </a:rPr>
              <a:t> </a:t>
            </a:r>
            <a:r>
              <a:rPr lang="es-CO" sz="1400" i="1" dirty="0" err="1">
                <a:solidFill>
                  <a:srgbClr val="706866"/>
                </a:solidFill>
              </a:rPr>
              <a:t>the</a:t>
            </a:r>
            <a:r>
              <a:rPr lang="es-CO" sz="1400" i="1" dirty="0">
                <a:solidFill>
                  <a:srgbClr val="706866"/>
                </a:solidFill>
              </a:rPr>
              <a:t> W2)</a:t>
            </a:r>
            <a:endParaRPr lang="en-US" sz="1400" i="1" dirty="0">
              <a:solidFill>
                <a:srgbClr val="706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5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3" r="20366"/>
          <a:stretch/>
        </p:blipFill>
        <p:spPr bwMode="auto">
          <a:xfrm>
            <a:off x="5804356" y="1341002"/>
            <a:ext cx="3309422" cy="40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36628"/>
            <a:ext cx="6163667" cy="364467"/>
          </a:xfrm>
        </p:spPr>
        <p:txBody>
          <a:bodyPr/>
          <a:lstStyle/>
          <a:p>
            <a:pPr algn="ctr"/>
            <a:r>
              <a:rPr lang="es-CO" sz="2800" dirty="0" err="1">
                <a:solidFill>
                  <a:srgbClr val="FA6D26"/>
                </a:solidFill>
              </a:rPr>
              <a:t>How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to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explain</a:t>
            </a:r>
            <a:r>
              <a:rPr lang="es-CO" sz="2800" dirty="0">
                <a:solidFill>
                  <a:srgbClr val="FA6D26"/>
                </a:solidFill>
              </a:rPr>
              <a:t> a W2 </a:t>
            </a:r>
            <a:r>
              <a:rPr lang="es-CO" sz="2800" dirty="0" err="1">
                <a:solidFill>
                  <a:srgbClr val="FA6D26"/>
                </a:solidFill>
              </a:rPr>
              <a:t>to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an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employee</a:t>
            </a:r>
            <a:endParaRPr lang="en-US" sz="2800" dirty="0">
              <a:solidFill>
                <a:srgbClr val="FA6D2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96B5C5-F590-4D86-8CAA-97DB9270F687}"/>
              </a:ext>
            </a:extLst>
          </p:cNvPr>
          <p:cNvSpPr txBox="1"/>
          <p:nvPr/>
        </p:nvSpPr>
        <p:spPr>
          <a:xfrm>
            <a:off x="679208" y="1401761"/>
            <a:ext cx="2967241" cy="430887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1 — Shows your employee wages, tips, prizes, and other compensation for the year.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BB73-26CD-4DF4-85C0-FA57F2740515}"/>
              </a:ext>
            </a:extLst>
          </p:cNvPr>
          <p:cNvSpPr txBox="1"/>
          <p:nvPr/>
        </p:nvSpPr>
        <p:spPr>
          <a:xfrm>
            <a:off x="679208" y="1973558"/>
            <a:ext cx="2960270" cy="430887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2 — Shows the total federal income tax withheld from your paycheck for the tax year.</a:t>
            </a:r>
            <a:endParaRPr lang="en-US" sz="1100" dirty="0">
              <a:solidFill>
                <a:srgbClr val="70686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82FCEA-80C3-427D-B3A6-3290256AAA60}"/>
              </a:ext>
            </a:extLst>
          </p:cNvPr>
          <p:cNvSpPr txBox="1"/>
          <p:nvPr/>
        </p:nvSpPr>
        <p:spPr>
          <a:xfrm>
            <a:off x="679208" y="2539099"/>
            <a:ext cx="2960270" cy="600164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3 — Shows your employee wages subject to Social Security tax, which could be different from what’s reported on Box 1. </a:t>
            </a:r>
            <a:endParaRPr lang="en-US" sz="1100" i="1" dirty="0">
              <a:solidFill>
                <a:srgbClr val="7068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E10137-7F3E-4E50-A302-4B762E92F5B2}"/>
              </a:ext>
            </a:extLst>
          </p:cNvPr>
          <p:cNvSpPr txBox="1"/>
          <p:nvPr/>
        </p:nvSpPr>
        <p:spPr>
          <a:xfrm>
            <a:off x="679208" y="3271522"/>
            <a:ext cx="2960270" cy="430887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4 — Shows the amount of Social Security tax withheld from your pay.</a:t>
            </a:r>
            <a:endParaRPr lang="en-US" sz="1100" i="1" dirty="0">
              <a:solidFill>
                <a:srgbClr val="7068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16FAB2-89A0-43FE-B8DF-2A25EB8A1803}"/>
              </a:ext>
            </a:extLst>
          </p:cNvPr>
          <p:cNvSpPr txBox="1"/>
          <p:nvPr/>
        </p:nvSpPr>
        <p:spPr>
          <a:xfrm>
            <a:off x="679208" y="3834668"/>
            <a:ext cx="2960270" cy="769441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5 — Shows your wages subject to Medicare tax. The amount, which also may not be the same as the amount reported in W-2 Box 1,</a:t>
            </a:r>
            <a:endParaRPr lang="en-US" sz="1100" i="1" dirty="0">
              <a:solidFill>
                <a:srgbClr val="706866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A285EC-7A63-4F41-A06F-8BB68192E1F7}"/>
              </a:ext>
            </a:extLst>
          </p:cNvPr>
          <p:cNvSpPr txBox="1"/>
          <p:nvPr/>
        </p:nvSpPr>
        <p:spPr>
          <a:xfrm>
            <a:off x="686179" y="787280"/>
            <a:ext cx="738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rgbClr val="706866"/>
                </a:solidFill>
              </a:rPr>
              <a:t>(</a:t>
            </a:r>
            <a:r>
              <a:rPr lang="es-CO" sz="1400" i="1" dirty="0" err="1">
                <a:solidFill>
                  <a:srgbClr val="706866"/>
                </a:solidFill>
              </a:rPr>
              <a:t>Instructions</a:t>
            </a:r>
            <a:r>
              <a:rPr lang="es-CO" sz="1400" i="1" dirty="0">
                <a:solidFill>
                  <a:srgbClr val="706866"/>
                </a:solidFill>
              </a:rPr>
              <a:t> can be </a:t>
            </a:r>
            <a:r>
              <a:rPr lang="es-CO" sz="1400" i="1" dirty="0" err="1">
                <a:solidFill>
                  <a:srgbClr val="706866"/>
                </a:solidFill>
              </a:rPr>
              <a:t>found</a:t>
            </a:r>
            <a:r>
              <a:rPr lang="es-CO" sz="1400" i="1" dirty="0">
                <a:solidFill>
                  <a:srgbClr val="706866"/>
                </a:solidFill>
              </a:rPr>
              <a:t> in page 2 </a:t>
            </a:r>
            <a:r>
              <a:rPr lang="es-CO" sz="1400" i="1" dirty="0" err="1">
                <a:solidFill>
                  <a:srgbClr val="706866"/>
                </a:solidFill>
              </a:rPr>
              <a:t>of</a:t>
            </a:r>
            <a:r>
              <a:rPr lang="es-CO" sz="1400" i="1" dirty="0">
                <a:solidFill>
                  <a:srgbClr val="706866"/>
                </a:solidFill>
              </a:rPr>
              <a:t> </a:t>
            </a:r>
            <a:r>
              <a:rPr lang="es-CO" sz="1400" i="1" dirty="0" err="1">
                <a:solidFill>
                  <a:srgbClr val="706866"/>
                </a:solidFill>
              </a:rPr>
              <a:t>the</a:t>
            </a:r>
            <a:r>
              <a:rPr lang="es-CO" sz="1400" i="1" dirty="0">
                <a:solidFill>
                  <a:srgbClr val="706866"/>
                </a:solidFill>
              </a:rPr>
              <a:t> W2)</a:t>
            </a:r>
            <a:endParaRPr lang="en-US" sz="1400" i="1" dirty="0">
              <a:solidFill>
                <a:srgbClr val="7068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9BABD5-798B-4D97-B461-3F01B81875FB}"/>
              </a:ext>
            </a:extLst>
          </p:cNvPr>
          <p:cNvSpPr txBox="1"/>
          <p:nvPr/>
        </p:nvSpPr>
        <p:spPr>
          <a:xfrm>
            <a:off x="4110067" y="1401761"/>
            <a:ext cx="2967241" cy="430887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6 — Shows the amount of Medicare tax withheld.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B783B5-DB58-4F97-80D3-F3B0DB275CE8}"/>
              </a:ext>
            </a:extLst>
          </p:cNvPr>
          <p:cNvSpPr txBox="1"/>
          <p:nvPr/>
        </p:nvSpPr>
        <p:spPr>
          <a:xfrm>
            <a:off x="4110067" y="1973558"/>
            <a:ext cx="2960270" cy="430887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7 — Shows any social security tip income you reported to your employer.</a:t>
            </a:r>
            <a:endParaRPr lang="en-US" sz="1100" dirty="0">
              <a:solidFill>
                <a:srgbClr val="70686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5DD3B-79BE-42D2-AD77-2CDEE755C7F3}"/>
              </a:ext>
            </a:extLst>
          </p:cNvPr>
          <p:cNvSpPr txBox="1"/>
          <p:nvPr/>
        </p:nvSpPr>
        <p:spPr>
          <a:xfrm>
            <a:off x="4110067" y="2539099"/>
            <a:ext cx="2960270" cy="600164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8 — Shows tip income allocated to you by your employer. This amount isn’t included in W-2 boxes 1, 3, 5, or 7.</a:t>
            </a:r>
            <a:endParaRPr lang="en-US" sz="1100" i="1" dirty="0">
              <a:solidFill>
                <a:srgbClr val="70686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B20519-1920-458E-A635-C5015D6E1F73}"/>
              </a:ext>
            </a:extLst>
          </p:cNvPr>
          <p:cNvSpPr txBox="1"/>
          <p:nvPr/>
        </p:nvSpPr>
        <p:spPr>
          <a:xfrm>
            <a:off x="4110067" y="3233049"/>
            <a:ext cx="2960270" cy="938719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10 — This amount reports dependent care benefits provided under a dependent care assistance program. Any amount in this W-2 box over $5,000 is also included in Box 1.</a:t>
            </a:r>
            <a:endParaRPr lang="en-US" sz="1100" i="1" dirty="0">
              <a:solidFill>
                <a:srgbClr val="70686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1B72C6-B547-4AF6-9BE6-4B531B9EAFB8}"/>
              </a:ext>
            </a:extLst>
          </p:cNvPr>
          <p:cNvSpPr txBox="1"/>
          <p:nvPr/>
        </p:nvSpPr>
        <p:spPr>
          <a:xfrm>
            <a:off x="4110067" y="4275458"/>
            <a:ext cx="2960270" cy="769441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11 — This section shows the total amount distributed to you from your employer’s non-qualified (taxable) deferred compensation plan.</a:t>
            </a:r>
            <a:endParaRPr lang="en-US" sz="1100" i="1" dirty="0">
              <a:solidFill>
                <a:srgbClr val="7068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7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3" r="20366"/>
          <a:stretch/>
        </p:blipFill>
        <p:spPr bwMode="auto">
          <a:xfrm>
            <a:off x="5804356" y="1341002"/>
            <a:ext cx="3309422" cy="40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36628"/>
            <a:ext cx="6163667" cy="364467"/>
          </a:xfrm>
        </p:spPr>
        <p:txBody>
          <a:bodyPr/>
          <a:lstStyle/>
          <a:p>
            <a:pPr algn="ctr"/>
            <a:r>
              <a:rPr lang="es-CO" sz="2800" dirty="0" err="1">
                <a:solidFill>
                  <a:srgbClr val="FA6D26"/>
                </a:solidFill>
              </a:rPr>
              <a:t>How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to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explain</a:t>
            </a:r>
            <a:r>
              <a:rPr lang="es-CO" sz="2800" dirty="0">
                <a:solidFill>
                  <a:srgbClr val="FA6D26"/>
                </a:solidFill>
              </a:rPr>
              <a:t> a W2 </a:t>
            </a:r>
            <a:r>
              <a:rPr lang="es-CO" sz="2800" dirty="0" err="1">
                <a:solidFill>
                  <a:srgbClr val="FA6D26"/>
                </a:solidFill>
              </a:rPr>
              <a:t>to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an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employee</a:t>
            </a:r>
            <a:endParaRPr lang="en-US" sz="2800" dirty="0">
              <a:solidFill>
                <a:srgbClr val="FA6D2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96B5C5-F590-4D86-8CAA-97DB9270F687}"/>
              </a:ext>
            </a:extLst>
          </p:cNvPr>
          <p:cNvSpPr txBox="1"/>
          <p:nvPr/>
        </p:nvSpPr>
        <p:spPr>
          <a:xfrm>
            <a:off x="679208" y="1401761"/>
            <a:ext cx="2967241" cy="769441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12 — Various Form W-2 codes on box 12 reflect different types of compensation or benefits. This is one of the more complex W-2 boxes, with codes ranging from A to HH.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82FCEA-80C3-427D-B3A6-3290256AAA60}"/>
              </a:ext>
            </a:extLst>
          </p:cNvPr>
          <p:cNvSpPr txBox="1"/>
          <p:nvPr/>
        </p:nvSpPr>
        <p:spPr>
          <a:xfrm>
            <a:off x="686179" y="2291431"/>
            <a:ext cx="2960270" cy="769441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13 — If the “Retirement plan” box is checked, special limits can apply to the amount of traditional IRA contributions you can deduct.</a:t>
            </a:r>
            <a:endParaRPr lang="en-US" sz="1100" i="1" dirty="0">
              <a:solidFill>
                <a:srgbClr val="7068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E10137-7F3E-4E50-A302-4B762E92F5B2}"/>
              </a:ext>
            </a:extLst>
          </p:cNvPr>
          <p:cNvSpPr txBox="1"/>
          <p:nvPr/>
        </p:nvSpPr>
        <p:spPr>
          <a:xfrm>
            <a:off x="679208" y="3213785"/>
            <a:ext cx="2960270" cy="430887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4 — Shows the amount of Social Security tax withheld from your pay.</a:t>
            </a:r>
            <a:endParaRPr lang="en-US" sz="1100" i="1" dirty="0">
              <a:solidFill>
                <a:srgbClr val="7068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16FAB2-89A0-43FE-B8DF-2A25EB8A1803}"/>
              </a:ext>
            </a:extLst>
          </p:cNvPr>
          <p:cNvSpPr txBox="1"/>
          <p:nvPr/>
        </p:nvSpPr>
        <p:spPr>
          <a:xfrm>
            <a:off x="3890760" y="1401761"/>
            <a:ext cx="2960270" cy="2123658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 14 — Employers can use  W-2 box 14  to report information like: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A5B5"/>
                </a:solidFill>
              </a:rPr>
              <a:t>A member of the clergy’s parsonage allowance and utilities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A5B5"/>
                </a:solidFill>
              </a:rPr>
              <a:t>Any charitable contribution made through payroll deductions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A5B5"/>
                </a:solidFill>
              </a:rPr>
              <a:t>Educational assistance payments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A5B5"/>
                </a:solidFill>
              </a:rPr>
              <a:t>Health insurance premium deductions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A5B5"/>
                </a:solidFill>
              </a:rPr>
              <a:t>Nontaxable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A5B5"/>
                </a:solidFill>
              </a:rPr>
              <a:t>State disability insurance taxes withheld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A5B5"/>
                </a:solidFill>
              </a:rPr>
              <a:t>Uniform payments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A5B5"/>
                </a:solidFill>
              </a:rPr>
              <a:t>Union dues</a:t>
            </a:r>
            <a:endParaRPr lang="en-US" sz="1100" i="1" dirty="0">
              <a:solidFill>
                <a:srgbClr val="706866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A285EC-7A63-4F41-A06F-8BB68192E1F7}"/>
              </a:ext>
            </a:extLst>
          </p:cNvPr>
          <p:cNvSpPr txBox="1"/>
          <p:nvPr/>
        </p:nvSpPr>
        <p:spPr>
          <a:xfrm>
            <a:off x="686179" y="730590"/>
            <a:ext cx="738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rgbClr val="706866"/>
                </a:solidFill>
              </a:rPr>
              <a:t>(</a:t>
            </a:r>
            <a:r>
              <a:rPr lang="es-CO" sz="1400" i="1" dirty="0" err="1">
                <a:solidFill>
                  <a:srgbClr val="706866"/>
                </a:solidFill>
              </a:rPr>
              <a:t>Instructions</a:t>
            </a:r>
            <a:r>
              <a:rPr lang="es-CO" sz="1400" i="1" dirty="0">
                <a:solidFill>
                  <a:srgbClr val="706866"/>
                </a:solidFill>
              </a:rPr>
              <a:t> can be </a:t>
            </a:r>
            <a:r>
              <a:rPr lang="es-CO" sz="1400" i="1" dirty="0" err="1">
                <a:solidFill>
                  <a:srgbClr val="706866"/>
                </a:solidFill>
              </a:rPr>
              <a:t>found</a:t>
            </a:r>
            <a:r>
              <a:rPr lang="es-CO" sz="1400" i="1" dirty="0">
                <a:solidFill>
                  <a:srgbClr val="706866"/>
                </a:solidFill>
              </a:rPr>
              <a:t> in page 2 </a:t>
            </a:r>
            <a:r>
              <a:rPr lang="es-CO" sz="1400" i="1" dirty="0" err="1">
                <a:solidFill>
                  <a:srgbClr val="706866"/>
                </a:solidFill>
              </a:rPr>
              <a:t>of</a:t>
            </a:r>
            <a:r>
              <a:rPr lang="es-CO" sz="1400" i="1" dirty="0">
                <a:solidFill>
                  <a:srgbClr val="706866"/>
                </a:solidFill>
              </a:rPr>
              <a:t> </a:t>
            </a:r>
            <a:r>
              <a:rPr lang="es-CO" sz="1400" i="1" dirty="0" err="1">
                <a:solidFill>
                  <a:srgbClr val="706866"/>
                </a:solidFill>
              </a:rPr>
              <a:t>the</a:t>
            </a:r>
            <a:r>
              <a:rPr lang="es-CO" sz="1400" i="1" dirty="0">
                <a:solidFill>
                  <a:srgbClr val="706866"/>
                </a:solidFill>
              </a:rPr>
              <a:t> W2)</a:t>
            </a:r>
            <a:endParaRPr lang="en-US" sz="1400" i="1" dirty="0">
              <a:solidFill>
                <a:srgbClr val="70686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09B930-015E-4EF2-B98E-C6D41C06F261}"/>
              </a:ext>
            </a:extLst>
          </p:cNvPr>
          <p:cNvSpPr txBox="1"/>
          <p:nvPr/>
        </p:nvSpPr>
        <p:spPr>
          <a:xfrm>
            <a:off x="3890760" y="3733648"/>
            <a:ext cx="3056450" cy="1107996"/>
          </a:xfrm>
          <a:prstGeom prst="rect">
            <a:avLst/>
          </a:prstGeom>
          <a:solidFill>
            <a:srgbClr val="E7E6E6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A5B5"/>
                </a:solidFill>
              </a:rPr>
              <a:t>Boxes 15 through 20—State and local income tax information (not applicable to Forms W-2AS, W-2CM,</a:t>
            </a:r>
          </a:p>
          <a:p>
            <a:pPr algn="ctr"/>
            <a:r>
              <a:rPr lang="en-US" sz="1100" dirty="0">
                <a:solidFill>
                  <a:srgbClr val="00A5B5"/>
                </a:solidFill>
              </a:rPr>
              <a:t>W-2GU, or W-2VI). Use these boxes to report state and</a:t>
            </a:r>
          </a:p>
          <a:p>
            <a:pPr algn="ctr"/>
            <a:r>
              <a:rPr lang="en-US" sz="1100" dirty="0">
                <a:solidFill>
                  <a:srgbClr val="00A5B5"/>
                </a:solidFill>
              </a:rPr>
              <a:t>local income tax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29764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Tax Form Signing. Corporate Taxes Report, Businesses Finance Accounting and Taxation  Vector Illustration Stock Vector - Illustration of invoices, finance:  149938782">
            <a:extLst>
              <a:ext uri="{FF2B5EF4-FFF2-40B4-BE49-F238E27FC236}">
                <a16:creationId xmlns:a16="http://schemas.microsoft.com/office/drawing/2014/main" id="{C391F5CD-0B77-4623-A8BC-C0E13169F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7095"/>
          <a:stretch/>
        </p:blipFill>
        <p:spPr bwMode="auto">
          <a:xfrm>
            <a:off x="2447151" y="923925"/>
            <a:ext cx="4343789" cy="426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2" y="365165"/>
            <a:ext cx="5774136" cy="36933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srgbClr val="FA6D26"/>
                </a:solidFill>
              </a:rPr>
              <a:t>1099 / 1095</a:t>
            </a:r>
            <a:endParaRPr lang="en-US" sz="2800" dirty="0">
              <a:solidFill>
                <a:srgbClr val="FA6D26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558F303-9772-410C-84E1-8E64E7AEC782}"/>
              </a:ext>
            </a:extLst>
          </p:cNvPr>
          <p:cNvSpPr txBox="1">
            <a:spLocks/>
          </p:cNvSpPr>
          <p:nvPr/>
        </p:nvSpPr>
        <p:spPr>
          <a:xfrm>
            <a:off x="314053" y="1173107"/>
            <a:ext cx="3833792" cy="9613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1099 form is used to report non-employment income, including dividends paid from owning a stock or income that you earned as an </a:t>
            </a:r>
            <a:r>
              <a:rPr lang="en-US" sz="1200" i="0" dirty="0">
                <a:solidFill>
                  <a:srgbClr val="0099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independent contractor.</a:t>
            </a:r>
            <a:endParaRPr lang="en-US" sz="16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1099 IRS Tax Form Document Icono De Vector De Línea De Arte Para  Aplicaciones Financieras Y Sitios Web Ilustraciones Vectoriales, Clip Art  Vectorizado Libre De Derechos. Image 70385735.">
            <a:extLst>
              <a:ext uri="{FF2B5EF4-FFF2-40B4-BE49-F238E27FC236}">
                <a16:creationId xmlns:a16="http://schemas.microsoft.com/office/drawing/2014/main" id="{04090770-BC47-4C8A-8765-110571E7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4" y="1659556"/>
            <a:ext cx="2052350" cy="20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095 Images, Stock Photos &amp; Vectors | Shutterstock">
            <a:extLst>
              <a:ext uri="{FF2B5EF4-FFF2-40B4-BE49-F238E27FC236}">
                <a16:creationId xmlns:a16="http://schemas.microsoft.com/office/drawing/2014/main" id="{3B87F840-1E6F-42FA-9638-9F33436DF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"/>
          <a:stretch/>
        </p:blipFill>
        <p:spPr bwMode="auto">
          <a:xfrm>
            <a:off x="5302040" y="1795651"/>
            <a:ext cx="2684081" cy="175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2">
            <a:extLst>
              <a:ext uri="{FF2B5EF4-FFF2-40B4-BE49-F238E27FC236}">
                <a16:creationId xmlns:a16="http://schemas.microsoft.com/office/drawing/2014/main" id="{9E9FEE7A-0454-4CD1-801C-3196FF832335}"/>
              </a:ext>
            </a:extLst>
          </p:cNvPr>
          <p:cNvSpPr txBox="1">
            <a:spLocks/>
          </p:cNvSpPr>
          <p:nvPr/>
        </p:nvSpPr>
        <p:spPr>
          <a:xfrm>
            <a:off x="4797175" y="1156862"/>
            <a:ext cx="3473605" cy="642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 1095-A is sent by state and federal marketplaces to anyone who </a:t>
            </a:r>
            <a:r>
              <a:rPr lang="en-US" sz="1200" b="0" i="0" dirty="0">
                <a:solidFill>
                  <a:srgbClr val="0099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had marketplace </a:t>
            </a:r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coverage for the year.</a:t>
            </a:r>
            <a:endParaRPr lang="en-US" sz="1600" b="0" dirty="0">
              <a:solidFill>
                <a:srgbClr val="7068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18D3D02F-D28C-4941-967C-2322FF7AECFC}"/>
              </a:ext>
            </a:extLst>
          </p:cNvPr>
          <p:cNvSpPr txBox="1">
            <a:spLocks/>
          </p:cNvSpPr>
          <p:nvPr/>
        </p:nvSpPr>
        <p:spPr>
          <a:xfrm>
            <a:off x="1251970" y="4320490"/>
            <a:ext cx="7090410" cy="521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Health </a:t>
            </a:r>
            <a:r>
              <a:rPr lang="en-US" sz="1200" b="0" i="0" dirty="0">
                <a:solidFill>
                  <a:srgbClr val="0099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Insurance Marketplace </a:t>
            </a:r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helps find health coverage that fits </a:t>
            </a:r>
            <a:r>
              <a:rPr lang="en-US" sz="1200" b="0" i="0" dirty="0">
                <a:solidFill>
                  <a:srgbClr val="0099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needs and budget. </a:t>
            </a:r>
            <a:r>
              <a:rPr lang="en-US" sz="1200" b="0" i="0" dirty="0">
                <a:solidFill>
                  <a:srgbClr val="7068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Offers essential health benefits, including doctor visits, preventive care, hospitalization, prescriptions, and more. </a:t>
            </a:r>
            <a:endParaRPr lang="en-US" sz="1600" b="0" dirty="0">
              <a:solidFill>
                <a:srgbClr val="7068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29D51-02D1-440B-A6F8-9CA78FADD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06" y="3806619"/>
            <a:ext cx="7792537" cy="4191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BCC1C5-9BC3-4321-BEC3-190DD1487FAF}"/>
              </a:ext>
            </a:extLst>
          </p:cNvPr>
          <p:cNvSpPr txBox="1"/>
          <p:nvPr/>
        </p:nvSpPr>
        <p:spPr>
          <a:xfrm>
            <a:off x="2113093" y="1964446"/>
            <a:ext cx="26840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 check if the EE is a contractor go to: Employee Details tab &gt; Work &gt; last section 1099 Option should be marked: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4E2D4-734E-4890-B67D-444A0E483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236" y="2620909"/>
            <a:ext cx="3181794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7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test your knowledge?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A51D-B2AD-624B-B563-7231E43D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578720"/>
            <a:ext cx="4326248" cy="1000098"/>
          </a:xfrm>
        </p:spPr>
        <p:txBody>
          <a:bodyPr/>
          <a:lstStyle/>
          <a:p>
            <a:r>
              <a:rPr lang="es-MX" dirty="0"/>
              <a:t>Be </a:t>
            </a:r>
            <a:r>
              <a:rPr lang="es-MX" dirty="0" err="1"/>
              <a:t>prepared</a:t>
            </a:r>
            <a:r>
              <a:rPr lang="es-MX" dirty="0"/>
              <a:t>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6450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Hello, I am Cherry Wilson, I have a question regarding my benefits plan, I want to know if should pick the plan with the highest deductible or not and what would be the difference.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i="1" dirty="0"/>
              <a:t>Of course Cherry, I would recommend you pick the one with the highest deductible amount, the more you pay, the more benefits you will have!.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Not a problem Cherry, let me check with the benefits department if we can have someone assisting you with that.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I am sorry Cherry. I cannot give any advice on that you will have to review the files yourself and pick whatever suits better for you.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Oh Cherry, you have called the wrong department, let me give you the benefits phone number…</a:t>
            </a:r>
          </a:p>
          <a:p>
            <a:pPr marL="228600" indent="-228600">
              <a:buAutoNum type="alphaUcPeriod"/>
            </a:pP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3. $300 4.$500 5.$1.000 6.$2.000 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Hello, I am Cherry Wilson, I have a question regarding my benefits plan, I want to know if should pick the plan with the highest deductible or not and what would be the difference.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i="1" dirty="0"/>
              <a:t>Of course Cherry, I would recommend you pick the one with the highest deductible amount, the more you pay, the more benefits you will have!.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F96013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B. </a:t>
            </a:r>
            <a:r>
              <a:rPr lang="en-US" i="1" dirty="0">
                <a:solidFill>
                  <a:schemeClr val="tx1"/>
                </a:solidFill>
              </a:rPr>
              <a:t>Not a problem Cherry, let me check with the benefits department if we can have someone assisting you with that.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I am sorry Cherry. I cannot give any advice on that you will have to review the files yourself and pick whatever suits better for you.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Oh Cherry, you have called the wrong department, let me give you the benefits phone number…</a:t>
            </a:r>
          </a:p>
          <a:p>
            <a:pPr marL="228600" indent="-228600">
              <a:buAutoNum type="alphaUcPeriod"/>
            </a:pP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b="1" dirty="0">
                <a:solidFill>
                  <a:srgbClr val="F96013"/>
                </a:solidFill>
              </a:rPr>
              <a:t>1. $100   </a:t>
            </a:r>
            <a:r>
              <a:rPr lang="en-US" dirty="0"/>
              <a:t>2. $200  3. $300 4.$500 5.$1.000 6.$2.000 7.$4.000</a:t>
            </a:r>
          </a:p>
        </p:txBody>
      </p:sp>
    </p:spTree>
    <p:extLst>
      <p:ext uri="{BB962C8B-B14F-4D97-AF65-F5344CB8AC3E}">
        <p14:creationId xmlns:p14="http://schemas.microsoft.com/office/powerpoint/2010/main" val="278952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109B-60F5-4A41-B4AD-00E4F710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97" y="2033978"/>
            <a:ext cx="7863731" cy="157211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/>
              <a:t>Benefits / Taxes FAQ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81DEA-D7E2-419D-9F5B-82A7BF4AAE73}"/>
              </a:ext>
            </a:extLst>
          </p:cNvPr>
          <p:cNvSpPr txBox="1"/>
          <p:nvPr/>
        </p:nvSpPr>
        <p:spPr>
          <a:xfrm>
            <a:off x="404897" y="2635369"/>
            <a:ext cx="561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Special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requests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 and W2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explanation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One of the great things about an HSA plan is that I can get to…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i="1" dirty="0"/>
              <a:t>Enjoy a full coverage of benefits like doctor visits, prescriptions and discounts on medicine anywhere in the U.S!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The contribution rate is fixed and cannot be changed.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Keep the unused contributions even if I leave the company.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Unused</a:t>
            </a:r>
            <a:r>
              <a:rPr lang="en-US" b="1" i="1" dirty="0">
                <a:solidFill>
                  <a:srgbClr val="F96013"/>
                </a:solidFill>
              </a:rPr>
              <a:t> </a:t>
            </a:r>
            <a:r>
              <a:rPr lang="en-US" i="1" dirty="0"/>
              <a:t>Contributions roll over for next year.</a:t>
            </a:r>
          </a:p>
          <a:p>
            <a:pPr marL="228600" indent="-228600">
              <a:buAutoNum type="alphaUcPeriod"/>
            </a:pP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b="1" dirty="0">
                <a:solidFill>
                  <a:srgbClr val="F96013"/>
                </a:solidFill>
              </a:rPr>
              <a:t>1. $100   </a:t>
            </a:r>
            <a:r>
              <a:rPr lang="en-US" dirty="0"/>
              <a:t>2. $200  3. $300 4.$500 5.$1.000 6.$2.000 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09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One of the great things about an HSA plan is that I can get to…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i="1" dirty="0"/>
              <a:t>Enjoy a full coverage of benefits like doctor visits, prescriptions and discounts on medicine anywhere in the U.S!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The contribution rate is fixed and cannot be changed.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Keep the unused contributions even if I leave the company.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510778"/>
          </a:xfrm>
          <a:prstGeom prst="flowChartAlternateProcess">
            <a:avLst/>
          </a:prstGeom>
          <a:solidFill>
            <a:srgbClr val="F96013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 dirty="0"/>
              <a:t>D. </a:t>
            </a:r>
            <a:r>
              <a:rPr lang="en-US" b="0" dirty="0">
                <a:solidFill>
                  <a:srgbClr val="000000"/>
                </a:solidFill>
              </a:rPr>
              <a:t>Unused Contributions roll over for next year.</a:t>
            </a:r>
          </a:p>
          <a:p>
            <a:endParaRPr lang="en-US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</a:t>
            </a:r>
            <a:r>
              <a:rPr lang="en-US" b="1" dirty="0">
                <a:solidFill>
                  <a:srgbClr val="F96013"/>
                </a:solidFill>
              </a:rPr>
              <a:t>2. $200</a:t>
            </a:r>
            <a:r>
              <a:rPr lang="en-US" dirty="0"/>
              <a:t>  3. $300 4.$500 5.$1.000 6.$2.000 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6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Examples of Pre-Tax Benefits are: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i="1" dirty="0"/>
              <a:t>Medical, dental, vision, 401k, HSA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Medical, Dental. Vision, 401k, Life insurance.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Medical, Dental, Vision, STD, LTD.</a:t>
            </a:r>
          </a:p>
          <a:p>
            <a:endParaRPr lang="en-US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Medical, STD, LTD, HSA, 401k.</a:t>
            </a:r>
          </a:p>
          <a:p>
            <a:pPr marL="228600" indent="-228600">
              <a:buAutoNum type="alphaUcPeriod"/>
            </a:pP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</a:t>
            </a:r>
            <a:r>
              <a:rPr lang="en-US" b="1" dirty="0">
                <a:solidFill>
                  <a:srgbClr val="F96013"/>
                </a:solidFill>
              </a:rPr>
              <a:t>2. $200  </a:t>
            </a:r>
            <a:r>
              <a:rPr lang="en-US" dirty="0"/>
              <a:t>3. $300 4.$500 5.$1.000 6.$2.000 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03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Examples of Pre-Tax Benefits are: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F96013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 dirty="0"/>
              <a:t>A. </a:t>
            </a:r>
            <a:r>
              <a:rPr lang="en-US" b="0" dirty="0">
                <a:solidFill>
                  <a:schemeClr val="tx1"/>
                </a:solidFill>
              </a:rPr>
              <a:t>Medical, dental, vision, 401k, HSA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Medical, Dental. Vision, 401k, Life insurance.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Medical, Dental, Vision, STD, LTD.</a:t>
            </a:r>
          </a:p>
          <a:p>
            <a:endParaRPr lang="en-US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Medical, STD, LTD, HSA, 401k.</a:t>
            </a:r>
          </a:p>
          <a:p>
            <a:pPr marL="228600" indent="-228600">
              <a:buAutoNum type="alphaUcPeriod"/>
            </a:pP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</a:t>
            </a:r>
            <a:r>
              <a:rPr lang="en-US" b="1" dirty="0">
                <a:solidFill>
                  <a:srgbClr val="F96013"/>
                </a:solidFill>
              </a:rPr>
              <a:t>3. $300 </a:t>
            </a:r>
            <a:r>
              <a:rPr lang="en-US" dirty="0"/>
              <a:t>4.$500 5.$1.000 6.$2.000 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85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Hi, this is James Alvin, I was checking on the portal and I do not see any plan offered for Vision, is critical that I add this plan as I am in a treatment, any ideas of what is going 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i="1" dirty="0"/>
              <a:t>Sure James, I see in the system that the plan is offered only to part timers, I am sorry, but you will have to talk to your worksite manager.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That’s not a problem James! The plans should load in the next 24hrs just give it sometime to load and you will be able to select it on the portal.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Ok James, Upon reviewing the profile of your company I can see here that they did not renew the vision plan for this year, but let me confirm with Benefits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James, remember the elections have to be done in a google chrome web browser after you clear cookies and cache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</a:t>
            </a:r>
            <a:r>
              <a:rPr lang="en-US" b="1" dirty="0">
                <a:solidFill>
                  <a:srgbClr val="F96013"/>
                </a:solidFill>
              </a:rPr>
              <a:t>3. $300 </a:t>
            </a:r>
            <a:r>
              <a:rPr lang="en-US" dirty="0"/>
              <a:t>4.$500 5.$1.000 6.$2.000 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42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Hi, this is James Alvin, I was checking on the portal and I do not see any plan offered for Vision, is critical that I add this plan as I am in a treatment, any ideas of what is going 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i="1" dirty="0"/>
              <a:t>Sure James, I see in the system that the plan is offered only to part timers, I am sorry, but you will have to talk to your worksite manager.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That’s not a problem James! The plans should load in the next 24hrs just give it sometime to load and you will be able to select it on the portal.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70" y="2816504"/>
            <a:ext cx="4125138" cy="715089"/>
          </a:xfrm>
          <a:prstGeom prst="flowChartAlternateProcess">
            <a:avLst/>
          </a:prstGeom>
          <a:solidFill>
            <a:srgbClr val="F96013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 dirty="0"/>
              <a:t>C. </a:t>
            </a:r>
            <a:r>
              <a:rPr lang="en-US" b="0" dirty="0">
                <a:solidFill>
                  <a:schemeClr val="tx1"/>
                </a:solidFill>
              </a:rPr>
              <a:t>Ok James, Upon reviewing the profile of your company I can see here that they did not renew the vision plan for this year, but let me confirm with Benefits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James, remember the elections have to be done in a google chrome web browser after you clear cookies and cache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</a:t>
            </a:r>
            <a:r>
              <a:rPr lang="en-US" dirty="0">
                <a:solidFill>
                  <a:srgbClr val="000000"/>
                </a:solidFill>
              </a:rPr>
              <a:t>3. $300 </a:t>
            </a:r>
            <a:r>
              <a:rPr lang="en-US" b="1" dirty="0">
                <a:solidFill>
                  <a:srgbClr val="F96013"/>
                </a:solidFill>
              </a:rPr>
              <a:t>4.$500 </a:t>
            </a:r>
            <a:r>
              <a:rPr lang="en-US" dirty="0"/>
              <a:t>5.$1.000 6.$2.000 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51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Hello, This Lia from Accounting, I received my paystub and I see some deductions that are not clear to me, I thought Social Security income was supposed to be less than $250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i="1" dirty="0"/>
              <a:t>Hi, Lia. Deductions are deducted by percentage from you Net Pay, if you earn more money, the deductions will increase.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Hello Lia, Unfortunately I would not be able to help you on this but let me create a ticket to our benefits dept, they will assist from there.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Hi Lia, please send an email to </a:t>
            </a:r>
            <a:r>
              <a:rPr lang="en-US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AskHR@vensure.com</a:t>
            </a:r>
            <a:r>
              <a:rPr lang="en-US" i="1" dirty="0"/>
              <a:t>, our team will assist you from there.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Hi Lia, I see that in the previous month Social Security taxes were not deducted, that is why it increased.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3. $300 </a:t>
            </a:r>
            <a:r>
              <a:rPr lang="en-US" b="1" dirty="0">
                <a:solidFill>
                  <a:srgbClr val="F96013"/>
                </a:solidFill>
              </a:rPr>
              <a:t>4.$500 </a:t>
            </a:r>
            <a:r>
              <a:rPr lang="en-US" dirty="0"/>
              <a:t>5.$1.000 6.$2.000 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3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Hello, This Lia from Accounting, I received my paystub and I see some deductions that are not clear to me, I thought Social Security income was supposed to be less than $250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i="1" dirty="0"/>
              <a:t>Hi, Lia. Deductions are deducted by percentage from you Net Pay, if you earn more money, the deductions will increase.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Hello Lia, Unfortunately I would not be able to help you on this but let me create a ticket to our benefits dept, they will assist from there.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715089"/>
          </a:xfrm>
          <a:prstGeom prst="flowChartAlternateProcess">
            <a:avLst/>
          </a:prstGeom>
          <a:solidFill>
            <a:srgbClr val="F96013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C. </a:t>
            </a:r>
            <a:r>
              <a:rPr lang="en-US" b="0" dirty="0">
                <a:solidFill>
                  <a:schemeClr val="tx1"/>
                </a:solidFill>
              </a:rPr>
              <a:t>Hi Lia, please send an email to </a:t>
            </a:r>
            <a:r>
              <a:rPr lang="en-US" b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AskHR@vensure.com</a:t>
            </a:r>
            <a:r>
              <a:rPr lang="en-US" b="0" dirty="0">
                <a:solidFill>
                  <a:schemeClr val="tx1"/>
                </a:solidFill>
              </a:rPr>
              <a:t>, our team will assist you from there.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Hi Lia, I see that in the previous month Social Security taxes were not deducted, that is why it increased.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3. $300 4.$500 </a:t>
            </a:r>
            <a:r>
              <a:rPr lang="en-US" b="1" dirty="0">
                <a:solidFill>
                  <a:srgbClr val="F96013"/>
                </a:solidFill>
              </a:rPr>
              <a:t>5.$1.000 </a:t>
            </a:r>
            <a:r>
              <a:rPr lang="en-US" dirty="0"/>
              <a:t>6.$2.000 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96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Hello, This is Mark from </a:t>
            </a:r>
            <a:r>
              <a:rPr lang="en-US" sz="1200" dirty="0" err="1">
                <a:solidFill>
                  <a:schemeClr val="bg1"/>
                </a:solidFill>
              </a:rPr>
              <a:t>Huffmaster</a:t>
            </a:r>
            <a:r>
              <a:rPr lang="en-US" sz="1200" dirty="0">
                <a:solidFill>
                  <a:schemeClr val="bg1"/>
                </a:solidFill>
              </a:rPr>
              <a:t> crisis response. I just checked my email and I received a notification of a benefits enrollment window until yesterday, I was not aware of this, can you extend?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i="1" dirty="0" err="1">
                <a:solidFill>
                  <a:srgbClr val="F96013"/>
                </a:solidFill>
              </a:rPr>
              <a:t>A.</a:t>
            </a:r>
            <a:r>
              <a:rPr lang="en-US" i="1" dirty="0" err="1"/>
              <a:t>Hi</a:t>
            </a:r>
            <a:r>
              <a:rPr lang="en-US" i="1" dirty="0"/>
              <a:t>, Mark, unfortunately we cannot extend the window, next time you should check on you email more often.</a:t>
            </a:r>
          </a:p>
          <a:p>
            <a:pPr marL="228600" indent="-228600">
              <a:buAutoNum type="alphaUcPeriod"/>
            </a:pPr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Of course Mark, I see here in your account that your workflow type is OE so I can add one or two days more.</a:t>
            </a:r>
          </a:p>
          <a:p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Let me check mark, I might need to work on your account and get an approval for the extension of the enrollment window.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6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I am afraid I will have to call the Benefits dep and get assistance from them as you were supposed to do the enrollment yesterday.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3. $300 4.$500 </a:t>
            </a:r>
            <a:r>
              <a:rPr lang="en-US" b="1" dirty="0">
                <a:solidFill>
                  <a:srgbClr val="F96013"/>
                </a:solidFill>
              </a:rPr>
              <a:t>5.$1.000 </a:t>
            </a:r>
            <a:r>
              <a:rPr lang="en-US" dirty="0"/>
              <a:t>6.$2.000 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23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Hello, This is Mark from </a:t>
            </a:r>
            <a:r>
              <a:rPr lang="en-US" sz="1200" dirty="0" err="1">
                <a:solidFill>
                  <a:schemeClr val="bg1"/>
                </a:solidFill>
              </a:rPr>
              <a:t>Huffmaster</a:t>
            </a:r>
            <a:r>
              <a:rPr lang="en-US" sz="1200" dirty="0">
                <a:solidFill>
                  <a:schemeClr val="bg1"/>
                </a:solidFill>
              </a:rPr>
              <a:t> crisis response. I just checked my email and I received a notification of a benefits enrollment window until yesterday, I was not aware of this, can you extend?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i="1" dirty="0" err="1">
                <a:solidFill>
                  <a:srgbClr val="F96013"/>
                </a:solidFill>
              </a:rPr>
              <a:t>A.</a:t>
            </a:r>
            <a:r>
              <a:rPr lang="en-US" i="1" dirty="0" err="1"/>
              <a:t>Hi</a:t>
            </a:r>
            <a:r>
              <a:rPr lang="en-US" i="1" dirty="0"/>
              <a:t>, Mark, unfortunately we cannot extend the window, next time you should check on you email more often.</a:t>
            </a:r>
          </a:p>
          <a:p>
            <a:pPr marL="228600" indent="-228600">
              <a:buAutoNum type="alphaUcPeriod"/>
            </a:pPr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Of course Mark, I see here in your account that your workflow type is OE so I can add one or two days more.</a:t>
            </a:r>
          </a:p>
          <a:p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715089"/>
          </a:xfrm>
          <a:prstGeom prst="flowChartAlternateProcess">
            <a:avLst/>
          </a:prstGeom>
          <a:solidFill>
            <a:srgbClr val="F96013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C. </a:t>
            </a:r>
            <a:r>
              <a:rPr lang="en-US" b="0" dirty="0">
                <a:solidFill>
                  <a:schemeClr val="tx1"/>
                </a:solidFill>
              </a:rPr>
              <a:t>Let me check mark, I might need to work on your account and get an approval for the extension of the enrollment window.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6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I am afraid I will have to call the Benefits dep and get assistance from them as you were supposed to do the enrollment yesterday.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3. $300 4.$500 5.$1.000 </a:t>
            </a:r>
            <a:r>
              <a:rPr lang="en-US" b="1" dirty="0">
                <a:solidFill>
                  <a:srgbClr val="F96013"/>
                </a:solidFill>
              </a:rPr>
              <a:t>6.$2.000 </a:t>
            </a:r>
            <a:r>
              <a:rPr lang="en-US" dirty="0"/>
              <a:t>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1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Overview: What Is Customer Service? - Salesforce">
            <a:extLst>
              <a:ext uri="{FF2B5EF4-FFF2-40B4-BE49-F238E27FC236}">
                <a16:creationId xmlns:a16="http://schemas.microsoft.com/office/drawing/2014/main" id="{FCAE07F8-9941-4C1B-9838-3889C80B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3" y="548502"/>
            <a:ext cx="7315200" cy="4114800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2">
            <a:extLst>
              <a:ext uri="{FF2B5EF4-FFF2-40B4-BE49-F238E27FC236}">
                <a16:creationId xmlns:a16="http://schemas.microsoft.com/office/drawing/2014/main" id="{DE8330EF-64EB-4A2C-BAE9-78FC5B03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2" y="548502"/>
            <a:ext cx="5774136" cy="432805"/>
          </a:xfrm>
        </p:spPr>
        <p:txBody>
          <a:bodyPr/>
          <a:lstStyle/>
          <a:p>
            <a:pPr algn="ctr"/>
            <a:r>
              <a:rPr lang="es-CO" sz="2800" dirty="0">
                <a:solidFill>
                  <a:srgbClr val="FA6D26"/>
                </a:solidFill>
              </a:rPr>
              <a:t>Benefits – </a:t>
            </a:r>
            <a:r>
              <a:rPr lang="es-CO" sz="2800" dirty="0" err="1">
                <a:solidFill>
                  <a:srgbClr val="FA6D26"/>
                </a:solidFill>
              </a:rPr>
              <a:t>Understanding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our</a:t>
            </a:r>
            <a:r>
              <a:rPr lang="es-CO" sz="2800" dirty="0">
                <a:solidFill>
                  <a:srgbClr val="FA6D26"/>
                </a:solidFill>
              </a:rPr>
              <a:t> role</a:t>
            </a:r>
            <a:endParaRPr lang="en-US" sz="2800" dirty="0">
              <a:solidFill>
                <a:srgbClr val="FA6D2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4A167-A1A3-4566-BAEE-EBDCA162E86D}"/>
              </a:ext>
            </a:extLst>
          </p:cNvPr>
          <p:cNvSpPr txBox="1"/>
          <p:nvPr/>
        </p:nvSpPr>
        <p:spPr>
          <a:xfrm>
            <a:off x="836339" y="1225450"/>
            <a:ext cx="747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Before we can assist, we must know our limitations and understand what we can do and what we must escalate (Benefits/Case).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D9984-FB14-46F7-BD90-450DE05606D2}"/>
              </a:ext>
            </a:extLst>
          </p:cNvPr>
          <p:cNvSpPr txBox="1"/>
          <p:nvPr/>
        </p:nvSpPr>
        <p:spPr>
          <a:xfrm>
            <a:off x="150540" y="2776654"/>
            <a:ext cx="88429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Avoid call time and unproductive time during the call (long holds, dead airs, transfers)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C1DC7-141B-4D9E-9CF3-C751688C3A2E}"/>
              </a:ext>
            </a:extLst>
          </p:cNvPr>
          <p:cNvSpPr txBox="1"/>
          <p:nvPr/>
        </p:nvSpPr>
        <p:spPr>
          <a:xfrm>
            <a:off x="769434" y="2236570"/>
            <a:ext cx="74713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Provide smooth assistance to Employees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9212F-CFAF-47AC-9160-01FA5B40087C}"/>
              </a:ext>
            </a:extLst>
          </p:cNvPr>
          <p:cNvSpPr txBox="1"/>
          <p:nvPr/>
        </p:nvSpPr>
        <p:spPr>
          <a:xfrm>
            <a:off x="814038" y="3350890"/>
            <a:ext cx="75159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Give confidence to associates when assisting these types of requests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154DB-FC6A-47F2-A6EA-39BBAAA4E72F}"/>
              </a:ext>
            </a:extLst>
          </p:cNvPr>
          <p:cNvSpPr txBox="1"/>
          <p:nvPr/>
        </p:nvSpPr>
        <p:spPr>
          <a:xfrm>
            <a:off x="320595" y="3925126"/>
            <a:ext cx="83689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Better understanding of the business and improvement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3078344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Hi, this is Dorothy Stewart, I received my W2 today but I feel like it is incorrect, the Wages are way to high it should be less than $10.000 USD, can you correct?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i="1" dirty="0" err="1">
                <a:solidFill>
                  <a:srgbClr val="F96013"/>
                </a:solidFill>
              </a:rPr>
              <a:t>A.</a:t>
            </a:r>
            <a:r>
              <a:rPr lang="en-US" i="1" dirty="0" err="1"/>
              <a:t>Hi</a:t>
            </a:r>
            <a:r>
              <a:rPr lang="en-US" i="1" dirty="0"/>
              <a:t> Dorothy, I am checking on your previous paystubs and you earned a lot of money so it might be right, try to do the math and let us know if any problem.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Well Dorothy, the W2 is processed with the information we have in our system, therefore is fine. Maybe your WSM can confirm.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F96013"/>
                </a:solidFill>
              </a:defRPr>
            </a:lvl1pPr>
          </a:lstStyle>
          <a:p>
            <a:r>
              <a:rPr lang="en-US" dirty="0"/>
              <a:t>C. </a:t>
            </a:r>
            <a:r>
              <a:rPr lang="en-US" b="0" i="1" dirty="0">
                <a:solidFill>
                  <a:schemeClr val="bg1"/>
                </a:solidFill>
              </a:rPr>
              <a:t>Dorothy I am not a tax expert so I would not be able to tell you if in fact that is not accurate, I would recommend you go to your tax person.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7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Noted, Do you feel like there is any other mistake in the other boxes? We might need to escalate the situation with a ticket for Payroll Taxes.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3. $300 4.$500 5.$1.000 </a:t>
            </a:r>
            <a:r>
              <a:rPr lang="en-US" b="1" dirty="0">
                <a:solidFill>
                  <a:srgbClr val="F96013"/>
                </a:solidFill>
              </a:rPr>
              <a:t>6.$2.000 </a:t>
            </a:r>
            <a:r>
              <a:rPr lang="en-US" dirty="0"/>
              <a:t>7.$4.000</a:t>
            </a:r>
          </a:p>
        </p:txBody>
      </p:sp>
    </p:spTree>
    <p:extLst>
      <p:ext uri="{BB962C8B-B14F-4D97-AF65-F5344CB8AC3E}">
        <p14:creationId xmlns:p14="http://schemas.microsoft.com/office/powerpoint/2010/main" val="446943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Hi, this is Dorothy Stewart, I received my W2 today but I feel like it is incorrect, the Wages are way to high it should be less than $10.000 USD, can you correct?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i="1" dirty="0" err="1">
                <a:solidFill>
                  <a:srgbClr val="F96013"/>
                </a:solidFill>
              </a:rPr>
              <a:t>A.</a:t>
            </a:r>
            <a:r>
              <a:rPr lang="en-US" i="1" dirty="0" err="1"/>
              <a:t>Hi</a:t>
            </a:r>
            <a:r>
              <a:rPr lang="en-US" i="1" dirty="0"/>
              <a:t> Dorothy, I am checking on your previous paystubs and you earned a lot of money so it might be right, try to do the math and let us know if any problem.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Well Dorothy, the W2 is processed with the information we have in our system, therefore is fine. Maybe your WSM can confirm.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F96013"/>
                </a:solidFill>
              </a:defRPr>
            </a:lvl1pPr>
          </a:lstStyle>
          <a:p>
            <a:r>
              <a:rPr lang="en-US" dirty="0"/>
              <a:t>C. </a:t>
            </a:r>
            <a:r>
              <a:rPr lang="en-US" b="0" i="1" dirty="0">
                <a:solidFill>
                  <a:schemeClr val="bg1"/>
                </a:solidFill>
              </a:rPr>
              <a:t>Dorothy I am not a tax expert so I would not be able to tell you if in fact that is not accurate, I would recommend you go to your tax person.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7"/>
            <a:ext cx="4079721" cy="715089"/>
          </a:xfrm>
          <a:prstGeom prst="flowChartAlternateProcess">
            <a:avLst/>
          </a:prstGeom>
          <a:solidFill>
            <a:srgbClr val="F96013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D. </a:t>
            </a:r>
            <a:r>
              <a:rPr lang="en-US" b="0" i="1" dirty="0">
                <a:solidFill>
                  <a:schemeClr val="tx1"/>
                </a:solidFill>
              </a:rPr>
              <a:t>Noted, Do you feel like there is any other mistake in the other boxes? We might need to escalate the situation with a ticket for Payroll Taxes.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3. $300 4.$500 5.$1.000 6.$2.000 </a:t>
            </a:r>
            <a:r>
              <a:rPr lang="en-US" b="1" dirty="0">
                <a:solidFill>
                  <a:srgbClr val="F96013"/>
                </a:solidFill>
              </a:rPr>
              <a:t>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06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32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42645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Hello, my name is Julie from Captain Jay’s, I added a dependent by mistake it seems I cannot remove him form the elections, can you remove him?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i="1" dirty="0" err="1">
                <a:solidFill>
                  <a:srgbClr val="F96013"/>
                </a:solidFill>
              </a:rPr>
              <a:t>A.</a:t>
            </a:r>
            <a:r>
              <a:rPr lang="en-US" i="1" dirty="0" err="1"/>
              <a:t>Sure</a:t>
            </a:r>
            <a:r>
              <a:rPr lang="en-US" i="1" dirty="0"/>
              <a:t>! * Employee Details&gt; Action Tab &gt; Employee Dependents &gt; select the dependent and Remove </a:t>
            </a:r>
          </a:p>
          <a:p>
            <a:pPr marL="228600" indent="-228600">
              <a:buAutoNum type="alphaUcPeriod"/>
            </a:pPr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No problem, once benefits receives your request, they will realize that you did not want to add him and will remove him from the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6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F96013"/>
                </a:solidFill>
              </a:defRPr>
            </a:lvl1pPr>
          </a:lstStyle>
          <a:p>
            <a:r>
              <a:rPr lang="en-US" dirty="0"/>
              <a:t>C. </a:t>
            </a:r>
            <a:r>
              <a:rPr lang="en-US" b="0" i="1" dirty="0">
                <a:solidFill>
                  <a:schemeClr val="bg1"/>
                </a:solidFill>
              </a:rPr>
              <a:t>Julie I can place him as inactive you will not see him in the portal and will not be included in the plans.</a:t>
            </a:r>
          </a:p>
          <a:p>
            <a:endParaRPr lang="en-US" b="0" i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8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I might need to call benefits to check what we can do. Give me one minute on hold please.</a:t>
            </a:r>
          </a:p>
          <a:p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3. $300 4.$500 5.$1.000 6.$2.000</a:t>
            </a:r>
            <a:r>
              <a:rPr lang="en-US" b="1" dirty="0">
                <a:solidFill>
                  <a:srgbClr val="F96013"/>
                </a:solidFill>
              </a:rPr>
              <a:t> 7.$4.000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56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Hello, my name is Julie from Captain Jay’s, I added a dependent by mistake it seems I cannot remove him form the elections, can you remove him?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i="1" dirty="0" err="1">
                <a:solidFill>
                  <a:srgbClr val="F96013"/>
                </a:solidFill>
              </a:rPr>
              <a:t>A.</a:t>
            </a:r>
            <a:r>
              <a:rPr lang="en-US" i="1" dirty="0" err="1"/>
              <a:t>Sure</a:t>
            </a:r>
            <a:r>
              <a:rPr lang="en-US" i="1" dirty="0"/>
              <a:t>! * Employee Details&gt; Action Tab &gt; Employee Dependents &gt; select the dependent and Remove </a:t>
            </a:r>
          </a:p>
          <a:p>
            <a:pPr marL="228600" indent="-228600">
              <a:buAutoNum type="alphaUcPeriod"/>
            </a:pPr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i="1" dirty="0"/>
              <a:t>No problem, once benefits receives your request, they will realize that you did not want to add him and will remove him from the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8" y="2813069"/>
            <a:ext cx="4079721" cy="715089"/>
          </a:xfrm>
          <a:prstGeom prst="flowChartAlternateProcess">
            <a:avLst/>
          </a:prstGeom>
          <a:solidFill>
            <a:srgbClr val="F96013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i="1" dirty="0"/>
              <a:t>C. </a:t>
            </a:r>
            <a:r>
              <a:rPr lang="en-US" b="0" i="1" dirty="0">
                <a:solidFill>
                  <a:schemeClr val="tx1"/>
                </a:solidFill>
              </a:rPr>
              <a:t>Julie I can place him as inactive you will not see him in the portal and will not be included in the plans.</a:t>
            </a:r>
          </a:p>
          <a:p>
            <a:endParaRPr lang="en-US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8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i="1" dirty="0"/>
              <a:t>I might need to call benefits to check what we can do. Give me one minute on hold please.</a:t>
            </a:r>
          </a:p>
          <a:p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1. $100   2. $200  3. $300 4.$500 5.$1.000 6.$2.000 </a:t>
            </a:r>
            <a:r>
              <a:rPr lang="en-US" b="1" dirty="0">
                <a:solidFill>
                  <a:srgbClr val="F96013"/>
                </a:solidFill>
              </a:rPr>
              <a:t>7.$4.000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68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A51D-B2AD-624B-B563-7231E43D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578720"/>
            <a:ext cx="4326248" cy="1000098"/>
          </a:xfrm>
        </p:spPr>
        <p:txBody>
          <a:bodyPr/>
          <a:lstStyle/>
          <a:p>
            <a:r>
              <a:rPr lang="es-MX" dirty="0" err="1"/>
              <a:t>Let</a:t>
            </a:r>
            <a:r>
              <a:rPr lang="es-MX" dirty="0"/>
              <a:t> </a:t>
            </a:r>
            <a:r>
              <a:rPr lang="es-MX" dirty="0" err="1"/>
              <a:t>us</a:t>
            </a:r>
            <a:r>
              <a:rPr lang="es-MX" dirty="0"/>
              <a:t> </a:t>
            </a:r>
            <a:r>
              <a:rPr lang="es-MX" dirty="0" err="1"/>
              <a:t>know</a:t>
            </a:r>
            <a:r>
              <a:rPr lang="es-MX" dirty="0"/>
              <a:t>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35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4033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 descr="Call Center escalable: la solución definitiva - Mas IP">
            <a:extLst>
              <a:ext uri="{FF2B5EF4-FFF2-40B4-BE49-F238E27FC236}">
                <a16:creationId xmlns:a16="http://schemas.microsoft.com/office/drawing/2014/main" id="{01DF0272-09D7-4F05-A122-4298F8A4B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1" t="2111" r="4776" b="14085"/>
          <a:stretch/>
        </p:blipFill>
        <p:spPr bwMode="auto">
          <a:xfrm>
            <a:off x="6144107" y="833034"/>
            <a:ext cx="2999893" cy="431046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ent dos and don'ts during Covid-19 | SoR">
            <a:extLst>
              <a:ext uri="{FF2B5EF4-FFF2-40B4-BE49-F238E27FC236}">
                <a16:creationId xmlns:a16="http://schemas.microsoft.com/office/drawing/2014/main" id="{AFD1FAB1-1CF6-43CD-BB11-DB518DC09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47" b="10476"/>
          <a:stretch/>
        </p:blipFill>
        <p:spPr bwMode="auto">
          <a:xfrm>
            <a:off x="4258122" y="845155"/>
            <a:ext cx="2470607" cy="10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udent dos and don'ts during Covid-19 | SoR">
            <a:extLst>
              <a:ext uri="{FF2B5EF4-FFF2-40B4-BE49-F238E27FC236}">
                <a16:creationId xmlns:a16="http://schemas.microsoft.com/office/drawing/2014/main" id="{388256AC-2B66-47A0-87AD-A3F257D75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12321" r="6602" b="49985"/>
          <a:stretch/>
        </p:blipFill>
        <p:spPr bwMode="auto">
          <a:xfrm>
            <a:off x="334342" y="708116"/>
            <a:ext cx="2126027" cy="9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35475-F257-4332-834B-3074907E1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3619180-5A3F-4093-98D9-470FA412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278" y="216104"/>
            <a:ext cx="4773218" cy="61821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srgbClr val="FA6D26"/>
                </a:solidFill>
              </a:rPr>
              <a:t>Dos and </a:t>
            </a:r>
            <a:r>
              <a:rPr lang="es-CO" sz="2800" dirty="0" err="1">
                <a:solidFill>
                  <a:srgbClr val="FA6D26"/>
                </a:solidFill>
              </a:rPr>
              <a:t>Don’ts</a:t>
            </a:r>
            <a:endParaRPr lang="en-US" sz="2800" dirty="0">
              <a:solidFill>
                <a:srgbClr val="FA6D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91FBC-F2FC-4CE3-82D5-B93E45A65DFD}"/>
              </a:ext>
            </a:extLst>
          </p:cNvPr>
          <p:cNvSpPr txBox="1"/>
          <p:nvPr/>
        </p:nvSpPr>
        <p:spPr>
          <a:xfrm>
            <a:off x="56116" y="1782229"/>
            <a:ext cx="4773218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F96013"/>
                </a:solidFill>
                <a:latin typeface="Abadi" panose="020B0604020202020204" pitchFamily="34" charset="0"/>
              </a:rPr>
              <a:t>Guide </a:t>
            </a:r>
            <a:r>
              <a:rPr lang="es-CO" sz="1600" dirty="0" err="1">
                <a:solidFill>
                  <a:srgbClr val="F96013"/>
                </a:solidFill>
                <a:latin typeface="Abadi" panose="020B0604020202020204" pitchFamily="34" charset="0"/>
              </a:rPr>
              <a:t>the</a:t>
            </a:r>
            <a:r>
              <a:rPr lang="es-CO" sz="1600" dirty="0">
                <a:solidFill>
                  <a:srgbClr val="F96013"/>
                </a:solidFill>
                <a:latin typeface="Abadi" panose="020B0604020202020204" pitchFamily="34" charset="0"/>
              </a:rPr>
              <a:t> Employees in </a:t>
            </a:r>
            <a:r>
              <a:rPr lang="es-CO" sz="1600" dirty="0" err="1">
                <a:solidFill>
                  <a:srgbClr val="F96013"/>
                </a:solidFill>
                <a:latin typeface="Abadi" panose="020B0604020202020204" pitchFamily="34" charset="0"/>
              </a:rPr>
              <a:t>the</a:t>
            </a:r>
            <a:r>
              <a:rPr lang="es-CO" sz="1600" dirty="0">
                <a:solidFill>
                  <a:srgbClr val="F96013"/>
                </a:solidFill>
                <a:latin typeface="Abadi" panose="020B0604020202020204" pitchFamily="34" charset="0"/>
              </a:rPr>
              <a:t> portal </a:t>
            </a:r>
            <a:r>
              <a:rPr lang="es-CO" sz="1600" dirty="0" err="1">
                <a:solidFill>
                  <a:srgbClr val="706866"/>
                </a:solidFill>
                <a:latin typeface="Abadi" panose="020B0604020202020204" pitchFamily="34" charset="0"/>
              </a:rPr>
              <a:t>For</a:t>
            </a:r>
            <a:r>
              <a:rPr lang="es-CO" sz="1600" dirty="0">
                <a:solidFill>
                  <a:srgbClr val="706866"/>
                </a:solidFill>
                <a:latin typeface="Abadi" panose="020B0604020202020204" pitchFamily="34" charset="0"/>
              </a:rPr>
              <a:t> Benefits </a:t>
            </a:r>
            <a:r>
              <a:rPr lang="es-CO" sz="1600" dirty="0" err="1">
                <a:solidFill>
                  <a:srgbClr val="706866"/>
                </a:solidFill>
                <a:latin typeface="Abadi" panose="020B0604020202020204" pitchFamily="34" charset="0"/>
              </a:rPr>
              <a:t>election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badi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F0A626-69C8-49F1-B17D-FDC699958548}"/>
              </a:ext>
            </a:extLst>
          </p:cNvPr>
          <p:cNvSpPr txBox="1"/>
          <p:nvPr/>
        </p:nvSpPr>
        <p:spPr>
          <a:xfrm>
            <a:off x="618121" y="4399871"/>
            <a:ext cx="3265462" cy="338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Escalate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more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complex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inquiries</a:t>
            </a:r>
            <a:endParaRPr lang="es-CO" sz="1600" dirty="0">
              <a:solidFill>
                <a:srgbClr val="706866"/>
              </a:solidFill>
              <a:latin typeface="Abadi" panose="020B06040201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A51C93-F091-4E5D-9C35-C41FAF9EF995}"/>
              </a:ext>
            </a:extLst>
          </p:cNvPr>
          <p:cNvSpPr txBox="1"/>
          <p:nvPr/>
        </p:nvSpPr>
        <p:spPr>
          <a:xfrm>
            <a:off x="147456" y="2350465"/>
            <a:ext cx="4539522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Troubleshoot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portal </a:t>
            </a:r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problems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like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Errors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,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where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to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click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,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how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to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sign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, etc.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B1C346-D01C-4450-AA57-2FDCB14086F6}"/>
              </a:ext>
            </a:extLst>
          </p:cNvPr>
          <p:cNvSpPr txBox="1"/>
          <p:nvPr/>
        </p:nvSpPr>
        <p:spPr>
          <a:xfrm>
            <a:off x="655778" y="2961936"/>
            <a:ext cx="3522878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400" dirty="0" err="1">
                <a:solidFill>
                  <a:srgbClr val="F96013"/>
                </a:solidFill>
                <a:latin typeface="Abadi" panose="020B0604020104020204" pitchFamily="34" charset="0"/>
              </a:rPr>
              <a:t>Extend</a:t>
            </a:r>
            <a:r>
              <a:rPr lang="es-CO" sz="1400" dirty="0">
                <a:solidFill>
                  <a:srgbClr val="F96013"/>
                </a:solidFill>
                <a:latin typeface="Abadi" panose="020B0604020104020204" pitchFamily="34" charset="0"/>
              </a:rPr>
              <a:t> Benefits </a:t>
            </a:r>
            <a:r>
              <a:rPr lang="es-CO" sz="1400" dirty="0" err="1">
                <a:solidFill>
                  <a:srgbClr val="F96013"/>
                </a:solidFill>
                <a:latin typeface="Abadi" panose="020B0604020104020204" pitchFamily="34" charset="0"/>
              </a:rPr>
              <a:t>enrollment</a:t>
            </a:r>
            <a:r>
              <a:rPr lang="es-CO" sz="14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400" dirty="0" err="1">
                <a:solidFill>
                  <a:srgbClr val="F96013"/>
                </a:solidFill>
                <a:latin typeface="Abadi" panose="020B0604020104020204" pitchFamily="34" charset="0"/>
              </a:rPr>
              <a:t>window</a:t>
            </a:r>
            <a:r>
              <a:rPr lang="es-CO" sz="14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400" dirty="0">
                <a:solidFill>
                  <a:srgbClr val="706866"/>
                </a:solidFill>
                <a:latin typeface="Abadi" panose="020B0604020104020204" pitchFamily="34" charset="0"/>
              </a:rPr>
              <a:t>(</a:t>
            </a:r>
            <a:r>
              <a:rPr lang="es-CO" sz="1400" dirty="0" err="1">
                <a:solidFill>
                  <a:srgbClr val="706866"/>
                </a:solidFill>
                <a:latin typeface="Abadi" panose="020B0604020104020204" pitchFamily="34" charset="0"/>
              </a:rPr>
              <a:t>depending</a:t>
            </a:r>
            <a:r>
              <a:rPr lang="es-CO" sz="14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400" dirty="0" err="1">
                <a:solidFill>
                  <a:srgbClr val="706866"/>
                </a:solidFill>
                <a:latin typeface="Abadi" panose="020B0604020104020204" pitchFamily="34" charset="0"/>
              </a:rPr>
              <a:t>on</a:t>
            </a:r>
            <a:r>
              <a:rPr lang="es-CO" sz="14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400" dirty="0" err="1">
                <a:solidFill>
                  <a:srgbClr val="706866"/>
                </a:solidFill>
                <a:latin typeface="Abadi" panose="020B0604020104020204" pitchFamily="34" charset="0"/>
              </a:rPr>
              <a:t>the</a:t>
            </a:r>
            <a:r>
              <a:rPr lang="es-CO" sz="14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400" dirty="0" err="1">
                <a:solidFill>
                  <a:srgbClr val="706866"/>
                </a:solidFill>
                <a:latin typeface="Abadi" panose="020B0604020104020204" pitchFamily="34" charset="0"/>
              </a:rPr>
              <a:t>scenario</a:t>
            </a:r>
            <a:r>
              <a:rPr lang="es-CO" sz="1400" dirty="0">
                <a:solidFill>
                  <a:srgbClr val="706866"/>
                </a:solidFill>
                <a:latin typeface="Abadi" panose="020B0604020104020204" pitchFamily="34" charset="0"/>
              </a:rPr>
              <a:t>)</a:t>
            </a:r>
            <a:r>
              <a:rPr lang="es-CO" sz="14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400" dirty="0" err="1">
                <a:solidFill>
                  <a:srgbClr val="706866"/>
                </a:solidFill>
                <a:latin typeface="Abadi" panose="020B0604020104020204" pitchFamily="34" charset="0"/>
              </a:rPr>
              <a:t>Knowledge</a:t>
            </a:r>
            <a:endParaRPr lang="es-CO" sz="1400" dirty="0">
              <a:solidFill>
                <a:srgbClr val="706866"/>
              </a:solidFill>
              <a:latin typeface="Abadi" panose="020B06040201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E23D3B-28E2-41A2-91ED-45C53E63B277}"/>
              </a:ext>
            </a:extLst>
          </p:cNvPr>
          <p:cNvSpPr txBox="1"/>
          <p:nvPr/>
        </p:nvSpPr>
        <p:spPr>
          <a:xfrm>
            <a:off x="827780" y="3703047"/>
            <a:ext cx="3055803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400" dirty="0" err="1">
                <a:solidFill>
                  <a:srgbClr val="F96013"/>
                </a:solidFill>
                <a:latin typeface="Abadi" panose="020B0604020104020204" pitchFamily="34" charset="0"/>
              </a:rPr>
              <a:t>Provide</a:t>
            </a:r>
            <a:r>
              <a:rPr lang="es-CO" sz="1400" dirty="0">
                <a:solidFill>
                  <a:srgbClr val="F96013"/>
                </a:solidFill>
                <a:latin typeface="Abadi" panose="020B0604020104020204" pitchFamily="34" charset="0"/>
              </a:rPr>
              <a:t> general </a:t>
            </a:r>
            <a:r>
              <a:rPr lang="es-CO" sz="1400" dirty="0" err="1">
                <a:solidFill>
                  <a:srgbClr val="F96013"/>
                </a:solidFill>
                <a:latin typeface="Abadi" panose="020B0604020104020204" pitchFamily="34" charset="0"/>
              </a:rPr>
              <a:t>information</a:t>
            </a:r>
            <a:r>
              <a:rPr lang="es-CO" sz="14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400" dirty="0" err="1">
                <a:solidFill>
                  <a:srgbClr val="F96013"/>
                </a:solidFill>
                <a:latin typeface="Abadi" panose="020B0604020104020204" pitchFamily="34" charset="0"/>
              </a:rPr>
              <a:t>of</a:t>
            </a:r>
            <a:r>
              <a:rPr lang="es-CO" sz="14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400" dirty="0">
                <a:solidFill>
                  <a:srgbClr val="706866"/>
                </a:solidFill>
                <a:latin typeface="Abadi" panose="020B0604020104020204" pitchFamily="34" charset="0"/>
              </a:rPr>
              <a:t>Benefits in </a:t>
            </a:r>
            <a:r>
              <a:rPr lang="es-CO" sz="1400" dirty="0" err="1">
                <a:solidFill>
                  <a:srgbClr val="706866"/>
                </a:solidFill>
                <a:latin typeface="Abadi" panose="020B0604020104020204" pitchFamily="34" charset="0"/>
              </a:rPr>
              <a:t>the</a:t>
            </a:r>
            <a:r>
              <a:rPr lang="es-CO" sz="14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400" dirty="0" err="1">
                <a:solidFill>
                  <a:srgbClr val="706866"/>
                </a:solidFill>
                <a:latin typeface="Abadi" panose="020B0604020104020204" pitchFamily="34" charset="0"/>
              </a:rPr>
              <a:t>paystub</a:t>
            </a:r>
            <a:endParaRPr lang="es-CO" sz="1400" dirty="0">
              <a:solidFill>
                <a:srgbClr val="706866"/>
              </a:solidFill>
              <a:latin typeface="Abadi" panose="020B06040201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1E5157-B5BB-4812-A00A-B4873C43C6BC}"/>
              </a:ext>
            </a:extLst>
          </p:cNvPr>
          <p:cNvSpPr txBox="1"/>
          <p:nvPr/>
        </p:nvSpPr>
        <p:spPr>
          <a:xfrm>
            <a:off x="4805269" y="1779902"/>
            <a:ext cx="4226453" cy="338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Recommend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or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suggest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plans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elections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7C8DC3-C3C5-4D48-9E84-058B69466D3B}"/>
              </a:ext>
            </a:extLst>
          </p:cNvPr>
          <p:cNvSpPr txBox="1"/>
          <p:nvPr/>
        </p:nvSpPr>
        <p:spPr>
          <a:xfrm>
            <a:off x="4805269" y="4206588"/>
            <a:ext cx="3808195" cy="338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Remove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dependents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endParaRPr lang="en-US" sz="1600" dirty="0">
              <a:solidFill>
                <a:srgbClr val="706866"/>
              </a:solidFill>
              <a:latin typeface="Abadi" panose="020B06040201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5BF7CA-BE10-44BF-92B4-4D9270ACC4CE}"/>
              </a:ext>
            </a:extLst>
          </p:cNvPr>
          <p:cNvSpPr txBox="1"/>
          <p:nvPr/>
        </p:nvSpPr>
        <p:spPr>
          <a:xfrm>
            <a:off x="4383246" y="2841895"/>
            <a:ext cx="4653896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Extend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/open Benefits Enrollment </a:t>
            </a:r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windows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outside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the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designated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seasson</a:t>
            </a:r>
            <a:endParaRPr lang="en-US" sz="1600" dirty="0">
              <a:solidFill>
                <a:srgbClr val="706866"/>
              </a:solidFill>
              <a:latin typeface="Abadi" panose="020B06040201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5A1C30-EF0E-477B-83DE-4D5036281651}"/>
              </a:ext>
            </a:extLst>
          </p:cNvPr>
          <p:cNvSpPr txBox="1"/>
          <p:nvPr/>
        </p:nvSpPr>
        <p:spPr>
          <a:xfrm>
            <a:off x="4903435" y="3621015"/>
            <a:ext cx="3808195" cy="338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600">
                <a:solidFill>
                  <a:srgbClr val="F96013"/>
                </a:solidFill>
                <a:latin typeface="Abadi" panose="020B0604020104020204" pitchFamily="34" charset="0"/>
              </a:rPr>
              <a:t>Cancel 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/</a:t>
            </a:r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Modify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/</a:t>
            </a:r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Select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Benefits</a:t>
            </a:r>
            <a:endParaRPr lang="en-US" sz="1600" dirty="0">
              <a:solidFill>
                <a:srgbClr val="706866"/>
              </a:solidFill>
              <a:latin typeface="Abadi" panose="020B06040201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2E9770-FB10-4469-8A92-E62189F3A00A}"/>
              </a:ext>
            </a:extLst>
          </p:cNvPr>
          <p:cNvSpPr txBox="1"/>
          <p:nvPr/>
        </p:nvSpPr>
        <p:spPr>
          <a:xfrm>
            <a:off x="4887003" y="2366960"/>
            <a:ext cx="3943771" cy="338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Adjustments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in </a:t>
            </a:r>
            <a:r>
              <a:rPr lang="es-CO" sz="1600" dirty="0" err="1">
                <a:solidFill>
                  <a:srgbClr val="F96013"/>
                </a:solidFill>
                <a:latin typeface="Abadi" panose="020B0604020104020204" pitchFamily="34" charset="0"/>
              </a:rPr>
              <a:t>Pay</a:t>
            </a:r>
            <a:r>
              <a:rPr lang="es-CO" sz="1600" dirty="0">
                <a:solidFill>
                  <a:srgbClr val="F96013"/>
                </a:solidFill>
                <a:latin typeface="Abadi" panose="020B0604020104020204" pitchFamily="34" charset="0"/>
              </a:rPr>
              <a:t> </a:t>
            </a:r>
            <a:r>
              <a:rPr lang="es-CO" sz="1600" dirty="0">
                <a:solidFill>
                  <a:srgbClr val="706866"/>
                </a:solidFill>
                <a:latin typeface="Abadi" panose="020B0604020104020204" pitchFamily="34" charset="0"/>
              </a:rPr>
              <a:t>Rates/ Plan </a:t>
            </a:r>
            <a:r>
              <a:rPr lang="es-CO" sz="1600" dirty="0" err="1">
                <a:solidFill>
                  <a:srgbClr val="706866"/>
                </a:solidFill>
                <a:latin typeface="Abadi" panose="020B0604020104020204" pitchFamily="34" charset="0"/>
              </a:rPr>
              <a:t>rates</a:t>
            </a:r>
            <a:endParaRPr lang="en-US" sz="1600" dirty="0">
              <a:solidFill>
                <a:srgbClr val="706866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7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young standing woman thinking Royalty Free Vector">
            <a:extLst>
              <a:ext uri="{FF2B5EF4-FFF2-40B4-BE49-F238E27FC236}">
                <a16:creationId xmlns:a16="http://schemas.microsoft.com/office/drawing/2014/main" id="{0A9A20A3-62E0-42AF-89E0-EEC2C578F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228600" y="457200"/>
            <a:ext cx="476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49971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srgbClr val="FA6D26"/>
                </a:solidFill>
              </a:rPr>
              <a:t>Master </a:t>
            </a:r>
            <a:r>
              <a:rPr lang="es-CO" sz="2800" dirty="0" err="1">
                <a:solidFill>
                  <a:srgbClr val="FA6D26"/>
                </a:solidFill>
              </a:rPr>
              <a:t>the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concepts</a:t>
            </a:r>
            <a:endParaRPr lang="en-US" sz="2800" dirty="0">
              <a:solidFill>
                <a:srgbClr val="FA6D2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2FEB5-0C71-45FF-B5B0-D1161272643B}"/>
              </a:ext>
            </a:extLst>
          </p:cNvPr>
          <p:cNvSpPr txBox="1"/>
          <p:nvPr/>
        </p:nvSpPr>
        <p:spPr>
          <a:xfrm>
            <a:off x="1200150" y="1291613"/>
            <a:ext cx="10001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COBRA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69429-43F2-44F1-954C-A552572D4863}"/>
              </a:ext>
            </a:extLst>
          </p:cNvPr>
          <p:cNvSpPr txBox="1"/>
          <p:nvPr/>
        </p:nvSpPr>
        <p:spPr>
          <a:xfrm>
            <a:off x="2038350" y="1934540"/>
            <a:ext cx="3352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LOA (Leave of Absence)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502E6-B03A-4A80-A677-FF0E501A79AB}"/>
              </a:ext>
            </a:extLst>
          </p:cNvPr>
          <p:cNvSpPr txBox="1"/>
          <p:nvPr/>
        </p:nvSpPr>
        <p:spPr>
          <a:xfrm>
            <a:off x="765767" y="2705131"/>
            <a:ext cx="132397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BE Vs OE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689110-8077-4022-83B6-DB917E7602B1}"/>
              </a:ext>
            </a:extLst>
          </p:cNvPr>
          <p:cNvSpPr txBox="1"/>
          <p:nvPr/>
        </p:nvSpPr>
        <p:spPr>
          <a:xfrm>
            <a:off x="3228975" y="2951059"/>
            <a:ext cx="29337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Dependent Vs Beneficiary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097025-1D46-40C5-98B7-D9FF48D9B89B}"/>
              </a:ext>
            </a:extLst>
          </p:cNvPr>
          <p:cNvSpPr txBox="1"/>
          <p:nvPr/>
        </p:nvSpPr>
        <p:spPr>
          <a:xfrm>
            <a:off x="7000875" y="1915891"/>
            <a:ext cx="16002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Benefits Card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2F019-BAA9-43FF-A321-2E944EF4B86B}"/>
              </a:ext>
            </a:extLst>
          </p:cNvPr>
          <p:cNvSpPr txBox="1"/>
          <p:nvPr/>
        </p:nvSpPr>
        <p:spPr>
          <a:xfrm>
            <a:off x="2200275" y="3374690"/>
            <a:ext cx="79057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SBC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F126A-6763-4A20-94DE-A21289DE0ED0}"/>
              </a:ext>
            </a:extLst>
          </p:cNvPr>
          <p:cNvSpPr txBox="1"/>
          <p:nvPr/>
        </p:nvSpPr>
        <p:spPr>
          <a:xfrm>
            <a:off x="4356967" y="3897230"/>
            <a:ext cx="188595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Waive Benefits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F657B9-24F1-4596-944B-6ED639F6E896}"/>
              </a:ext>
            </a:extLst>
          </p:cNvPr>
          <p:cNvSpPr txBox="1"/>
          <p:nvPr/>
        </p:nvSpPr>
        <p:spPr>
          <a:xfrm>
            <a:off x="4095750" y="1232680"/>
            <a:ext cx="188595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Important Dates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E17B60-AB51-4B69-A1E3-C750E8760AB3}"/>
              </a:ext>
            </a:extLst>
          </p:cNvPr>
          <p:cNvSpPr txBox="1"/>
          <p:nvPr/>
        </p:nvSpPr>
        <p:spPr>
          <a:xfrm>
            <a:off x="6686550" y="3018066"/>
            <a:ext cx="18859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Status of submission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DEBD9B-B4AA-48DE-96F7-24B8031645C0}"/>
              </a:ext>
            </a:extLst>
          </p:cNvPr>
          <p:cNvSpPr txBox="1"/>
          <p:nvPr/>
        </p:nvSpPr>
        <p:spPr>
          <a:xfrm>
            <a:off x="567457" y="3897230"/>
            <a:ext cx="16002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Carriers</a:t>
            </a:r>
          </a:p>
        </p:txBody>
      </p:sp>
    </p:spTree>
    <p:extLst>
      <p:ext uri="{BB962C8B-B14F-4D97-AF65-F5344CB8AC3E}">
        <p14:creationId xmlns:p14="http://schemas.microsoft.com/office/powerpoint/2010/main" val="332390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Cartoon young standing woman thinking Royalty Free Vector">
            <a:extLst>
              <a:ext uri="{FF2B5EF4-FFF2-40B4-BE49-F238E27FC236}">
                <a16:creationId xmlns:a16="http://schemas.microsoft.com/office/drawing/2014/main" id="{9DE615D2-F1B4-499C-8687-EDE7D7B0B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842162" y="457200"/>
            <a:ext cx="476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49971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srgbClr val="FA6D26"/>
                </a:solidFill>
              </a:rPr>
              <a:t>Master </a:t>
            </a:r>
            <a:r>
              <a:rPr lang="es-CO" sz="2800" dirty="0" err="1">
                <a:solidFill>
                  <a:srgbClr val="FA6D26"/>
                </a:solidFill>
              </a:rPr>
              <a:t>the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s-CO" sz="2800" dirty="0" err="1">
                <a:solidFill>
                  <a:srgbClr val="FA6D26"/>
                </a:solidFill>
              </a:rPr>
              <a:t>concepts</a:t>
            </a:r>
            <a:endParaRPr lang="en-US" sz="2800" dirty="0">
              <a:solidFill>
                <a:srgbClr val="FA6D2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2FEB5-0C71-45FF-B5B0-D1161272643B}"/>
              </a:ext>
            </a:extLst>
          </p:cNvPr>
          <p:cNvSpPr txBox="1"/>
          <p:nvPr/>
        </p:nvSpPr>
        <p:spPr>
          <a:xfrm>
            <a:off x="867495" y="1063058"/>
            <a:ext cx="1015362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COBRA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69429-43F2-44F1-954C-A552572D4863}"/>
              </a:ext>
            </a:extLst>
          </p:cNvPr>
          <p:cNvSpPr txBox="1"/>
          <p:nvPr/>
        </p:nvSpPr>
        <p:spPr>
          <a:xfrm>
            <a:off x="845350" y="4205623"/>
            <a:ext cx="1175875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Leaves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502E6-B03A-4A80-A677-FF0E501A79AB}"/>
              </a:ext>
            </a:extLst>
          </p:cNvPr>
          <p:cNvSpPr txBox="1"/>
          <p:nvPr/>
        </p:nvSpPr>
        <p:spPr>
          <a:xfrm>
            <a:off x="844357" y="1990161"/>
            <a:ext cx="1176868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BE Vs OE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689110-8077-4022-83B6-DB917E7602B1}"/>
              </a:ext>
            </a:extLst>
          </p:cNvPr>
          <p:cNvSpPr txBox="1"/>
          <p:nvPr/>
        </p:nvSpPr>
        <p:spPr>
          <a:xfrm>
            <a:off x="856975" y="1554797"/>
            <a:ext cx="2152925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Dependent Vs Beneficiary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097025-1D46-40C5-98B7-D9FF48D9B89B}"/>
              </a:ext>
            </a:extLst>
          </p:cNvPr>
          <p:cNvSpPr txBox="1"/>
          <p:nvPr/>
        </p:nvSpPr>
        <p:spPr>
          <a:xfrm>
            <a:off x="4103928" y="4215870"/>
            <a:ext cx="1422402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Benefits Card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2F019-BAA9-43FF-A321-2E944EF4B86B}"/>
              </a:ext>
            </a:extLst>
          </p:cNvPr>
          <p:cNvSpPr txBox="1"/>
          <p:nvPr/>
        </p:nvSpPr>
        <p:spPr>
          <a:xfrm>
            <a:off x="844357" y="2860889"/>
            <a:ext cx="668463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SBC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F126A-6763-4A20-94DE-A21289DE0ED0}"/>
              </a:ext>
            </a:extLst>
          </p:cNvPr>
          <p:cNvSpPr txBox="1"/>
          <p:nvPr/>
        </p:nvSpPr>
        <p:spPr>
          <a:xfrm>
            <a:off x="829392" y="2425525"/>
            <a:ext cx="1676402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Waive Benefits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F657B9-24F1-4596-944B-6ED639F6E896}"/>
              </a:ext>
            </a:extLst>
          </p:cNvPr>
          <p:cNvSpPr txBox="1"/>
          <p:nvPr/>
        </p:nvSpPr>
        <p:spPr>
          <a:xfrm>
            <a:off x="844357" y="3794107"/>
            <a:ext cx="1837269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Important Dates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E17B60-AB51-4B69-A1E3-C750E8760AB3}"/>
              </a:ext>
            </a:extLst>
          </p:cNvPr>
          <p:cNvSpPr txBox="1"/>
          <p:nvPr/>
        </p:nvSpPr>
        <p:spPr>
          <a:xfrm>
            <a:off x="4931496" y="3772831"/>
            <a:ext cx="1676402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Status of submission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DEBD9B-B4AA-48DE-96F7-24B8031645C0}"/>
              </a:ext>
            </a:extLst>
          </p:cNvPr>
          <p:cNvSpPr txBox="1"/>
          <p:nvPr/>
        </p:nvSpPr>
        <p:spPr>
          <a:xfrm>
            <a:off x="856975" y="3348407"/>
            <a:ext cx="821949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Carriers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53D3E-1177-48B2-9C4F-9E84D16A2339}"/>
              </a:ext>
            </a:extLst>
          </p:cNvPr>
          <p:cNvSpPr txBox="1"/>
          <p:nvPr/>
        </p:nvSpPr>
        <p:spPr>
          <a:xfrm>
            <a:off x="1903895" y="1001090"/>
            <a:ext cx="635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err="1">
                <a:solidFill>
                  <a:schemeClr val="tx2"/>
                </a:solidFill>
              </a:rPr>
              <a:t>Keep</a:t>
            </a:r>
            <a:r>
              <a:rPr lang="es-CO" sz="1200" dirty="0">
                <a:solidFill>
                  <a:schemeClr val="tx2"/>
                </a:solidFill>
              </a:rPr>
              <a:t> Benefits after </a:t>
            </a:r>
            <a:r>
              <a:rPr lang="es-CO" sz="1200" dirty="0" err="1">
                <a:solidFill>
                  <a:schemeClr val="tx2"/>
                </a:solidFill>
              </a:rPr>
              <a:t>being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terminated</a:t>
            </a:r>
            <a:r>
              <a:rPr lang="es-CO" sz="1200" dirty="0">
                <a:solidFill>
                  <a:schemeClr val="tx2"/>
                </a:solidFill>
              </a:rPr>
              <a:t> – </a:t>
            </a:r>
            <a:r>
              <a:rPr lang="es-CO" sz="1200" dirty="0" err="1">
                <a:solidFill>
                  <a:schemeClr val="tx2"/>
                </a:solidFill>
              </a:rPr>
              <a:t>Package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sent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within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first</a:t>
            </a:r>
            <a:r>
              <a:rPr lang="es-CO" sz="1200" dirty="0">
                <a:solidFill>
                  <a:schemeClr val="tx2"/>
                </a:solidFill>
              </a:rPr>
              <a:t> 30 </a:t>
            </a:r>
            <a:r>
              <a:rPr lang="es-CO" sz="1200" dirty="0" err="1">
                <a:solidFill>
                  <a:schemeClr val="tx2"/>
                </a:solidFill>
              </a:rPr>
              <a:t>days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of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termination</a:t>
            </a:r>
            <a:r>
              <a:rPr lang="es-CO" sz="1200" dirty="0">
                <a:solidFill>
                  <a:schemeClr val="tx2"/>
                </a:solidFill>
              </a:rPr>
              <a:t> date – </a:t>
            </a:r>
            <a:r>
              <a:rPr lang="es-CO" sz="1200" dirty="0" err="1">
                <a:solidFill>
                  <a:schemeClr val="tx2"/>
                </a:solidFill>
              </a:rPr>
              <a:t>Question</a:t>
            </a:r>
            <a:r>
              <a:rPr lang="es-CO" sz="1200" dirty="0">
                <a:solidFill>
                  <a:schemeClr val="tx2"/>
                </a:solidFill>
              </a:rPr>
              <a:t> &gt; Benefits line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FE755B-26ED-41D3-8B45-11D079B57252}"/>
              </a:ext>
            </a:extLst>
          </p:cNvPr>
          <p:cNvSpPr txBox="1"/>
          <p:nvPr/>
        </p:nvSpPr>
        <p:spPr>
          <a:xfrm>
            <a:off x="3090726" y="1543686"/>
            <a:ext cx="530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err="1">
                <a:solidFill>
                  <a:schemeClr val="tx2"/>
                </a:solidFill>
              </a:rPr>
              <a:t>Dependent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Receives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coverage</a:t>
            </a:r>
            <a:r>
              <a:rPr lang="es-CO" sz="1200" dirty="0">
                <a:solidFill>
                  <a:schemeClr val="tx2"/>
                </a:solidFill>
              </a:rPr>
              <a:t> – </a:t>
            </a:r>
            <a:r>
              <a:rPr lang="es-CO" sz="1200" dirty="0" err="1">
                <a:solidFill>
                  <a:schemeClr val="tx2"/>
                </a:solidFill>
              </a:rPr>
              <a:t>Beneficiary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Receives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Compensation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89129-FED7-4491-BAA9-1E4B85AE1196}"/>
              </a:ext>
            </a:extLst>
          </p:cNvPr>
          <p:cNvSpPr txBox="1"/>
          <p:nvPr/>
        </p:nvSpPr>
        <p:spPr>
          <a:xfrm>
            <a:off x="2128626" y="1990161"/>
            <a:ext cx="674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</a:rPr>
              <a:t>BE- </a:t>
            </a:r>
            <a:r>
              <a:rPr lang="es-CO" sz="1200" dirty="0" err="1">
                <a:solidFill>
                  <a:schemeClr val="tx2"/>
                </a:solidFill>
              </a:rPr>
              <a:t>Specific</a:t>
            </a:r>
            <a:r>
              <a:rPr lang="es-CO" sz="1200" dirty="0">
                <a:solidFill>
                  <a:schemeClr val="tx2"/>
                </a:solidFill>
              </a:rPr>
              <a:t> Enrollment </a:t>
            </a:r>
            <a:r>
              <a:rPr lang="es-CO" sz="1200" dirty="0" err="1">
                <a:solidFill>
                  <a:schemeClr val="tx2"/>
                </a:solidFill>
              </a:rPr>
              <a:t>periods</a:t>
            </a:r>
            <a:r>
              <a:rPr lang="es-CO" sz="1200" dirty="0">
                <a:solidFill>
                  <a:schemeClr val="tx2"/>
                </a:solidFill>
              </a:rPr>
              <a:t>, </a:t>
            </a:r>
            <a:r>
              <a:rPr lang="es-CO" sz="1200" dirty="0" err="1">
                <a:solidFill>
                  <a:schemeClr val="tx2"/>
                </a:solidFill>
              </a:rPr>
              <a:t>we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assist</a:t>
            </a:r>
            <a:r>
              <a:rPr lang="es-CO" sz="1200" dirty="0">
                <a:solidFill>
                  <a:schemeClr val="tx2"/>
                </a:solidFill>
              </a:rPr>
              <a:t> / OE – </a:t>
            </a:r>
            <a:r>
              <a:rPr lang="es-CO" sz="1200" dirty="0" err="1">
                <a:solidFill>
                  <a:schemeClr val="tx2"/>
                </a:solidFill>
              </a:rPr>
              <a:t>Seassonal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opening</a:t>
            </a:r>
            <a:r>
              <a:rPr lang="es-CO" sz="1200" dirty="0">
                <a:solidFill>
                  <a:schemeClr val="tx2"/>
                </a:solidFill>
              </a:rPr>
              <a:t> Benefits </a:t>
            </a:r>
            <a:r>
              <a:rPr lang="es-CO" sz="1200" dirty="0" err="1">
                <a:solidFill>
                  <a:schemeClr val="tx2"/>
                </a:solidFill>
              </a:rPr>
              <a:t>assist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F9852B-7456-437F-B8AE-F831CF95092B}"/>
              </a:ext>
            </a:extLst>
          </p:cNvPr>
          <p:cNvSpPr txBox="1"/>
          <p:nvPr/>
        </p:nvSpPr>
        <p:spPr>
          <a:xfrm>
            <a:off x="2477219" y="2418683"/>
            <a:ext cx="674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</a:rPr>
              <a:t>Employees </a:t>
            </a:r>
            <a:r>
              <a:rPr lang="es-CO" sz="1200" dirty="0" err="1">
                <a:solidFill>
                  <a:schemeClr val="tx2"/>
                </a:solidFill>
              </a:rPr>
              <a:t>must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agree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to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waive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if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they</a:t>
            </a:r>
            <a:r>
              <a:rPr lang="es-CO" sz="1200" dirty="0">
                <a:solidFill>
                  <a:schemeClr val="tx2"/>
                </a:solidFill>
              </a:rPr>
              <a:t> do </a:t>
            </a:r>
            <a:r>
              <a:rPr lang="es-CO" sz="1200" dirty="0" err="1">
                <a:solidFill>
                  <a:schemeClr val="tx2"/>
                </a:solidFill>
              </a:rPr>
              <a:t>not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want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coverage</a:t>
            </a:r>
            <a:r>
              <a:rPr lang="es-CO" sz="1200" dirty="0">
                <a:solidFill>
                  <a:schemeClr val="tx2"/>
                </a:solidFill>
              </a:rPr>
              <a:t>, Proxy </a:t>
            </a:r>
            <a:r>
              <a:rPr lang="es-CO" sz="1200" dirty="0" err="1">
                <a:solidFill>
                  <a:schemeClr val="tx2"/>
                </a:solidFill>
              </a:rPr>
              <a:t>screen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for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guidance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8ADE54-861B-432A-BDCE-9CE3C9CB01C5}"/>
              </a:ext>
            </a:extLst>
          </p:cNvPr>
          <p:cNvSpPr txBox="1"/>
          <p:nvPr/>
        </p:nvSpPr>
        <p:spPr>
          <a:xfrm>
            <a:off x="1558141" y="2900817"/>
            <a:ext cx="6743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err="1">
                <a:solidFill>
                  <a:schemeClr val="tx2"/>
                </a:solidFill>
              </a:rPr>
              <a:t>Summary</a:t>
            </a:r>
            <a:r>
              <a:rPr lang="es-CO" sz="1200" dirty="0">
                <a:solidFill>
                  <a:schemeClr val="tx2"/>
                </a:solidFill>
              </a:rPr>
              <a:t> Benefits </a:t>
            </a:r>
            <a:r>
              <a:rPr lang="es-CO" sz="1200" dirty="0" err="1">
                <a:solidFill>
                  <a:schemeClr val="tx2"/>
                </a:solidFill>
              </a:rPr>
              <a:t>Coverage</a:t>
            </a:r>
            <a:r>
              <a:rPr lang="es-CO" sz="1200" dirty="0">
                <a:solidFill>
                  <a:schemeClr val="tx2"/>
                </a:solidFill>
              </a:rPr>
              <a:t> – </a:t>
            </a:r>
            <a:r>
              <a:rPr lang="es-CO" sz="1200" dirty="0" err="1">
                <a:solidFill>
                  <a:schemeClr val="tx2"/>
                </a:solidFill>
              </a:rPr>
              <a:t>Appears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during</a:t>
            </a:r>
            <a:r>
              <a:rPr lang="es-CO" sz="1200" dirty="0">
                <a:solidFill>
                  <a:schemeClr val="tx2"/>
                </a:solidFill>
              </a:rPr>
              <a:t> Enrollment / Benefits can </a:t>
            </a:r>
            <a:r>
              <a:rPr lang="es-CO" sz="1200" dirty="0" err="1">
                <a:solidFill>
                  <a:schemeClr val="tx2"/>
                </a:solidFill>
              </a:rPr>
              <a:t>send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the</a:t>
            </a:r>
            <a:r>
              <a:rPr lang="es-CO" sz="1200" dirty="0">
                <a:solidFill>
                  <a:schemeClr val="tx2"/>
                </a:solidFill>
              </a:rPr>
              <a:t> file after BOE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647B56-D152-441C-9305-E667EDFA46AF}"/>
              </a:ext>
            </a:extLst>
          </p:cNvPr>
          <p:cNvSpPr txBox="1"/>
          <p:nvPr/>
        </p:nvSpPr>
        <p:spPr>
          <a:xfrm>
            <a:off x="1702524" y="3379291"/>
            <a:ext cx="322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</a:rPr>
              <a:t>Benefits </a:t>
            </a:r>
            <a:r>
              <a:rPr lang="es-CO" sz="1200" dirty="0" err="1">
                <a:solidFill>
                  <a:schemeClr val="tx2"/>
                </a:solidFill>
              </a:rPr>
              <a:t>Providers</a:t>
            </a:r>
            <a:r>
              <a:rPr lang="es-CO" sz="1200" dirty="0">
                <a:solidFill>
                  <a:schemeClr val="tx2"/>
                </a:solidFill>
              </a:rPr>
              <a:t>: ATENA, </a:t>
            </a:r>
            <a:r>
              <a:rPr lang="es-CO" sz="1200" dirty="0" err="1">
                <a:solidFill>
                  <a:schemeClr val="tx2"/>
                </a:solidFill>
              </a:rPr>
              <a:t>Healt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Equity</a:t>
            </a:r>
            <a:r>
              <a:rPr lang="es-CO" sz="1200" dirty="0">
                <a:solidFill>
                  <a:schemeClr val="tx2"/>
                </a:solidFill>
              </a:rPr>
              <a:t>, </a:t>
            </a:r>
            <a:r>
              <a:rPr lang="es-CO" sz="1200" dirty="0" err="1">
                <a:solidFill>
                  <a:schemeClr val="tx2"/>
                </a:solidFill>
              </a:rPr>
              <a:t>Etc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B0BDE-FDB6-479D-A0CE-11A7438C8F6E}"/>
              </a:ext>
            </a:extLst>
          </p:cNvPr>
          <p:cNvSpPr txBox="1"/>
          <p:nvPr/>
        </p:nvSpPr>
        <p:spPr>
          <a:xfrm>
            <a:off x="2681626" y="3763306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err="1">
                <a:solidFill>
                  <a:schemeClr val="tx2"/>
                </a:solidFill>
              </a:rPr>
              <a:t>Start</a:t>
            </a:r>
            <a:r>
              <a:rPr lang="es-CO" sz="1200" dirty="0">
                <a:solidFill>
                  <a:schemeClr val="tx2"/>
                </a:solidFill>
              </a:rPr>
              <a:t>/ </a:t>
            </a:r>
            <a:r>
              <a:rPr lang="es-CO" sz="1200" dirty="0" err="1">
                <a:solidFill>
                  <a:schemeClr val="tx2"/>
                </a:solidFill>
              </a:rPr>
              <a:t>End</a:t>
            </a:r>
            <a:r>
              <a:rPr lang="es-CO" sz="1200" dirty="0">
                <a:solidFill>
                  <a:schemeClr val="tx2"/>
                </a:solidFill>
              </a:rPr>
              <a:t> Date/ </a:t>
            </a:r>
            <a:r>
              <a:rPr lang="es-CO" sz="1200" dirty="0" err="1">
                <a:solidFill>
                  <a:schemeClr val="tx2"/>
                </a:solidFill>
              </a:rPr>
              <a:t>Effective</a:t>
            </a:r>
            <a:r>
              <a:rPr lang="es-CO" sz="1200" dirty="0">
                <a:solidFill>
                  <a:schemeClr val="tx2"/>
                </a:solidFill>
              </a:rPr>
              <a:t> Date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C8B44-7578-4629-BC08-6AAA4AF19091}"/>
              </a:ext>
            </a:extLst>
          </p:cNvPr>
          <p:cNvSpPr txBox="1"/>
          <p:nvPr/>
        </p:nvSpPr>
        <p:spPr>
          <a:xfrm>
            <a:off x="6579323" y="3794106"/>
            <a:ext cx="2249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</a:rPr>
              <a:t>In </a:t>
            </a:r>
            <a:r>
              <a:rPr lang="es-CO" sz="1200" dirty="0" err="1">
                <a:solidFill>
                  <a:schemeClr val="tx2"/>
                </a:solidFill>
              </a:rPr>
              <a:t>progress</a:t>
            </a:r>
            <a:r>
              <a:rPr lang="es-CO" sz="1200" dirty="0">
                <a:solidFill>
                  <a:schemeClr val="tx2"/>
                </a:solidFill>
              </a:rPr>
              <a:t>, </a:t>
            </a:r>
            <a:r>
              <a:rPr lang="es-CO" sz="1200" dirty="0" err="1">
                <a:solidFill>
                  <a:schemeClr val="tx2"/>
                </a:solidFill>
              </a:rPr>
              <a:t>Ready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to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Review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E31840-BD51-44FF-B311-DE7DFF660ECF}"/>
              </a:ext>
            </a:extLst>
          </p:cNvPr>
          <p:cNvSpPr txBox="1"/>
          <p:nvPr/>
        </p:nvSpPr>
        <p:spPr>
          <a:xfrm>
            <a:off x="2065525" y="4212140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</a:rPr>
              <a:t>FMLA / STD - LTD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9787A9-2B09-4848-8239-FBE2DDDB5B42}"/>
              </a:ext>
            </a:extLst>
          </p:cNvPr>
          <p:cNvSpPr txBox="1"/>
          <p:nvPr/>
        </p:nvSpPr>
        <p:spPr>
          <a:xfrm>
            <a:off x="5566891" y="4259280"/>
            <a:ext cx="2808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err="1">
                <a:solidFill>
                  <a:schemeClr val="tx2"/>
                </a:solidFill>
              </a:rPr>
              <a:t>Cards</a:t>
            </a:r>
            <a:r>
              <a:rPr lang="es-CO" sz="1200" dirty="0">
                <a:solidFill>
                  <a:schemeClr val="tx2"/>
                </a:solidFill>
              </a:rPr>
              <a:t> </a:t>
            </a:r>
            <a:r>
              <a:rPr lang="es-CO" sz="1200" dirty="0" err="1">
                <a:solidFill>
                  <a:schemeClr val="tx2"/>
                </a:solidFill>
              </a:rPr>
              <a:t>that</a:t>
            </a:r>
            <a:r>
              <a:rPr lang="es-CO" sz="1200" dirty="0">
                <a:solidFill>
                  <a:schemeClr val="tx2"/>
                </a:solidFill>
              </a:rPr>
              <a:t> shows Employees </a:t>
            </a:r>
            <a:r>
              <a:rPr lang="es-CO" sz="1200" dirty="0" err="1">
                <a:solidFill>
                  <a:schemeClr val="tx2"/>
                </a:solidFill>
              </a:rPr>
              <a:t>affiliation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2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t="-274" r="-199" b="6600"/>
          <a:stretch/>
        </p:blipFill>
        <p:spPr bwMode="auto">
          <a:xfrm>
            <a:off x="0" y="1155658"/>
            <a:ext cx="4257276" cy="3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369333"/>
          </a:xfrm>
        </p:spPr>
        <p:txBody>
          <a:bodyPr/>
          <a:lstStyle/>
          <a:p>
            <a:pPr algn="ctr"/>
            <a:r>
              <a:rPr lang="es-CO" sz="2800" dirty="0">
                <a:solidFill>
                  <a:srgbClr val="FA6D26"/>
                </a:solidFill>
              </a:rPr>
              <a:t>FSA / HSA </a:t>
            </a:r>
            <a:endParaRPr lang="en-US" sz="2800" dirty="0">
              <a:solidFill>
                <a:srgbClr val="FA6D2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5921F1-6DE9-4C19-B5F3-FFE5EDC7DB03}"/>
              </a:ext>
            </a:extLst>
          </p:cNvPr>
          <p:cNvSpPr txBox="1"/>
          <p:nvPr/>
        </p:nvSpPr>
        <p:spPr>
          <a:xfrm>
            <a:off x="461516" y="3976934"/>
            <a:ext cx="2925167" cy="261610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50" dirty="0" err="1">
                <a:solidFill>
                  <a:schemeClr val="tx2"/>
                </a:solidFill>
              </a:rPr>
              <a:t>Save</a:t>
            </a:r>
            <a:r>
              <a:rPr lang="es-CO" sz="1050" dirty="0">
                <a:solidFill>
                  <a:schemeClr val="tx2"/>
                </a:solidFill>
              </a:rPr>
              <a:t> </a:t>
            </a:r>
            <a:r>
              <a:rPr lang="es-CO" sz="1050" dirty="0" err="1">
                <a:solidFill>
                  <a:schemeClr val="tx2"/>
                </a:solidFill>
              </a:rPr>
              <a:t>money</a:t>
            </a:r>
            <a:r>
              <a:rPr lang="es-CO" sz="1050" dirty="0">
                <a:solidFill>
                  <a:schemeClr val="tx2"/>
                </a:solidFill>
              </a:rPr>
              <a:t> </a:t>
            </a:r>
            <a:r>
              <a:rPr lang="es-CO" sz="1050" dirty="0" err="1">
                <a:solidFill>
                  <a:schemeClr val="tx2"/>
                </a:solidFill>
              </a:rPr>
              <a:t>for</a:t>
            </a:r>
            <a:r>
              <a:rPr lang="es-CO" sz="1050" dirty="0">
                <a:solidFill>
                  <a:schemeClr val="tx2"/>
                </a:solidFill>
              </a:rPr>
              <a:t> medical expenses 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C6251-8699-47C7-83E7-B1B16120E3AC}"/>
              </a:ext>
            </a:extLst>
          </p:cNvPr>
          <p:cNvSpPr txBox="1"/>
          <p:nvPr/>
        </p:nvSpPr>
        <p:spPr>
          <a:xfrm>
            <a:off x="-8487" y="4313562"/>
            <a:ext cx="2976066" cy="261610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50" dirty="0" err="1">
                <a:solidFill>
                  <a:schemeClr val="tx2"/>
                </a:solidFill>
              </a:rPr>
              <a:t>Pre-tax</a:t>
            </a:r>
            <a:r>
              <a:rPr lang="es-CO" sz="1050" dirty="0">
                <a:solidFill>
                  <a:schemeClr val="tx2"/>
                </a:solidFill>
              </a:rPr>
              <a:t> </a:t>
            </a:r>
            <a:r>
              <a:rPr lang="es-CO" sz="1050" dirty="0" err="1">
                <a:solidFill>
                  <a:schemeClr val="tx2"/>
                </a:solidFill>
              </a:rPr>
              <a:t>deductions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60A48-0091-4B05-903E-5F6BFFE2F6F0}"/>
              </a:ext>
            </a:extLst>
          </p:cNvPr>
          <p:cNvSpPr txBox="1"/>
          <p:nvPr/>
        </p:nvSpPr>
        <p:spPr>
          <a:xfrm>
            <a:off x="-240859" y="4676067"/>
            <a:ext cx="3440811" cy="261610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50" dirty="0" err="1">
                <a:solidFill>
                  <a:schemeClr val="tx2"/>
                </a:solidFill>
              </a:rPr>
              <a:t>Not</a:t>
            </a:r>
            <a:r>
              <a:rPr lang="es-CO" sz="1050" dirty="0">
                <a:solidFill>
                  <a:schemeClr val="tx2"/>
                </a:solidFill>
              </a:rPr>
              <a:t> </a:t>
            </a:r>
            <a:r>
              <a:rPr lang="es-CO" sz="1050" dirty="0" err="1">
                <a:solidFill>
                  <a:schemeClr val="tx2"/>
                </a:solidFill>
              </a:rPr>
              <a:t>subject</a:t>
            </a:r>
            <a:r>
              <a:rPr lang="es-CO" sz="1050" dirty="0">
                <a:solidFill>
                  <a:schemeClr val="tx2"/>
                </a:solidFill>
              </a:rPr>
              <a:t> </a:t>
            </a:r>
            <a:r>
              <a:rPr lang="es-CO" sz="1050" dirty="0" err="1">
                <a:solidFill>
                  <a:schemeClr val="tx2"/>
                </a:solidFill>
              </a:rPr>
              <a:t>to</a:t>
            </a:r>
            <a:r>
              <a:rPr lang="es-CO" sz="1050" dirty="0">
                <a:solidFill>
                  <a:schemeClr val="tx2"/>
                </a:solidFill>
              </a:rPr>
              <a:t> </a:t>
            </a:r>
            <a:r>
              <a:rPr lang="es-CO" sz="1050" dirty="0" err="1">
                <a:solidFill>
                  <a:schemeClr val="tx2"/>
                </a:solidFill>
              </a:rPr>
              <a:t>taxes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558F303-9772-410C-84E1-8E64E7AEC782}"/>
              </a:ext>
            </a:extLst>
          </p:cNvPr>
          <p:cNvSpPr txBox="1">
            <a:spLocks/>
          </p:cNvSpPr>
          <p:nvPr/>
        </p:nvSpPr>
        <p:spPr>
          <a:xfrm>
            <a:off x="1662354" y="705961"/>
            <a:ext cx="5774136" cy="369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600" b="0" dirty="0">
                <a:solidFill>
                  <a:schemeClr val="accent3"/>
                </a:solidFill>
                <a:latin typeface="Grotesque Light" panose="020B0604020202020204" pitchFamily="34" charset="0"/>
              </a:rPr>
              <a:t>Flexible </a:t>
            </a:r>
            <a:r>
              <a:rPr lang="es-CO" sz="1600" b="0" dirty="0" err="1">
                <a:solidFill>
                  <a:schemeClr val="accent3"/>
                </a:solidFill>
                <a:latin typeface="Grotesque Light" panose="020B0604020202020204" pitchFamily="34" charset="0"/>
              </a:rPr>
              <a:t>Spending</a:t>
            </a:r>
            <a:r>
              <a:rPr lang="es-CO" sz="1600" b="0" dirty="0">
                <a:solidFill>
                  <a:schemeClr val="accent3"/>
                </a:solidFill>
                <a:latin typeface="Grotesque Light" panose="020B0604020202020204" pitchFamily="34" charset="0"/>
              </a:rPr>
              <a:t> </a:t>
            </a:r>
            <a:r>
              <a:rPr lang="es-CO" sz="1600" b="0" dirty="0" err="1">
                <a:solidFill>
                  <a:schemeClr val="accent3"/>
                </a:solidFill>
                <a:latin typeface="Grotesque Light" panose="020B0604020202020204" pitchFamily="34" charset="0"/>
              </a:rPr>
              <a:t>Account</a:t>
            </a:r>
            <a:r>
              <a:rPr lang="es-CO" sz="1600" b="0" dirty="0">
                <a:solidFill>
                  <a:schemeClr val="accent3"/>
                </a:solidFill>
                <a:latin typeface="Grotesque Light" panose="020B0604020202020204" pitchFamily="34" charset="0"/>
              </a:rPr>
              <a:t> /  </a:t>
            </a:r>
            <a:r>
              <a:rPr lang="es-CO" sz="1600" b="0" dirty="0" err="1">
                <a:solidFill>
                  <a:schemeClr val="accent3"/>
                </a:solidFill>
                <a:latin typeface="Grotesque Light" panose="020B0604020202020204" pitchFamily="34" charset="0"/>
              </a:rPr>
              <a:t>Health</a:t>
            </a:r>
            <a:r>
              <a:rPr lang="es-CO" sz="1600" b="0" dirty="0">
                <a:solidFill>
                  <a:schemeClr val="accent3"/>
                </a:solidFill>
                <a:latin typeface="Grotesque Light" panose="020B0604020202020204" pitchFamily="34" charset="0"/>
              </a:rPr>
              <a:t> </a:t>
            </a:r>
            <a:r>
              <a:rPr lang="es-CO" sz="1600" b="0" dirty="0" err="1">
                <a:solidFill>
                  <a:schemeClr val="accent3"/>
                </a:solidFill>
                <a:latin typeface="Grotesque Light" panose="020B0604020202020204" pitchFamily="34" charset="0"/>
              </a:rPr>
              <a:t>Savings</a:t>
            </a:r>
            <a:r>
              <a:rPr lang="es-CO" sz="1600" b="0" dirty="0">
                <a:solidFill>
                  <a:schemeClr val="accent3"/>
                </a:solidFill>
                <a:latin typeface="Grotesque Light" panose="020B0604020202020204" pitchFamily="34" charset="0"/>
              </a:rPr>
              <a:t> Accounts</a:t>
            </a:r>
            <a:endParaRPr lang="en-US" sz="1600" b="0" dirty="0">
              <a:solidFill>
                <a:schemeClr val="accent3"/>
              </a:solidFill>
              <a:latin typeface="Grotesque Light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25D5B-3F12-42A1-A078-8F31E1868407}"/>
              </a:ext>
            </a:extLst>
          </p:cNvPr>
          <p:cNvSpPr txBox="1"/>
          <p:nvPr/>
        </p:nvSpPr>
        <p:spPr>
          <a:xfrm>
            <a:off x="3429000" y="1266313"/>
            <a:ext cx="195262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rgbClr val="FA6D26"/>
                </a:solidFill>
              </a:rPr>
              <a:t>FSA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AA8109-BBDD-4A6C-A70F-7BECB2C54B95}"/>
              </a:ext>
            </a:extLst>
          </p:cNvPr>
          <p:cNvSpPr txBox="1"/>
          <p:nvPr/>
        </p:nvSpPr>
        <p:spPr>
          <a:xfrm>
            <a:off x="6257925" y="1270484"/>
            <a:ext cx="195262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rgbClr val="FA6D26"/>
                </a:solidFill>
              </a:rPr>
              <a:t>HSA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6F140-F817-464B-8263-3DD929F6BB39}"/>
              </a:ext>
            </a:extLst>
          </p:cNvPr>
          <p:cNvSpPr txBox="1"/>
          <p:nvPr/>
        </p:nvSpPr>
        <p:spPr>
          <a:xfrm>
            <a:off x="2743198" y="1710723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i="1" dirty="0">
                <a:solidFill>
                  <a:schemeClr val="tx2"/>
                </a:solidFill>
              </a:rPr>
              <a:t>(</a:t>
            </a:r>
            <a:r>
              <a:rPr lang="es-CO" sz="1100" i="1" dirty="0" err="1">
                <a:solidFill>
                  <a:schemeClr val="tx2"/>
                </a:solidFill>
              </a:rPr>
              <a:t>The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elections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of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these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accounts</a:t>
            </a:r>
            <a:r>
              <a:rPr lang="es-CO" sz="1100" i="1" dirty="0">
                <a:solidFill>
                  <a:schemeClr val="tx2"/>
                </a:solidFill>
              </a:rPr>
              <a:t> are up </a:t>
            </a:r>
            <a:r>
              <a:rPr lang="es-CO" sz="1100" i="1" dirty="0" err="1">
                <a:solidFill>
                  <a:schemeClr val="tx2"/>
                </a:solidFill>
              </a:rPr>
              <a:t>to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the</a:t>
            </a:r>
            <a:r>
              <a:rPr lang="es-CO" sz="1100" i="1" dirty="0">
                <a:solidFill>
                  <a:schemeClr val="tx2"/>
                </a:solidFill>
              </a:rPr>
              <a:t> Employee and </a:t>
            </a:r>
            <a:r>
              <a:rPr lang="es-CO" sz="1100" i="1" dirty="0" err="1">
                <a:solidFill>
                  <a:schemeClr val="tx2"/>
                </a:solidFill>
              </a:rPr>
              <a:t>according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to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what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they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want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to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achieve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but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both</a:t>
            </a:r>
            <a:r>
              <a:rPr lang="es-CO" sz="1100" i="1" dirty="0">
                <a:solidFill>
                  <a:schemeClr val="tx2"/>
                </a:solidFill>
              </a:rPr>
              <a:t> are </a:t>
            </a:r>
            <a:r>
              <a:rPr lang="es-CO" sz="1100" i="1" dirty="0" err="1">
                <a:solidFill>
                  <a:schemeClr val="tx2"/>
                </a:solidFill>
              </a:rPr>
              <a:t>oriented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tx2"/>
                </a:solidFill>
              </a:rPr>
              <a:t>to</a:t>
            </a:r>
            <a:r>
              <a:rPr lang="es-CO" sz="1100" i="1" dirty="0">
                <a:solidFill>
                  <a:schemeClr val="tx2"/>
                </a:solidFill>
              </a:rPr>
              <a:t> </a:t>
            </a:r>
            <a:r>
              <a:rPr lang="es-CO" sz="1100" i="1" dirty="0" err="1">
                <a:solidFill>
                  <a:schemeClr val="accent3"/>
                </a:solidFill>
              </a:rPr>
              <a:t>Save</a:t>
            </a:r>
            <a:r>
              <a:rPr lang="es-CO" sz="1100" i="1" dirty="0">
                <a:solidFill>
                  <a:schemeClr val="accent3"/>
                </a:solidFill>
              </a:rPr>
              <a:t> Money </a:t>
            </a:r>
            <a:r>
              <a:rPr lang="es-CO" sz="1100" i="1" dirty="0">
                <a:solidFill>
                  <a:schemeClr val="tx2"/>
                </a:solidFill>
              </a:rPr>
              <a:t>)</a:t>
            </a:r>
            <a:endParaRPr lang="en-US" sz="1100" i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AEBA04-B55D-4353-9DEB-8EF950C0F608}"/>
              </a:ext>
            </a:extLst>
          </p:cNvPr>
          <p:cNvSpPr txBox="1"/>
          <p:nvPr/>
        </p:nvSpPr>
        <p:spPr>
          <a:xfrm>
            <a:off x="2967036" y="2409825"/>
            <a:ext cx="2895600" cy="461665"/>
          </a:xfrm>
          <a:prstGeom prst="rect">
            <a:avLst/>
          </a:prstGeom>
          <a:solidFill>
            <a:srgbClr val="009999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rgbClr val="706866"/>
                </a:solidFill>
              </a:rPr>
              <a:t>Unused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contributions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>
                <a:solidFill>
                  <a:schemeClr val="accent1"/>
                </a:solidFill>
              </a:rPr>
              <a:t>are </a:t>
            </a:r>
            <a:r>
              <a:rPr lang="es-CO" sz="1200" dirty="0" err="1">
                <a:solidFill>
                  <a:schemeClr val="accent1"/>
                </a:solidFill>
              </a:rPr>
              <a:t>lost</a:t>
            </a:r>
            <a:r>
              <a:rPr lang="es-CO" sz="1200" dirty="0">
                <a:solidFill>
                  <a:schemeClr val="accent1"/>
                </a:solidFill>
              </a:rPr>
              <a:t> </a:t>
            </a:r>
            <a:r>
              <a:rPr lang="es-CO" sz="1200" dirty="0">
                <a:solidFill>
                  <a:srgbClr val="706866"/>
                </a:solidFill>
              </a:rPr>
              <a:t>at </a:t>
            </a:r>
            <a:r>
              <a:rPr lang="es-CO" sz="1200" dirty="0" err="1">
                <a:solidFill>
                  <a:srgbClr val="706866"/>
                </a:solidFill>
              </a:rPr>
              <a:t>the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end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of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the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year</a:t>
            </a:r>
            <a:endParaRPr lang="en-US" sz="1200" dirty="0">
              <a:solidFill>
                <a:srgbClr val="70686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997AE6-3CBF-4E98-97C5-C8CDB5C78F9B}"/>
              </a:ext>
            </a:extLst>
          </p:cNvPr>
          <p:cNvSpPr txBox="1"/>
          <p:nvPr/>
        </p:nvSpPr>
        <p:spPr>
          <a:xfrm>
            <a:off x="6086475" y="2409825"/>
            <a:ext cx="2895600" cy="461665"/>
          </a:xfrm>
          <a:prstGeom prst="rect">
            <a:avLst/>
          </a:prstGeom>
          <a:solidFill>
            <a:srgbClr val="009999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rgbClr val="706866"/>
                </a:solidFill>
              </a:rPr>
              <a:t>Unused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contributions</a:t>
            </a:r>
            <a:r>
              <a:rPr lang="es-CO" sz="1200" dirty="0">
                <a:solidFill>
                  <a:srgbClr val="706866"/>
                </a:solidFill>
              </a:rPr>
              <a:t> are </a:t>
            </a:r>
            <a:r>
              <a:rPr lang="es-CO" sz="1200" dirty="0" err="1">
                <a:solidFill>
                  <a:schemeClr val="accent1"/>
                </a:solidFill>
              </a:rPr>
              <a:t>rolled</a:t>
            </a:r>
            <a:r>
              <a:rPr lang="es-CO" sz="1200" dirty="0">
                <a:solidFill>
                  <a:schemeClr val="accent1"/>
                </a:solidFill>
              </a:rPr>
              <a:t> </a:t>
            </a:r>
            <a:r>
              <a:rPr lang="es-CO" sz="1200" dirty="0" err="1">
                <a:solidFill>
                  <a:schemeClr val="accent1"/>
                </a:solidFill>
              </a:rPr>
              <a:t>into</a:t>
            </a:r>
            <a:r>
              <a:rPr lang="es-CO" sz="1200" dirty="0">
                <a:solidFill>
                  <a:schemeClr val="accent1"/>
                </a:solidFill>
              </a:rPr>
              <a:t> </a:t>
            </a:r>
            <a:r>
              <a:rPr lang="es-CO" sz="1200" dirty="0" err="1">
                <a:solidFill>
                  <a:schemeClr val="accent1"/>
                </a:solidFill>
              </a:rPr>
              <a:t>next</a:t>
            </a:r>
            <a:r>
              <a:rPr lang="es-CO" sz="1200" dirty="0">
                <a:solidFill>
                  <a:schemeClr val="accent1"/>
                </a:solidFill>
              </a:rPr>
              <a:t> </a:t>
            </a:r>
            <a:r>
              <a:rPr lang="es-CO" sz="1200" dirty="0" err="1">
                <a:solidFill>
                  <a:schemeClr val="accent1"/>
                </a:solidFill>
              </a:rPr>
              <a:t>year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94F95C-98B8-4E60-9E9D-D477AFF01F6B}"/>
              </a:ext>
            </a:extLst>
          </p:cNvPr>
          <p:cNvSpPr txBox="1"/>
          <p:nvPr/>
        </p:nvSpPr>
        <p:spPr>
          <a:xfrm>
            <a:off x="3410695" y="3050109"/>
            <a:ext cx="2451941" cy="461665"/>
          </a:xfrm>
          <a:prstGeom prst="rect">
            <a:avLst/>
          </a:prstGeom>
          <a:solidFill>
            <a:srgbClr val="009999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rgbClr val="706866"/>
                </a:solidFill>
              </a:rPr>
              <a:t>Contribution</a:t>
            </a:r>
            <a:r>
              <a:rPr lang="es-CO" sz="1200" dirty="0"/>
              <a:t> </a:t>
            </a:r>
            <a:r>
              <a:rPr lang="es-CO" sz="1200" dirty="0" err="1">
                <a:solidFill>
                  <a:schemeClr val="accent1"/>
                </a:solidFill>
              </a:rPr>
              <a:t>rate</a:t>
            </a:r>
            <a:r>
              <a:rPr lang="es-CO" sz="1200" dirty="0">
                <a:solidFill>
                  <a:schemeClr val="accent1"/>
                </a:solidFill>
              </a:rPr>
              <a:t> </a:t>
            </a:r>
            <a:r>
              <a:rPr lang="es-CO" sz="1200" dirty="0" err="1">
                <a:solidFill>
                  <a:schemeClr val="accent1"/>
                </a:solidFill>
              </a:rPr>
              <a:t>fixed</a:t>
            </a:r>
            <a:r>
              <a:rPr lang="es-CO" sz="1200" dirty="0">
                <a:solidFill>
                  <a:schemeClr val="accent1"/>
                </a:solidFill>
              </a:rPr>
              <a:t> </a:t>
            </a:r>
            <a:r>
              <a:rPr lang="es-CO" sz="1200" dirty="0">
                <a:solidFill>
                  <a:srgbClr val="706866"/>
                </a:solidFill>
              </a:rPr>
              <a:t>and non-</a:t>
            </a:r>
            <a:r>
              <a:rPr lang="es-CO" sz="1200" dirty="0" err="1">
                <a:solidFill>
                  <a:srgbClr val="706866"/>
                </a:solidFill>
              </a:rPr>
              <a:t>adjustable</a:t>
            </a:r>
            <a:endParaRPr lang="en-US" sz="1200" dirty="0">
              <a:solidFill>
                <a:srgbClr val="70686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5DCA2-19B5-4933-AF09-C331BB668F72}"/>
              </a:ext>
            </a:extLst>
          </p:cNvPr>
          <p:cNvSpPr txBox="1"/>
          <p:nvPr/>
        </p:nvSpPr>
        <p:spPr>
          <a:xfrm>
            <a:off x="6011267" y="3072274"/>
            <a:ext cx="2895600" cy="461665"/>
          </a:xfrm>
          <a:prstGeom prst="rect">
            <a:avLst/>
          </a:prstGeom>
          <a:solidFill>
            <a:srgbClr val="009999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rgbClr val="706866"/>
                </a:solidFill>
              </a:rPr>
              <a:t>Contribution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rate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>
                <a:solidFill>
                  <a:schemeClr val="accent1"/>
                </a:solidFill>
              </a:rPr>
              <a:t>can be </a:t>
            </a:r>
            <a:r>
              <a:rPr lang="es-CO" sz="1200" dirty="0" err="1">
                <a:solidFill>
                  <a:schemeClr val="accent1"/>
                </a:solidFill>
              </a:rPr>
              <a:t>adjusted</a:t>
            </a:r>
            <a:r>
              <a:rPr lang="es-CO" sz="1200" dirty="0">
                <a:solidFill>
                  <a:schemeClr val="accent1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during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year</a:t>
            </a:r>
            <a:endParaRPr lang="en-US" sz="1200" dirty="0">
              <a:solidFill>
                <a:srgbClr val="70686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CB51E-1BAB-42A4-8DF7-6F020A652628}"/>
              </a:ext>
            </a:extLst>
          </p:cNvPr>
          <p:cNvSpPr txBox="1"/>
          <p:nvPr/>
        </p:nvSpPr>
        <p:spPr>
          <a:xfrm>
            <a:off x="3434995" y="3849643"/>
            <a:ext cx="2356203" cy="461665"/>
          </a:xfrm>
          <a:prstGeom prst="rect">
            <a:avLst/>
          </a:prstGeom>
          <a:solidFill>
            <a:srgbClr val="009999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rgbClr val="706866"/>
                </a:solidFill>
              </a:rPr>
              <a:t>Unused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contribution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chemeClr val="accent1"/>
                </a:solidFill>
              </a:rPr>
              <a:t>will</a:t>
            </a:r>
            <a:r>
              <a:rPr lang="es-CO" sz="1200" dirty="0">
                <a:solidFill>
                  <a:schemeClr val="accent1"/>
                </a:solidFill>
              </a:rPr>
              <a:t> be </a:t>
            </a:r>
            <a:r>
              <a:rPr lang="es-CO" sz="1200" dirty="0" err="1">
                <a:solidFill>
                  <a:schemeClr val="accent1"/>
                </a:solidFill>
              </a:rPr>
              <a:t>lost</a:t>
            </a:r>
            <a:r>
              <a:rPr lang="es-CO" sz="1200" dirty="0">
                <a:solidFill>
                  <a:schemeClr val="accent1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if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the</a:t>
            </a:r>
            <a:r>
              <a:rPr lang="es-CO" sz="1200" dirty="0">
                <a:solidFill>
                  <a:srgbClr val="706866"/>
                </a:solidFill>
              </a:rPr>
              <a:t> EE </a:t>
            </a:r>
            <a:r>
              <a:rPr lang="es-CO" sz="1200" dirty="0" err="1">
                <a:solidFill>
                  <a:srgbClr val="706866"/>
                </a:solidFill>
              </a:rPr>
              <a:t>leaves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the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company</a:t>
            </a:r>
            <a:endParaRPr lang="en-US" sz="1200" dirty="0">
              <a:solidFill>
                <a:srgbClr val="70686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8B44D4-2204-4E70-A2C2-1CB3542F4F02}"/>
              </a:ext>
            </a:extLst>
          </p:cNvPr>
          <p:cNvSpPr txBox="1"/>
          <p:nvPr/>
        </p:nvSpPr>
        <p:spPr>
          <a:xfrm>
            <a:off x="6248222" y="3821021"/>
            <a:ext cx="2356203" cy="461665"/>
          </a:xfrm>
          <a:prstGeom prst="rect">
            <a:avLst/>
          </a:prstGeom>
          <a:solidFill>
            <a:srgbClr val="009999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 err="1">
                <a:solidFill>
                  <a:srgbClr val="706866"/>
                </a:solidFill>
              </a:rPr>
              <a:t>Unused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contribution</a:t>
            </a:r>
            <a:r>
              <a:rPr lang="es-CO" sz="1200" dirty="0">
                <a:solidFill>
                  <a:srgbClr val="706866"/>
                </a:solidFill>
              </a:rPr>
              <a:t> </a:t>
            </a:r>
            <a:r>
              <a:rPr lang="es-CO" sz="1200" dirty="0" err="1">
                <a:solidFill>
                  <a:srgbClr val="706866"/>
                </a:solidFill>
              </a:rPr>
              <a:t>will</a:t>
            </a:r>
            <a:r>
              <a:rPr lang="es-CO" sz="1200" dirty="0">
                <a:solidFill>
                  <a:srgbClr val="706866"/>
                </a:solidFill>
              </a:rPr>
              <a:t> be </a:t>
            </a:r>
            <a:r>
              <a:rPr lang="es-CO" sz="1200" dirty="0" err="1">
                <a:solidFill>
                  <a:schemeClr val="accent1"/>
                </a:solidFill>
              </a:rPr>
              <a:t>available</a:t>
            </a:r>
            <a:r>
              <a:rPr lang="es-CO" sz="1200" dirty="0">
                <a:solidFill>
                  <a:schemeClr val="accent1"/>
                </a:solidFill>
              </a:rPr>
              <a:t> </a:t>
            </a:r>
            <a:r>
              <a:rPr lang="es-CO" sz="1200" dirty="0" err="1">
                <a:solidFill>
                  <a:schemeClr val="accent1"/>
                </a:solidFill>
              </a:rPr>
              <a:t>to</a:t>
            </a:r>
            <a:r>
              <a:rPr lang="es-CO" sz="1200" dirty="0">
                <a:solidFill>
                  <a:schemeClr val="accent1"/>
                </a:solidFill>
              </a:rPr>
              <a:t> use </a:t>
            </a:r>
            <a:r>
              <a:rPr lang="es-CO" sz="1200" dirty="0" err="1">
                <a:solidFill>
                  <a:srgbClr val="706866"/>
                </a:solidFill>
              </a:rPr>
              <a:t>still</a:t>
            </a:r>
            <a:endParaRPr lang="en-US" sz="1200" dirty="0">
              <a:solidFill>
                <a:srgbClr val="706866"/>
              </a:solidFill>
            </a:endParaRPr>
          </a:p>
        </p:txBody>
      </p:sp>
      <p:pic>
        <p:nvPicPr>
          <p:cNvPr id="4102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739D2FF0-AA47-49B9-A060-612DD1B6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1" y="3939425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50C01C80-EE18-420C-8534-9A556B63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1" y="4292603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738A090C-08D2-48BD-BD2B-9CFE90E1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1" y="4633599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3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76E0-0B58-482A-8AFF-E62656C1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2871"/>
            <a:ext cx="7886700" cy="367238"/>
          </a:xfrm>
        </p:spPr>
        <p:txBody>
          <a:bodyPr/>
          <a:lstStyle/>
          <a:p>
            <a:pPr algn="ctr"/>
            <a:r>
              <a:rPr lang="es-CO" dirty="0"/>
              <a:t>Pre </a:t>
            </a:r>
            <a:r>
              <a:rPr lang="es-CO" dirty="0" err="1"/>
              <a:t>Tax</a:t>
            </a:r>
            <a:r>
              <a:rPr lang="es-CO" dirty="0"/>
              <a:t> vs Post </a:t>
            </a:r>
            <a:r>
              <a:rPr lang="es-CO" dirty="0" err="1"/>
              <a:t>Tax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2BE25-9705-45A7-8281-016BA0A21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2D2E6-9B94-4711-B513-31D8FD49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91" y="1742874"/>
            <a:ext cx="5506218" cy="2876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7878F1-F7FF-4E40-A200-A0E9DBBB129E}"/>
              </a:ext>
            </a:extLst>
          </p:cNvPr>
          <p:cNvSpPr txBox="1"/>
          <p:nvPr/>
        </p:nvSpPr>
        <p:spPr>
          <a:xfrm>
            <a:off x="656463" y="830109"/>
            <a:ext cx="7831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Pre-Tax vs. Post Tax</a:t>
            </a:r>
          </a:p>
          <a:p>
            <a:pPr algn="ctr"/>
            <a:r>
              <a:rPr lang="en-US" sz="1100" b="0" i="0" dirty="0">
                <a:solidFill>
                  <a:srgbClr val="706866"/>
                </a:solidFill>
                <a:effectLst/>
                <a:latin typeface="Segoe UI" panose="020B0502040204020203" pitchFamily="34" charset="0"/>
              </a:rPr>
              <a:t>Pre-tax deductions reduce the amount of income that the employee has to pay taxes on. You will withhold post-tax deductions from employee wages after you withhold taxes. Post-tax deductions have no effect on an employee's taxable income.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0874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s-CO" dirty="0"/>
              <a:t>FAQ </a:t>
            </a:r>
            <a:r>
              <a:rPr lang="es-CO" dirty="0" err="1"/>
              <a:t>for</a:t>
            </a:r>
            <a:r>
              <a:rPr lang="es-CO" dirty="0"/>
              <a:t> Benefits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300" y="1046588"/>
            <a:ext cx="5372488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err="1">
                <a:solidFill>
                  <a:srgbClr val="706866"/>
                </a:solidFill>
              </a:rPr>
              <a:t>The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employee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wants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to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add</a:t>
            </a:r>
            <a:r>
              <a:rPr lang="es-CO" sz="1200" b="1" dirty="0">
                <a:solidFill>
                  <a:srgbClr val="706866"/>
                </a:solidFill>
              </a:rPr>
              <a:t> a </a:t>
            </a:r>
            <a:r>
              <a:rPr lang="es-CO" sz="1200" b="1" dirty="0" err="1">
                <a:solidFill>
                  <a:srgbClr val="706866"/>
                </a:solidFill>
              </a:rPr>
              <a:t>benefit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but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does</a:t>
            </a:r>
            <a:r>
              <a:rPr lang="es-CO" sz="1200" b="1" dirty="0">
                <a:solidFill>
                  <a:srgbClr val="706866"/>
                </a:solidFill>
              </a:rPr>
              <a:t> </a:t>
            </a:r>
            <a:r>
              <a:rPr lang="es-CO" sz="1200" b="1" dirty="0" err="1">
                <a:solidFill>
                  <a:srgbClr val="706866"/>
                </a:solidFill>
              </a:rPr>
              <a:t>not</a:t>
            </a:r>
            <a:r>
              <a:rPr lang="es-CO" sz="1200" b="1" dirty="0">
                <a:solidFill>
                  <a:srgbClr val="706866"/>
                </a:solidFill>
              </a:rPr>
              <a:t> show in </a:t>
            </a:r>
            <a:r>
              <a:rPr lang="es-CO" sz="1200" b="1" dirty="0" err="1">
                <a:solidFill>
                  <a:srgbClr val="706866"/>
                </a:solidFill>
              </a:rPr>
              <a:t>the</a:t>
            </a:r>
            <a:r>
              <a:rPr lang="es-CO" sz="1200" b="1" dirty="0">
                <a:solidFill>
                  <a:srgbClr val="706866"/>
                </a:solidFill>
              </a:rPr>
              <a:t> portal…</a:t>
            </a:r>
            <a:endParaRPr lang="en-US" sz="1200" b="1" dirty="0">
              <a:solidFill>
                <a:srgbClr val="7068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1519237" y="1340825"/>
            <a:ext cx="6105525" cy="276999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s-CO" sz="1200" i="1" dirty="0">
                <a:solidFill>
                  <a:srgbClr val="706866"/>
                </a:solidFill>
              </a:rPr>
              <a:t>Client Benefits </a:t>
            </a:r>
            <a:r>
              <a:rPr lang="es-CO" sz="1200" i="1" dirty="0" err="1">
                <a:solidFill>
                  <a:srgbClr val="706866"/>
                </a:solidFill>
              </a:rPr>
              <a:t>Overview</a:t>
            </a:r>
            <a:r>
              <a:rPr lang="es-CO" sz="1200" i="1" dirty="0">
                <a:solidFill>
                  <a:srgbClr val="706866"/>
                </a:solidFill>
              </a:rPr>
              <a:t> &gt; </a:t>
            </a:r>
            <a:r>
              <a:rPr lang="es-CO" sz="1200" i="1" dirty="0" err="1">
                <a:solidFill>
                  <a:srgbClr val="706866"/>
                </a:solidFill>
              </a:rPr>
              <a:t>Check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if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the</a:t>
            </a:r>
            <a:r>
              <a:rPr lang="es-CO" sz="1200" i="1" dirty="0">
                <a:solidFill>
                  <a:srgbClr val="706866"/>
                </a:solidFill>
              </a:rPr>
              <a:t> plan </a:t>
            </a:r>
            <a:r>
              <a:rPr lang="es-CO" sz="1200" i="1" dirty="0" err="1">
                <a:solidFill>
                  <a:srgbClr val="706866"/>
                </a:solidFill>
              </a:rPr>
              <a:t>is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available</a:t>
            </a:r>
            <a:r>
              <a:rPr lang="es-CO" sz="1200" i="1" dirty="0">
                <a:solidFill>
                  <a:srgbClr val="706866"/>
                </a:solidFill>
              </a:rPr>
              <a:t> Yes/No &gt; </a:t>
            </a:r>
            <a:r>
              <a:rPr lang="es-CO" sz="1200" i="1" dirty="0" err="1">
                <a:solidFill>
                  <a:srgbClr val="706866"/>
                </a:solidFill>
              </a:rPr>
              <a:t>Escalate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to</a:t>
            </a:r>
            <a:r>
              <a:rPr lang="es-CO" sz="1200" i="1" dirty="0">
                <a:solidFill>
                  <a:srgbClr val="706866"/>
                </a:solidFill>
              </a:rPr>
              <a:t> Benefits</a:t>
            </a:r>
            <a:endParaRPr lang="en-US" sz="1200" i="1" dirty="0">
              <a:solidFill>
                <a:srgbClr val="706866"/>
              </a:solidFill>
            </a:endParaRP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ED679-6ADA-4A1B-B1C9-080C11D06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7" y="1864699"/>
            <a:ext cx="7569545" cy="1697153"/>
          </a:xfrm>
          <a:prstGeom prst="rect">
            <a:avLst/>
          </a:prstGeom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957665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42C7B-284E-4112-87A3-A66BE60811FF}"/>
              </a:ext>
            </a:extLst>
          </p:cNvPr>
          <p:cNvSpPr txBox="1"/>
          <p:nvPr/>
        </p:nvSpPr>
        <p:spPr>
          <a:xfrm>
            <a:off x="677581" y="3866079"/>
            <a:ext cx="756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i="1" dirty="0" err="1">
                <a:solidFill>
                  <a:srgbClr val="706866"/>
                </a:solidFill>
              </a:rPr>
              <a:t>By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looking</a:t>
            </a:r>
            <a:r>
              <a:rPr lang="es-CO" sz="1200" i="1" dirty="0">
                <a:solidFill>
                  <a:srgbClr val="706866"/>
                </a:solidFill>
              </a:rPr>
              <a:t> at </a:t>
            </a:r>
            <a:r>
              <a:rPr lang="es-CO" sz="1200" i="1" dirty="0" err="1">
                <a:solidFill>
                  <a:srgbClr val="706866"/>
                </a:solidFill>
              </a:rPr>
              <a:t>the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Group</a:t>
            </a:r>
            <a:r>
              <a:rPr lang="es-CO" sz="1200" i="1" dirty="0">
                <a:solidFill>
                  <a:srgbClr val="706866"/>
                </a:solidFill>
              </a:rPr>
              <a:t>/Rules </a:t>
            </a:r>
            <a:r>
              <a:rPr lang="es-CO" sz="1200" i="1" dirty="0" err="1">
                <a:solidFill>
                  <a:srgbClr val="706866"/>
                </a:solidFill>
              </a:rPr>
              <a:t>sections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we</a:t>
            </a:r>
            <a:r>
              <a:rPr lang="es-CO" sz="1200" i="1" dirty="0">
                <a:solidFill>
                  <a:srgbClr val="706866"/>
                </a:solidFill>
              </a:rPr>
              <a:t> can </a:t>
            </a:r>
            <a:r>
              <a:rPr lang="es-CO" sz="1200" i="1" dirty="0" err="1">
                <a:solidFill>
                  <a:srgbClr val="706866"/>
                </a:solidFill>
              </a:rPr>
              <a:t>identify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if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the</a:t>
            </a:r>
            <a:r>
              <a:rPr lang="es-CO" sz="1200" i="1" dirty="0">
                <a:solidFill>
                  <a:srgbClr val="706866"/>
                </a:solidFill>
              </a:rPr>
              <a:t> plan </a:t>
            </a:r>
            <a:r>
              <a:rPr lang="es-CO" sz="1200" i="1" dirty="0" err="1">
                <a:solidFill>
                  <a:srgbClr val="706866"/>
                </a:solidFill>
              </a:rPr>
              <a:t>is</a:t>
            </a:r>
            <a:r>
              <a:rPr lang="es-CO" sz="1200" i="1" dirty="0">
                <a:solidFill>
                  <a:srgbClr val="706866"/>
                </a:solidFill>
              </a:rPr>
              <a:t> active (</a:t>
            </a:r>
            <a:r>
              <a:rPr lang="es-CO" sz="1200" i="1" dirty="0" err="1">
                <a:solidFill>
                  <a:srgbClr val="706866"/>
                </a:solidFill>
              </a:rPr>
              <a:t>offered</a:t>
            </a:r>
            <a:r>
              <a:rPr lang="es-CO" sz="1200" i="1" dirty="0">
                <a:solidFill>
                  <a:srgbClr val="706866"/>
                </a:solidFill>
              </a:rPr>
              <a:t>) </a:t>
            </a:r>
            <a:r>
              <a:rPr lang="es-CO" sz="1200" i="1" dirty="0" err="1">
                <a:solidFill>
                  <a:srgbClr val="706866"/>
                </a:solidFill>
              </a:rPr>
              <a:t>or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not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found</a:t>
            </a:r>
            <a:r>
              <a:rPr lang="es-CO" sz="1200" i="1" dirty="0">
                <a:solidFill>
                  <a:srgbClr val="706866"/>
                </a:solidFill>
              </a:rPr>
              <a:t> (</a:t>
            </a:r>
            <a:r>
              <a:rPr lang="es-CO" sz="1200" i="1" dirty="0" err="1">
                <a:solidFill>
                  <a:srgbClr val="706866"/>
                </a:solidFill>
              </a:rPr>
              <a:t>not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offered</a:t>
            </a:r>
            <a:r>
              <a:rPr lang="es-CO" sz="1200" i="1" dirty="0">
                <a:solidFill>
                  <a:srgbClr val="706866"/>
                </a:solidFill>
              </a:rPr>
              <a:t>). </a:t>
            </a:r>
            <a:r>
              <a:rPr lang="es-CO" sz="1200" i="1" dirty="0" err="1">
                <a:solidFill>
                  <a:srgbClr val="706866"/>
                </a:solidFill>
              </a:rPr>
              <a:t>Also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the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expiration</a:t>
            </a:r>
            <a:r>
              <a:rPr lang="es-CO" sz="1200" i="1" dirty="0">
                <a:solidFill>
                  <a:srgbClr val="706866"/>
                </a:solidFill>
              </a:rPr>
              <a:t> date </a:t>
            </a:r>
            <a:r>
              <a:rPr lang="es-CO" sz="1200" i="1" dirty="0" err="1">
                <a:solidFill>
                  <a:srgbClr val="706866"/>
                </a:solidFill>
              </a:rPr>
              <a:t>will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tell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you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if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the</a:t>
            </a:r>
            <a:r>
              <a:rPr lang="es-CO" sz="1200" i="1" dirty="0">
                <a:solidFill>
                  <a:srgbClr val="706866"/>
                </a:solidFill>
              </a:rPr>
              <a:t> plan </a:t>
            </a:r>
            <a:r>
              <a:rPr lang="es-CO" sz="1200" i="1" dirty="0" err="1">
                <a:solidFill>
                  <a:srgbClr val="706866"/>
                </a:solidFill>
              </a:rPr>
              <a:t>was</a:t>
            </a:r>
            <a:r>
              <a:rPr lang="es-CO" sz="1200" i="1" dirty="0">
                <a:solidFill>
                  <a:srgbClr val="706866"/>
                </a:solidFill>
              </a:rPr>
              <a:t> </a:t>
            </a:r>
            <a:r>
              <a:rPr lang="es-CO" sz="1200" i="1" dirty="0" err="1">
                <a:solidFill>
                  <a:srgbClr val="706866"/>
                </a:solidFill>
              </a:rPr>
              <a:t>renewed</a:t>
            </a:r>
            <a:r>
              <a:rPr lang="es-CO" sz="1200" i="1" dirty="0"/>
              <a:t>.</a:t>
            </a:r>
            <a:endParaRPr lang="en-US" sz="1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34EC-A0F8-446C-B055-29CA194CBC47}"/>
              </a:ext>
            </a:extLst>
          </p:cNvPr>
          <p:cNvSpPr txBox="1"/>
          <p:nvPr/>
        </p:nvSpPr>
        <p:spPr>
          <a:xfrm>
            <a:off x="926939" y="4401138"/>
            <a:ext cx="703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err="1">
                <a:solidFill>
                  <a:schemeClr val="accent1"/>
                </a:solidFill>
              </a:rPr>
              <a:t>If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the</a:t>
            </a:r>
            <a:r>
              <a:rPr lang="es-CO" sz="1200" b="1" dirty="0">
                <a:solidFill>
                  <a:schemeClr val="accent1"/>
                </a:solidFill>
              </a:rPr>
              <a:t> plan </a:t>
            </a:r>
            <a:r>
              <a:rPr lang="es-CO" sz="1200" b="1" dirty="0" err="1">
                <a:solidFill>
                  <a:schemeClr val="accent1"/>
                </a:solidFill>
              </a:rPr>
              <a:t>is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being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offered</a:t>
            </a:r>
            <a:r>
              <a:rPr lang="es-CO" sz="1200" b="1" dirty="0">
                <a:solidFill>
                  <a:schemeClr val="accent1"/>
                </a:solidFill>
              </a:rPr>
              <a:t> and </a:t>
            </a:r>
            <a:r>
              <a:rPr lang="es-CO" sz="1200" b="1" dirty="0" err="1">
                <a:solidFill>
                  <a:schemeClr val="accent1"/>
                </a:solidFill>
              </a:rPr>
              <a:t>the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employee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does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not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see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it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on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the</a:t>
            </a:r>
            <a:r>
              <a:rPr lang="es-CO" sz="1200" b="1" dirty="0">
                <a:solidFill>
                  <a:schemeClr val="accent1"/>
                </a:solidFill>
              </a:rPr>
              <a:t> portal </a:t>
            </a:r>
            <a:r>
              <a:rPr lang="es-CO" sz="1200" b="1" dirty="0" err="1">
                <a:solidFill>
                  <a:schemeClr val="accent1"/>
                </a:solidFill>
              </a:rPr>
              <a:t>we</a:t>
            </a:r>
            <a:r>
              <a:rPr lang="es-CO" sz="1200" b="1" dirty="0">
                <a:solidFill>
                  <a:schemeClr val="accent1"/>
                </a:solidFill>
              </a:rPr>
              <a:t> do a </a:t>
            </a:r>
            <a:r>
              <a:rPr lang="es-CO" sz="1200" b="1" dirty="0" err="1">
                <a:solidFill>
                  <a:schemeClr val="accent1"/>
                </a:solidFill>
              </a:rPr>
              <a:t>basic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troubleshooting</a:t>
            </a:r>
            <a:r>
              <a:rPr lang="es-CO" sz="1200" b="1" dirty="0">
                <a:solidFill>
                  <a:schemeClr val="accent1"/>
                </a:solidFill>
              </a:rPr>
              <a:t> and </a:t>
            </a:r>
            <a:r>
              <a:rPr lang="es-CO" sz="1200" b="1" dirty="0" err="1">
                <a:solidFill>
                  <a:schemeClr val="accent1"/>
                </a:solidFill>
              </a:rPr>
              <a:t>escalate</a:t>
            </a:r>
            <a:r>
              <a:rPr lang="es-CO" sz="1200" b="1" dirty="0">
                <a:solidFill>
                  <a:schemeClr val="accent1"/>
                </a:solidFill>
              </a:rPr>
              <a:t> </a:t>
            </a:r>
            <a:r>
              <a:rPr lang="es-CO" sz="1200" b="1" dirty="0" err="1">
                <a:solidFill>
                  <a:schemeClr val="accent1"/>
                </a:solidFill>
              </a:rPr>
              <a:t>to</a:t>
            </a:r>
            <a:r>
              <a:rPr lang="es-CO" sz="1200" b="1" dirty="0">
                <a:solidFill>
                  <a:schemeClr val="accent1"/>
                </a:solidFill>
              </a:rPr>
              <a:t> Benefits </a:t>
            </a:r>
            <a:r>
              <a:rPr lang="es-CO" sz="1200" b="1" dirty="0" err="1">
                <a:solidFill>
                  <a:schemeClr val="accent1"/>
                </a:solidFill>
              </a:rPr>
              <a:t>via</a:t>
            </a:r>
            <a:r>
              <a:rPr lang="es-CO" sz="1200" b="1" dirty="0">
                <a:solidFill>
                  <a:schemeClr val="accent1"/>
                </a:solidFill>
              </a:rPr>
              <a:t> pone </a:t>
            </a:r>
            <a:r>
              <a:rPr lang="es-CO" sz="1200" b="1" dirty="0" err="1">
                <a:solidFill>
                  <a:schemeClr val="accent1"/>
                </a:solidFill>
              </a:rPr>
              <a:t>call</a:t>
            </a:r>
            <a:r>
              <a:rPr lang="es-CO" sz="1200" b="1" dirty="0">
                <a:solidFill>
                  <a:schemeClr val="accent1"/>
                </a:solidFill>
              </a:rPr>
              <a:t> / case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064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Vensure PPT Template">
  <a:themeElements>
    <a:clrScheme name="Vensu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05106"/>
      </a:accent1>
      <a:accent2>
        <a:srgbClr val="6C6F70"/>
      </a:accent2>
      <a:accent3>
        <a:srgbClr val="00A5B5"/>
      </a:accent3>
      <a:accent4>
        <a:srgbClr val="E18849"/>
      </a:accent4>
      <a:accent5>
        <a:srgbClr val="A71930"/>
      </a:accent5>
      <a:accent6>
        <a:srgbClr val="69BE47"/>
      </a:accent6>
      <a:hlink>
        <a:srgbClr val="E05106"/>
      </a:hlink>
      <a:folHlink>
        <a:srgbClr val="3B0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33b280-ae71-40d6-aa29-5fd3ac97e96f">
      <Terms xmlns="http://schemas.microsoft.com/office/infopath/2007/PartnerControls"/>
    </lcf76f155ced4ddcb4097134ff3c332f>
    <TaxCatchAll xmlns="9116cb9f-bd0d-43bf-83a7-1685e5d6ba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2A58BE00B1545AA1A12C2241357A0" ma:contentTypeVersion="16" ma:contentTypeDescription="Create a new document." ma:contentTypeScope="" ma:versionID="f990e31ca3e6a2f3c25af19ee732136a">
  <xsd:schema xmlns:xsd="http://www.w3.org/2001/XMLSchema" xmlns:xs="http://www.w3.org/2001/XMLSchema" xmlns:p="http://schemas.microsoft.com/office/2006/metadata/properties" xmlns:ns2="3033b280-ae71-40d6-aa29-5fd3ac97e96f" xmlns:ns3="9116cb9f-bd0d-43bf-83a7-1685e5d6ba3a" targetNamespace="http://schemas.microsoft.com/office/2006/metadata/properties" ma:root="true" ma:fieldsID="09a62feaea0e5bed8f36ab825d73174d" ns2:_="" ns3:_="">
    <xsd:import namespace="3033b280-ae71-40d6-aa29-5fd3ac97e96f"/>
    <xsd:import namespace="9116cb9f-bd0d-43bf-83a7-1685e5d6b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b280-ae71-40d6-aa29-5fd3ac97e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269d6d-f8a2-4d27-bd71-c96a8741e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6cb9f-bd0d-43bf-83a7-1685e5d6b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6a6ed9-464b-4bc5-b25f-4d225d3d0700}" ma:internalName="TaxCatchAll" ma:showField="CatchAllData" ma:web="9116cb9f-bd0d-43bf-83a7-1685e5d6b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CC865E-F6D2-4DAE-B820-2D03F74FAA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769ACA-D9A1-482B-B2DE-E0A66A8C3113}">
  <ds:schemaRefs>
    <ds:schemaRef ds:uri="http://schemas.microsoft.com/office/2006/metadata/properties"/>
    <ds:schemaRef ds:uri="http://schemas.microsoft.com/office/infopath/2007/PartnerControls"/>
    <ds:schemaRef ds:uri="3033b280-ae71-40d6-aa29-5fd3ac97e96f"/>
    <ds:schemaRef ds:uri="9116cb9f-bd0d-43bf-83a7-1685e5d6ba3a"/>
  </ds:schemaRefs>
</ds:datastoreItem>
</file>

<file path=customXml/itemProps3.xml><?xml version="1.0" encoding="utf-8"?>
<ds:datastoreItem xmlns:ds="http://schemas.openxmlformats.org/officeDocument/2006/customXml" ds:itemID="{B952033F-CF87-48C9-B9C0-A5E4A3207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3b280-ae71-40d6-aa29-5fd3ac97e96f"/>
    <ds:schemaRef ds:uri="9116cb9f-bd0d-43bf-83a7-1685e5d6b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23048</TotalTime>
  <Words>3961</Words>
  <Application>Microsoft Office PowerPoint</Application>
  <PresentationFormat>Presentación en pantalla (16:9)</PresentationFormat>
  <Paragraphs>275</Paragraphs>
  <Slides>35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Vensure PPT Template</vt:lpstr>
      <vt:lpstr>Employee Relations </vt:lpstr>
      <vt:lpstr>Benefits / Taxes FAQ</vt:lpstr>
      <vt:lpstr>Benefits – Understanding our role</vt:lpstr>
      <vt:lpstr>Dos and Don’ts</vt:lpstr>
      <vt:lpstr>Master the concepts</vt:lpstr>
      <vt:lpstr>Master the concepts</vt:lpstr>
      <vt:lpstr>FSA / HSA </vt:lpstr>
      <vt:lpstr>Pre Tax vs Post Tax</vt:lpstr>
      <vt:lpstr>FAQ for Benefits</vt:lpstr>
      <vt:lpstr>FAQ for Benefits</vt:lpstr>
      <vt:lpstr>FAQ for Benefits</vt:lpstr>
      <vt:lpstr>Taxes FAQ</vt:lpstr>
      <vt:lpstr>How to explain a W2 to an employee</vt:lpstr>
      <vt:lpstr>How to explain a W2 to an employee</vt:lpstr>
      <vt:lpstr>How to explain a W2 to an employee</vt:lpstr>
      <vt:lpstr>1099 / 1095</vt:lpstr>
      <vt:lpstr>Ready to test your knowledge?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Bonus Question</vt:lpstr>
      <vt:lpstr>Test your Knowledge</vt:lpstr>
      <vt:lpstr>Test your Knowledge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Business Solutions</dc:title>
  <dc:creator>Julie Dower</dc:creator>
  <cp:lastModifiedBy>Sergio Garcia</cp:lastModifiedBy>
  <cp:revision>305</cp:revision>
  <cp:lastPrinted>2019-03-04T13:55:30Z</cp:lastPrinted>
  <dcterms:modified xsi:type="dcterms:W3CDTF">2023-10-10T19:32:01Z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0x010100D392A58BE00B1545AA1A12C2241357A0</vt:lpwstr>
  </property>
</Properties>
</file>