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4"/>
  </p:sldMasterIdLst>
  <p:notesMasterIdLst>
    <p:notesMasterId r:id="rId17"/>
  </p:notesMasterIdLst>
  <p:handoutMasterIdLst>
    <p:handoutMasterId r:id="rId18"/>
  </p:handoutMasterIdLst>
  <p:sldIdLst>
    <p:sldId id="256" r:id="rId5"/>
    <p:sldId id="260" r:id="rId6"/>
    <p:sldId id="368" r:id="rId7"/>
    <p:sldId id="314" r:id="rId8"/>
    <p:sldId id="341" r:id="rId9"/>
    <p:sldId id="372" r:id="rId10"/>
    <p:sldId id="342" r:id="rId11"/>
    <p:sldId id="369" r:id="rId12"/>
    <p:sldId id="370" r:id="rId13"/>
    <p:sldId id="371" r:id="rId14"/>
    <p:sldId id="359" r:id="rId15"/>
    <p:sldId id="354" r:id="rId16"/>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22"/>
    <a:srgbClr val="FEDBC8"/>
    <a:srgbClr val="D0CECE"/>
    <a:srgbClr val="706866"/>
    <a:srgbClr val="009999"/>
    <a:srgbClr val="00A5B5"/>
    <a:srgbClr val="E7E6E6"/>
    <a:srgbClr val="19728C"/>
    <a:srgbClr val="03315E"/>
    <a:srgbClr val="F96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3B3E7-4D9E-471E-866C-9172B56C40A2}" v="24" dt="2023-07-10T22:32:00.709"/>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0538" autoAdjust="0"/>
  </p:normalViewPr>
  <p:slideViewPr>
    <p:cSldViewPr snapToGrid="0">
      <p:cViewPr varScale="1">
        <p:scale>
          <a:sx n="86" d="100"/>
          <a:sy n="86" d="100"/>
        </p:scale>
        <p:origin x="120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10/10/2023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‹Nº›</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10/10/2023</a:t>
            </a:fld>
            <a:endParaRPr lang="en-US"/>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‹Nº›</a:t>
            </a:fld>
            <a:endParaRPr lang="en"/>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10/10/2023</a:t>
            </a:fld>
            <a:endParaRPr lang="en-US"/>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10/10/2023</a:t>
            </a:fld>
            <a:endParaRPr lang="en-US"/>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10/10/2023</a:t>
            </a:fld>
            <a:endParaRPr lang="en-US"/>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10/10/2023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10/10/2023</a:t>
            </a:fld>
            <a:endParaRPr lang="en-US"/>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‹Nº›</a:t>
            </a:fld>
            <a:endParaRPr lang="en"/>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hyperlink" Target="http://www.theamericanwork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n-US" dirty="0"/>
              <a:t>Andy Frain - Review</a:t>
            </a:r>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US" smtClean="0"/>
              <a:pPr/>
              <a:t>1</a:t>
            </a:fld>
            <a:endParaRPr lang="en-US"/>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CAA23D2F-EFA8-67A0-3D16-53BC0D6F5206}"/>
              </a:ext>
            </a:extLst>
          </p:cNvPr>
          <p:cNvSpPr/>
          <p:nvPr/>
        </p:nvSpPr>
        <p:spPr>
          <a:xfrm>
            <a:off x="308220" y="2704720"/>
            <a:ext cx="8527560" cy="1773889"/>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A1C9B12-F187-3B3D-9A86-FDDB8B46E361}"/>
              </a:ext>
            </a:extLst>
          </p:cNvPr>
          <p:cNvSpPr/>
          <p:nvPr/>
        </p:nvSpPr>
        <p:spPr>
          <a:xfrm>
            <a:off x="308220" y="1255334"/>
            <a:ext cx="8527560" cy="1316416"/>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10</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2" y="360472"/>
            <a:ext cx="6143224" cy="369333"/>
          </a:xfrm>
        </p:spPr>
        <p:txBody>
          <a:bodyPr/>
          <a:lstStyle/>
          <a:p>
            <a:pPr algn="ctr"/>
            <a:r>
              <a:rPr lang="en-US" sz="2800" dirty="0">
                <a:solidFill>
                  <a:srgbClr val="FA6D26"/>
                </a:solidFill>
              </a:rPr>
              <a:t>Scheduling / AFS – Website Questions</a:t>
            </a:r>
          </a:p>
        </p:txBody>
      </p:sp>
      <p:sp>
        <p:nvSpPr>
          <p:cNvPr id="2" name="TextBox 1">
            <a:extLst>
              <a:ext uri="{FF2B5EF4-FFF2-40B4-BE49-F238E27FC236}">
                <a16:creationId xmlns:a16="http://schemas.microsoft.com/office/drawing/2014/main" id="{C69AA888-E04A-E192-423E-CC4BC43608A1}"/>
              </a:ext>
            </a:extLst>
          </p:cNvPr>
          <p:cNvSpPr txBox="1"/>
          <p:nvPr/>
        </p:nvSpPr>
        <p:spPr>
          <a:xfrm>
            <a:off x="318723" y="1279815"/>
            <a:ext cx="3569758" cy="369332"/>
          </a:xfrm>
          <a:prstGeom prst="rect">
            <a:avLst/>
          </a:prstGeom>
          <a:noFill/>
        </p:spPr>
        <p:txBody>
          <a:bodyPr wrap="square" rtlCol="0">
            <a:spAutoFit/>
          </a:bodyPr>
          <a:lstStyle/>
          <a:p>
            <a:pPr algn="ctr"/>
            <a:r>
              <a:rPr lang="en-US" b="1" dirty="0"/>
              <a:t>What is my work schedule?</a:t>
            </a:r>
            <a:endParaRPr lang="en-US" b="1" dirty="0">
              <a:solidFill>
                <a:srgbClr val="009999"/>
              </a:solidFill>
            </a:endParaRPr>
          </a:p>
        </p:txBody>
      </p:sp>
      <p:sp>
        <p:nvSpPr>
          <p:cNvPr id="5" name="TextBox 4">
            <a:extLst>
              <a:ext uri="{FF2B5EF4-FFF2-40B4-BE49-F238E27FC236}">
                <a16:creationId xmlns:a16="http://schemas.microsoft.com/office/drawing/2014/main" id="{9F9CD488-BBAC-A22D-AA92-F337EB5A6717}"/>
              </a:ext>
            </a:extLst>
          </p:cNvPr>
          <p:cNvSpPr txBox="1"/>
          <p:nvPr/>
        </p:nvSpPr>
        <p:spPr>
          <a:xfrm>
            <a:off x="893661" y="1841177"/>
            <a:ext cx="2409351" cy="461665"/>
          </a:xfrm>
          <a:prstGeom prst="rect">
            <a:avLst/>
          </a:prstGeom>
          <a:noFill/>
        </p:spPr>
        <p:txBody>
          <a:bodyPr wrap="square" rtlCol="0">
            <a:spAutoFit/>
          </a:bodyPr>
          <a:lstStyle/>
          <a:p>
            <a:pPr algn="ctr"/>
            <a:r>
              <a:rPr lang="en-US" sz="1200" b="1" i="1" dirty="0">
                <a:solidFill>
                  <a:srgbClr val="009999"/>
                </a:solidFill>
              </a:rPr>
              <a:t>PEOPLE does not handle scheduling on behalf of AFS</a:t>
            </a:r>
          </a:p>
        </p:txBody>
      </p:sp>
      <p:sp>
        <p:nvSpPr>
          <p:cNvPr id="3" name="TextBox 2">
            <a:extLst>
              <a:ext uri="{FF2B5EF4-FFF2-40B4-BE49-F238E27FC236}">
                <a16:creationId xmlns:a16="http://schemas.microsoft.com/office/drawing/2014/main" id="{ED56B384-BFF3-5EEC-4E57-461DEDE9B2CA}"/>
              </a:ext>
            </a:extLst>
          </p:cNvPr>
          <p:cNvSpPr txBox="1"/>
          <p:nvPr/>
        </p:nvSpPr>
        <p:spPr>
          <a:xfrm>
            <a:off x="6108680" y="1738507"/>
            <a:ext cx="2409351" cy="461665"/>
          </a:xfrm>
          <a:prstGeom prst="rect">
            <a:avLst/>
          </a:prstGeom>
          <a:noFill/>
        </p:spPr>
        <p:txBody>
          <a:bodyPr wrap="square" rtlCol="0">
            <a:spAutoFit/>
          </a:bodyPr>
          <a:lstStyle/>
          <a:p>
            <a:pPr algn="ctr"/>
            <a:r>
              <a:rPr lang="en-US" sz="1200" b="1" i="1" dirty="0">
                <a:solidFill>
                  <a:srgbClr val="706866"/>
                </a:solidFill>
              </a:rPr>
              <a:t>The employee must contact the direct supervisor</a:t>
            </a:r>
          </a:p>
        </p:txBody>
      </p:sp>
      <p:pic>
        <p:nvPicPr>
          <p:cNvPr id="4" name="Picture 2" descr="Supervisor - Iconos gratis de usuario">
            <a:extLst>
              <a:ext uri="{FF2B5EF4-FFF2-40B4-BE49-F238E27FC236}">
                <a16:creationId xmlns:a16="http://schemas.microsoft.com/office/drawing/2014/main" id="{6FBDCBC5-58C5-6EC8-BC5C-193FE28F1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682" y="1329705"/>
            <a:ext cx="959549" cy="959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n character employee Royalty Free Vector Image">
            <a:extLst>
              <a:ext uri="{FF2B5EF4-FFF2-40B4-BE49-F238E27FC236}">
                <a16:creationId xmlns:a16="http://schemas.microsoft.com/office/drawing/2014/main" id="{E9753A14-020E-FA32-BF74-4C45001AF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6" r="13858" b="8726"/>
          <a:stretch/>
        </p:blipFill>
        <p:spPr bwMode="auto">
          <a:xfrm>
            <a:off x="4035870" y="1377103"/>
            <a:ext cx="697609" cy="9342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324569-E798-74DE-67B0-92BB87BA0610}"/>
              </a:ext>
            </a:extLst>
          </p:cNvPr>
          <p:cNvSpPr txBox="1"/>
          <p:nvPr/>
        </p:nvSpPr>
        <p:spPr>
          <a:xfrm>
            <a:off x="3888481" y="2286570"/>
            <a:ext cx="959549" cy="261610"/>
          </a:xfrm>
          <a:prstGeom prst="rect">
            <a:avLst/>
          </a:prstGeom>
          <a:noFill/>
        </p:spPr>
        <p:txBody>
          <a:bodyPr wrap="square" rtlCol="0">
            <a:spAutoFit/>
          </a:bodyPr>
          <a:lstStyle/>
          <a:p>
            <a:pPr algn="ctr"/>
            <a:r>
              <a:rPr lang="es-US" sz="1100" b="1" dirty="0"/>
              <a:t>Employee</a:t>
            </a:r>
            <a:endParaRPr lang="en-US" sz="1100" b="1" dirty="0"/>
          </a:p>
        </p:txBody>
      </p:sp>
      <p:sp>
        <p:nvSpPr>
          <p:cNvPr id="13" name="TextBox 12">
            <a:extLst>
              <a:ext uri="{FF2B5EF4-FFF2-40B4-BE49-F238E27FC236}">
                <a16:creationId xmlns:a16="http://schemas.microsoft.com/office/drawing/2014/main" id="{338FEF92-B9A1-CC3D-5679-6D817C4E52C8}"/>
              </a:ext>
            </a:extLst>
          </p:cNvPr>
          <p:cNvSpPr txBox="1"/>
          <p:nvPr/>
        </p:nvSpPr>
        <p:spPr>
          <a:xfrm>
            <a:off x="5258506" y="2264833"/>
            <a:ext cx="959549" cy="261610"/>
          </a:xfrm>
          <a:prstGeom prst="rect">
            <a:avLst/>
          </a:prstGeom>
          <a:noFill/>
        </p:spPr>
        <p:txBody>
          <a:bodyPr wrap="square" rtlCol="0">
            <a:spAutoFit/>
          </a:bodyPr>
          <a:lstStyle/>
          <a:p>
            <a:pPr algn="ctr"/>
            <a:r>
              <a:rPr lang="es-US" sz="1100" b="1" dirty="0"/>
              <a:t>Supervisor</a:t>
            </a:r>
            <a:endParaRPr lang="en-US" sz="1100" b="1" dirty="0"/>
          </a:p>
        </p:txBody>
      </p:sp>
      <p:sp>
        <p:nvSpPr>
          <p:cNvPr id="14" name="Arrow: Right 13">
            <a:extLst>
              <a:ext uri="{FF2B5EF4-FFF2-40B4-BE49-F238E27FC236}">
                <a16:creationId xmlns:a16="http://schemas.microsoft.com/office/drawing/2014/main" id="{C9E37243-B799-C0CB-C7A6-60F27303B40B}"/>
              </a:ext>
            </a:extLst>
          </p:cNvPr>
          <p:cNvSpPr/>
          <p:nvPr/>
        </p:nvSpPr>
        <p:spPr>
          <a:xfrm>
            <a:off x="4778732" y="1757380"/>
            <a:ext cx="479774" cy="144748"/>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FA9561-115B-86EF-AAC6-7C8A6FC809ED}"/>
              </a:ext>
            </a:extLst>
          </p:cNvPr>
          <p:cNvSpPr txBox="1"/>
          <p:nvPr/>
        </p:nvSpPr>
        <p:spPr>
          <a:xfrm>
            <a:off x="213590" y="2810750"/>
            <a:ext cx="3931655" cy="923330"/>
          </a:xfrm>
          <a:prstGeom prst="rect">
            <a:avLst/>
          </a:prstGeom>
          <a:noFill/>
        </p:spPr>
        <p:txBody>
          <a:bodyPr wrap="square" rtlCol="0">
            <a:spAutoFit/>
          </a:bodyPr>
          <a:lstStyle/>
          <a:p>
            <a:pPr algn="ctr"/>
            <a:r>
              <a:rPr lang="en-US" b="1" dirty="0"/>
              <a:t>What is my login for the scheduling system/e-time/ABI mastermind</a:t>
            </a:r>
            <a:endParaRPr lang="en-US" b="1" dirty="0">
              <a:solidFill>
                <a:srgbClr val="009999"/>
              </a:solidFill>
            </a:endParaRPr>
          </a:p>
        </p:txBody>
      </p:sp>
      <p:sp>
        <p:nvSpPr>
          <p:cNvPr id="26" name="TextBox 25">
            <a:extLst>
              <a:ext uri="{FF2B5EF4-FFF2-40B4-BE49-F238E27FC236}">
                <a16:creationId xmlns:a16="http://schemas.microsoft.com/office/drawing/2014/main" id="{E979BE0B-F964-50C9-92CA-CC3CFB118B56}"/>
              </a:ext>
            </a:extLst>
          </p:cNvPr>
          <p:cNvSpPr txBox="1"/>
          <p:nvPr/>
        </p:nvSpPr>
        <p:spPr>
          <a:xfrm>
            <a:off x="6218055" y="3399263"/>
            <a:ext cx="2409351" cy="461665"/>
          </a:xfrm>
          <a:prstGeom prst="rect">
            <a:avLst/>
          </a:prstGeom>
          <a:noFill/>
        </p:spPr>
        <p:txBody>
          <a:bodyPr wrap="square" rtlCol="0">
            <a:spAutoFit/>
          </a:bodyPr>
          <a:lstStyle/>
          <a:p>
            <a:pPr algn="ctr"/>
            <a:r>
              <a:rPr lang="en-US" sz="1200" b="1" i="1" dirty="0">
                <a:solidFill>
                  <a:srgbClr val="706866"/>
                </a:solidFill>
              </a:rPr>
              <a:t>The employee must contact the direct supervisor</a:t>
            </a:r>
          </a:p>
        </p:txBody>
      </p:sp>
      <p:pic>
        <p:nvPicPr>
          <p:cNvPr id="30" name="Picture 2" descr="Supervisor - Iconos gratis de usuario">
            <a:extLst>
              <a:ext uri="{FF2B5EF4-FFF2-40B4-BE49-F238E27FC236}">
                <a16:creationId xmlns:a16="http://schemas.microsoft.com/office/drawing/2014/main" id="{F4110F16-9BE5-819D-7155-633C152B2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476" y="3056167"/>
            <a:ext cx="959549" cy="9595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Man character employee Royalty Free Vector Image">
            <a:extLst>
              <a:ext uri="{FF2B5EF4-FFF2-40B4-BE49-F238E27FC236}">
                <a16:creationId xmlns:a16="http://schemas.microsoft.com/office/drawing/2014/main" id="{C5CA5D14-3B33-AD27-6B13-2082A9FCC0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6" r="13858" b="8726"/>
          <a:stretch/>
        </p:blipFill>
        <p:spPr bwMode="auto">
          <a:xfrm>
            <a:off x="4161664" y="3103565"/>
            <a:ext cx="697609" cy="9342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B8B8A84-195E-9D71-30C2-830E5B96BDF0}"/>
              </a:ext>
            </a:extLst>
          </p:cNvPr>
          <p:cNvSpPr txBox="1"/>
          <p:nvPr/>
        </p:nvSpPr>
        <p:spPr>
          <a:xfrm>
            <a:off x="4014275" y="4013032"/>
            <a:ext cx="959549" cy="261610"/>
          </a:xfrm>
          <a:prstGeom prst="rect">
            <a:avLst/>
          </a:prstGeom>
          <a:noFill/>
        </p:spPr>
        <p:txBody>
          <a:bodyPr wrap="square" rtlCol="0">
            <a:spAutoFit/>
          </a:bodyPr>
          <a:lstStyle/>
          <a:p>
            <a:pPr algn="ctr"/>
            <a:r>
              <a:rPr lang="es-US" sz="1100" b="1" dirty="0"/>
              <a:t>Employee</a:t>
            </a:r>
            <a:endParaRPr lang="en-US" sz="1100" b="1" dirty="0"/>
          </a:p>
        </p:txBody>
      </p:sp>
      <p:sp>
        <p:nvSpPr>
          <p:cNvPr id="33" name="TextBox 32">
            <a:extLst>
              <a:ext uri="{FF2B5EF4-FFF2-40B4-BE49-F238E27FC236}">
                <a16:creationId xmlns:a16="http://schemas.microsoft.com/office/drawing/2014/main" id="{6E80AF19-B736-D48B-1C13-CE56E56A57DC}"/>
              </a:ext>
            </a:extLst>
          </p:cNvPr>
          <p:cNvSpPr txBox="1"/>
          <p:nvPr/>
        </p:nvSpPr>
        <p:spPr>
          <a:xfrm>
            <a:off x="5384300" y="3991295"/>
            <a:ext cx="959549" cy="261610"/>
          </a:xfrm>
          <a:prstGeom prst="rect">
            <a:avLst/>
          </a:prstGeom>
          <a:noFill/>
        </p:spPr>
        <p:txBody>
          <a:bodyPr wrap="square" rtlCol="0">
            <a:spAutoFit/>
          </a:bodyPr>
          <a:lstStyle/>
          <a:p>
            <a:pPr algn="ctr"/>
            <a:r>
              <a:rPr lang="es-US" sz="1100" b="1" dirty="0"/>
              <a:t>Supervisor</a:t>
            </a:r>
            <a:endParaRPr lang="en-US" sz="1100" b="1" dirty="0"/>
          </a:p>
        </p:txBody>
      </p:sp>
      <p:sp>
        <p:nvSpPr>
          <p:cNvPr id="34" name="Arrow: Right 33">
            <a:extLst>
              <a:ext uri="{FF2B5EF4-FFF2-40B4-BE49-F238E27FC236}">
                <a16:creationId xmlns:a16="http://schemas.microsoft.com/office/drawing/2014/main" id="{FA8878AE-F73B-E62C-A9D1-80958FDB9582}"/>
              </a:ext>
            </a:extLst>
          </p:cNvPr>
          <p:cNvSpPr/>
          <p:nvPr/>
        </p:nvSpPr>
        <p:spPr>
          <a:xfrm>
            <a:off x="4904526" y="3483842"/>
            <a:ext cx="479774" cy="144748"/>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2CC778D-3CB3-09D9-2260-C7F54A0E139D}"/>
              </a:ext>
            </a:extLst>
          </p:cNvPr>
          <p:cNvSpPr txBox="1"/>
          <p:nvPr/>
        </p:nvSpPr>
        <p:spPr>
          <a:xfrm>
            <a:off x="851582" y="3850442"/>
            <a:ext cx="2409351" cy="461665"/>
          </a:xfrm>
          <a:prstGeom prst="rect">
            <a:avLst/>
          </a:prstGeom>
          <a:noFill/>
        </p:spPr>
        <p:txBody>
          <a:bodyPr wrap="square" rtlCol="0">
            <a:spAutoFit/>
          </a:bodyPr>
          <a:lstStyle/>
          <a:p>
            <a:pPr algn="ctr"/>
            <a:r>
              <a:rPr lang="en-US" sz="1200" b="1" i="1" dirty="0">
                <a:solidFill>
                  <a:srgbClr val="009999"/>
                </a:solidFill>
              </a:rPr>
              <a:t>We do not administer these websites</a:t>
            </a:r>
          </a:p>
        </p:txBody>
      </p:sp>
    </p:spTree>
    <p:extLst>
      <p:ext uri="{BB962C8B-B14F-4D97-AF65-F5344CB8AC3E}">
        <p14:creationId xmlns:p14="http://schemas.microsoft.com/office/powerpoint/2010/main" val="365605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492516"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11</a:t>
            </a:fld>
            <a:endParaRPr lang="en-US" dirty="0"/>
          </a:p>
        </p:txBody>
      </p:sp>
      <p:sp>
        <p:nvSpPr>
          <p:cNvPr id="2" name="Title 2">
            <a:extLst>
              <a:ext uri="{FF2B5EF4-FFF2-40B4-BE49-F238E27FC236}">
                <a16:creationId xmlns:a16="http://schemas.microsoft.com/office/drawing/2014/main" id="{7934149A-B9D5-B7F2-2A2A-612283D10DCE}"/>
              </a:ext>
            </a:extLst>
          </p:cNvPr>
          <p:cNvSpPr>
            <a:spLocks noGrp="1"/>
          </p:cNvSpPr>
          <p:nvPr>
            <p:ph type="title"/>
          </p:nvPr>
        </p:nvSpPr>
        <p:spPr>
          <a:xfrm>
            <a:off x="1592793" y="360472"/>
            <a:ext cx="6143224" cy="369333"/>
          </a:xfrm>
          <a:effectLst>
            <a:reflection blurRad="6350" stA="50000" endA="300" endPos="55000" dir="5400000" sy="-100000" algn="bl" rotWithShape="0"/>
          </a:effectLst>
        </p:spPr>
        <p:txBody>
          <a:bodyPr/>
          <a:lstStyle/>
          <a:p>
            <a:pPr algn="ctr"/>
            <a:r>
              <a:rPr lang="en-US" sz="2800" dirty="0">
                <a:solidFill>
                  <a:srgbClr val="FA6D26"/>
                </a:solidFill>
              </a:rPr>
              <a:t>Summary</a:t>
            </a:r>
          </a:p>
        </p:txBody>
      </p:sp>
      <p:sp>
        <p:nvSpPr>
          <p:cNvPr id="28" name="TextBox 27">
            <a:extLst>
              <a:ext uri="{FF2B5EF4-FFF2-40B4-BE49-F238E27FC236}">
                <a16:creationId xmlns:a16="http://schemas.microsoft.com/office/drawing/2014/main" id="{26DCD36C-3773-024D-B514-AF22179469A1}"/>
              </a:ext>
            </a:extLst>
          </p:cNvPr>
          <p:cNvSpPr txBox="1"/>
          <p:nvPr/>
        </p:nvSpPr>
        <p:spPr>
          <a:xfrm>
            <a:off x="490654" y="1638846"/>
            <a:ext cx="4382429" cy="2308324"/>
          </a:xfrm>
          <a:prstGeom prst="rect">
            <a:avLst/>
          </a:prstGeom>
          <a:solidFill>
            <a:srgbClr val="FEDBC8"/>
          </a:solidFill>
          <a:effectLst>
            <a:reflection blurRad="6350" stA="52000" endA="300" endPos="35000" dir="5400000" sy="-100000" algn="bl" rotWithShape="0"/>
          </a:effectLst>
        </p:spPr>
        <p:txBody>
          <a:bodyPr wrap="square" rtlCol="0">
            <a:spAutoFit/>
          </a:bodyPr>
          <a:lstStyle/>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Direct Deposit Change (Reversal)</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ADP (</a:t>
            </a:r>
            <a:r>
              <a:rPr lang="en-US" i="1" dirty="0" err="1">
                <a:effectLst>
                  <a:outerShdw blurRad="38100" dist="38100" dir="2700000" algn="tl">
                    <a:srgbClr val="000000">
                      <a:alpha val="43137"/>
                    </a:srgbClr>
                  </a:outerShdw>
                </a:effectLst>
              </a:rPr>
              <a:t>PayCards</a:t>
            </a:r>
            <a:r>
              <a:rPr lang="en-US" i="1" dirty="0">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Daily Pay</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Check Verification</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Hours/ Pay Rate disputes</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HR Verification</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Benefits</a:t>
            </a:r>
          </a:p>
          <a:p>
            <a:pPr marL="285750" indent="-285750">
              <a:buFont typeface="Arial" panose="020B0604020202020204" pitchFamily="34" charset="0"/>
              <a:buChar char="•"/>
            </a:pPr>
            <a:r>
              <a:rPr lang="en-US" i="1" dirty="0">
                <a:effectLst>
                  <a:outerShdw blurRad="38100" dist="38100" dir="2700000" algn="tl">
                    <a:srgbClr val="000000">
                      <a:alpha val="43137"/>
                    </a:srgbClr>
                  </a:outerShdw>
                </a:effectLst>
              </a:rPr>
              <a:t>Scheduling / AFS Website Questions</a:t>
            </a:r>
          </a:p>
        </p:txBody>
      </p:sp>
      <p:pic>
        <p:nvPicPr>
          <p:cNvPr id="30" name="Picture 2" descr="Confused Employee Vector Images (over 2,400)">
            <a:extLst>
              <a:ext uri="{FF2B5EF4-FFF2-40B4-BE49-F238E27FC236}">
                <a16:creationId xmlns:a16="http://schemas.microsoft.com/office/drawing/2014/main" id="{70B285E1-248D-3E7E-2ABB-F9A88711F7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23" b="12829"/>
          <a:stretch/>
        </p:blipFill>
        <p:spPr bwMode="auto">
          <a:xfrm>
            <a:off x="5616317" y="2125700"/>
            <a:ext cx="2266950" cy="18180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0BFC9CD-865C-DC41-3B55-1A2E8F727292}"/>
              </a:ext>
            </a:extLst>
          </p:cNvPr>
          <p:cNvSpPr txBox="1"/>
          <p:nvPr/>
        </p:nvSpPr>
        <p:spPr>
          <a:xfrm>
            <a:off x="5261104" y="1802535"/>
            <a:ext cx="2977376" cy="646331"/>
          </a:xfrm>
          <a:prstGeom prst="rect">
            <a:avLst/>
          </a:prstGeom>
          <a:solidFill>
            <a:srgbClr val="D0CECE">
              <a:alpha val="25882"/>
            </a:srgbClr>
          </a:solidFill>
        </p:spPr>
        <p:txBody>
          <a:bodyPr wrap="square" rtlCol="0">
            <a:spAutoFit/>
          </a:bodyPr>
          <a:lstStyle/>
          <a:p>
            <a:pPr algn="ctr"/>
            <a:r>
              <a:rPr lang="en-US" dirty="0">
                <a:solidFill>
                  <a:srgbClr val="706866"/>
                </a:solidFill>
              </a:rPr>
              <a:t>Any other request must be consulted with leadership.</a:t>
            </a:r>
          </a:p>
        </p:txBody>
      </p:sp>
    </p:spTree>
    <p:extLst>
      <p:ext uri="{BB962C8B-B14F-4D97-AF65-F5344CB8AC3E}">
        <p14:creationId xmlns:p14="http://schemas.microsoft.com/office/powerpoint/2010/main" val="390380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a:xfrm>
            <a:off x="245752" y="791100"/>
            <a:ext cx="4326248" cy="2139553"/>
          </a:xfrm>
        </p:spPr>
        <p:txBody>
          <a:bodyPr/>
          <a:lstStyle/>
          <a:p>
            <a:r>
              <a:rPr lang="en-US" dirty="0"/>
              <a:t>Questions?</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US" smtClean="0"/>
              <a:pPr algn="r"/>
              <a:t>12</a:t>
            </a:fld>
            <a:endParaRPr lang="en-US"/>
          </a:p>
        </p:txBody>
      </p:sp>
    </p:spTree>
    <p:extLst>
      <p:ext uri="{BB962C8B-B14F-4D97-AF65-F5344CB8AC3E}">
        <p14:creationId xmlns:p14="http://schemas.microsoft.com/office/powerpoint/2010/main" val="117836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Overview: What Is Customer Service? - Salesforce">
            <a:extLst>
              <a:ext uri="{FF2B5EF4-FFF2-40B4-BE49-F238E27FC236}">
                <a16:creationId xmlns:a16="http://schemas.microsoft.com/office/drawing/2014/main" id="{FCAE07F8-9941-4C1B-9838-3889C80B134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2313" y="548502"/>
            <a:ext cx="7315200" cy="4114800"/>
          </a:xfrm>
          <a:prstGeom prst="flowChartDelay">
            <a:avLst/>
          </a:prstGeom>
          <a:noFill/>
          <a:extLst>
            <a:ext uri="{909E8E84-426E-40DD-AFC4-6F175D3DCCD1}">
              <a14:hiddenFill xmlns:a14="http://schemas.microsoft.com/office/drawing/2010/main">
                <a:solidFill>
                  <a:srgbClr val="FFFFFF"/>
                </a:solidFill>
              </a14:hiddenFill>
            </a:ext>
          </a:extLst>
        </p:spPr>
      </p:pic>
      <p:sp>
        <p:nvSpPr>
          <p:cNvPr id="37" name="Title 2">
            <a:extLst>
              <a:ext uri="{FF2B5EF4-FFF2-40B4-BE49-F238E27FC236}">
                <a16:creationId xmlns:a16="http://schemas.microsoft.com/office/drawing/2014/main" id="{DE8330EF-64EB-4A2C-BAE9-78FC5B03D4E7}"/>
              </a:ext>
            </a:extLst>
          </p:cNvPr>
          <p:cNvSpPr>
            <a:spLocks noGrp="1"/>
          </p:cNvSpPr>
          <p:nvPr>
            <p:ph type="title"/>
          </p:nvPr>
        </p:nvSpPr>
        <p:spPr>
          <a:xfrm>
            <a:off x="1684932" y="548502"/>
            <a:ext cx="5774136" cy="432805"/>
          </a:xfrm>
        </p:spPr>
        <p:txBody>
          <a:bodyPr/>
          <a:lstStyle/>
          <a:p>
            <a:pPr algn="ctr"/>
            <a:r>
              <a:rPr lang="en-US" sz="2800" dirty="0">
                <a:solidFill>
                  <a:srgbClr val="FA6D26"/>
                </a:solidFill>
              </a:rPr>
              <a:t>The goal of this presentation</a:t>
            </a:r>
          </a:p>
        </p:txBody>
      </p:sp>
      <p:sp>
        <p:nvSpPr>
          <p:cNvPr id="8" name="TextBox 7">
            <a:extLst>
              <a:ext uri="{FF2B5EF4-FFF2-40B4-BE49-F238E27FC236}">
                <a16:creationId xmlns:a16="http://schemas.microsoft.com/office/drawing/2014/main" id="{0124A167-A1A3-4566-BAEE-EBDCA162E86D}"/>
              </a:ext>
            </a:extLst>
          </p:cNvPr>
          <p:cNvSpPr txBox="1"/>
          <p:nvPr/>
        </p:nvSpPr>
        <p:spPr>
          <a:xfrm>
            <a:off x="857481" y="1339413"/>
            <a:ext cx="7471317" cy="830997"/>
          </a:xfrm>
          <a:prstGeom prst="rect">
            <a:avLst/>
          </a:prstGeom>
          <a:noFill/>
        </p:spPr>
        <p:txBody>
          <a:bodyPr wrap="square" rtlCol="0">
            <a:spAutoFit/>
          </a:bodyPr>
          <a:lstStyle/>
          <a:p>
            <a:pPr algn="ctr"/>
            <a:r>
              <a:rPr lang="en-US" sz="1600" dirty="0">
                <a:solidFill>
                  <a:srgbClr val="706866"/>
                </a:solidFill>
              </a:rPr>
              <a:t>Andy Frain processes are different than other clients, we need to keep in mind what is our role and understand our limitations, at then end of the training we should:</a:t>
            </a:r>
          </a:p>
        </p:txBody>
      </p:sp>
      <p:sp>
        <p:nvSpPr>
          <p:cNvPr id="10" name="TextBox 9">
            <a:extLst>
              <a:ext uri="{FF2B5EF4-FFF2-40B4-BE49-F238E27FC236}">
                <a16:creationId xmlns:a16="http://schemas.microsoft.com/office/drawing/2014/main" id="{B1AD9984-FB14-46F7-BD90-450DE05606D2}"/>
              </a:ext>
            </a:extLst>
          </p:cNvPr>
          <p:cNvSpPr txBox="1"/>
          <p:nvPr/>
        </p:nvSpPr>
        <p:spPr>
          <a:xfrm>
            <a:off x="150540" y="2776654"/>
            <a:ext cx="88429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a clear idea of how to address most common requests</a:t>
            </a:r>
          </a:p>
        </p:txBody>
      </p:sp>
      <p:sp>
        <p:nvSpPr>
          <p:cNvPr id="12" name="TextBox 11">
            <a:extLst>
              <a:ext uri="{FF2B5EF4-FFF2-40B4-BE49-F238E27FC236}">
                <a16:creationId xmlns:a16="http://schemas.microsoft.com/office/drawing/2014/main" id="{141C1DC7-141B-4D9E-9CF3-C751688C3A2E}"/>
              </a:ext>
            </a:extLst>
          </p:cNvPr>
          <p:cNvSpPr txBox="1"/>
          <p:nvPr/>
        </p:nvSpPr>
        <p:spPr>
          <a:xfrm>
            <a:off x="769434" y="2236570"/>
            <a:ext cx="7471317"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Understand the way Andy Frain operates with PEOPLE</a:t>
            </a:r>
          </a:p>
        </p:txBody>
      </p:sp>
      <p:sp>
        <p:nvSpPr>
          <p:cNvPr id="13" name="TextBox 12">
            <a:extLst>
              <a:ext uri="{FF2B5EF4-FFF2-40B4-BE49-F238E27FC236}">
                <a16:creationId xmlns:a16="http://schemas.microsoft.com/office/drawing/2014/main" id="{8999212F-CFAF-47AC-9160-01FA5B40087C}"/>
              </a:ext>
            </a:extLst>
          </p:cNvPr>
          <p:cNvSpPr txBox="1"/>
          <p:nvPr/>
        </p:nvSpPr>
        <p:spPr>
          <a:xfrm>
            <a:off x="268440" y="3371616"/>
            <a:ext cx="8607116"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Provide confidence to the team and accurate guidance to employees</a:t>
            </a:r>
          </a:p>
        </p:txBody>
      </p:sp>
      <p:sp>
        <p:nvSpPr>
          <p:cNvPr id="16" name="TextBox 15">
            <a:extLst>
              <a:ext uri="{FF2B5EF4-FFF2-40B4-BE49-F238E27FC236}">
                <a16:creationId xmlns:a16="http://schemas.microsoft.com/office/drawing/2014/main" id="{357154DB-FC6A-47F2-A6EA-39BBAAA4E72F}"/>
              </a:ext>
            </a:extLst>
          </p:cNvPr>
          <p:cNvSpPr txBox="1"/>
          <p:nvPr/>
        </p:nvSpPr>
        <p:spPr>
          <a:xfrm>
            <a:off x="320595" y="3925126"/>
            <a:ext cx="8368993" cy="369332"/>
          </a:xfrm>
          <a:prstGeom prst="rect">
            <a:avLst/>
          </a:prstGeom>
          <a:solidFill>
            <a:schemeClr val="accent1">
              <a:lumMod val="20000"/>
              <a:lumOff val="80000"/>
            </a:schemeClr>
          </a:solidFill>
        </p:spPr>
        <p:txBody>
          <a:bodyPr wrap="square" rtlCol="0">
            <a:spAutoFit/>
          </a:bodyPr>
          <a:lstStyle/>
          <a:p>
            <a:pPr algn="ctr"/>
            <a:r>
              <a:rPr lang="en-US" dirty="0">
                <a:solidFill>
                  <a:srgbClr val="706866"/>
                </a:solidFill>
              </a:rPr>
              <a:t>Have more material to consult when assisting Andy Frain’s Calls</a:t>
            </a:r>
          </a:p>
        </p:txBody>
      </p:sp>
    </p:spTree>
    <p:extLst>
      <p:ext uri="{BB962C8B-B14F-4D97-AF65-F5344CB8AC3E}">
        <p14:creationId xmlns:p14="http://schemas.microsoft.com/office/powerpoint/2010/main" val="307834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artoon young standing woman thinking Royalty Free Vector">
            <a:extLst>
              <a:ext uri="{FF2B5EF4-FFF2-40B4-BE49-F238E27FC236}">
                <a16:creationId xmlns:a16="http://schemas.microsoft.com/office/drawing/2014/main" id="{0A9A20A3-62E0-42AF-89E0-EEC2C578F90F}"/>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8889"/>
          <a:stretch/>
        </p:blipFill>
        <p:spPr bwMode="auto">
          <a:xfrm>
            <a:off x="2176516" y="445516"/>
            <a:ext cx="4762500" cy="468630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1B1278ED-76C8-77D5-0C8A-01C502295DD1}"/>
              </a:ext>
            </a:extLst>
          </p:cNvPr>
          <p:cNvCxnSpPr>
            <a:cxnSpLocks/>
          </p:cNvCxnSpPr>
          <p:nvPr/>
        </p:nvCxnSpPr>
        <p:spPr>
          <a:xfrm>
            <a:off x="2330905" y="2664402"/>
            <a:ext cx="0" cy="4972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9185CA8-5177-EEC8-0CD6-6F0772C5B54A}"/>
              </a:ext>
            </a:extLst>
          </p:cNvPr>
          <p:cNvCxnSpPr>
            <a:stCxn id="4" idx="2"/>
          </p:cNvCxnSpPr>
          <p:nvPr/>
        </p:nvCxnSpPr>
        <p:spPr>
          <a:xfrm>
            <a:off x="3359594" y="2664133"/>
            <a:ext cx="10782" cy="7237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46BC569-825B-0840-BE89-C4869E01097F}"/>
              </a:ext>
            </a:extLst>
          </p:cNvPr>
          <p:cNvCxnSpPr>
            <a:cxnSpLocks/>
          </p:cNvCxnSpPr>
          <p:nvPr/>
        </p:nvCxnSpPr>
        <p:spPr>
          <a:xfrm>
            <a:off x="4392065" y="2651636"/>
            <a:ext cx="0" cy="2699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3</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931126" y="444424"/>
            <a:ext cx="7281746" cy="499713"/>
          </a:xfrm>
        </p:spPr>
        <p:txBody>
          <a:bodyPr/>
          <a:lstStyle/>
          <a:p>
            <a:pPr algn="ctr"/>
            <a:r>
              <a:rPr lang="en-US" sz="2800" dirty="0">
                <a:solidFill>
                  <a:srgbClr val="FA6D26"/>
                </a:solidFill>
              </a:rPr>
              <a:t>Pay Period</a:t>
            </a:r>
          </a:p>
        </p:txBody>
      </p:sp>
      <p:sp>
        <p:nvSpPr>
          <p:cNvPr id="2" name="Rectangle 1">
            <a:extLst>
              <a:ext uri="{FF2B5EF4-FFF2-40B4-BE49-F238E27FC236}">
                <a16:creationId xmlns:a16="http://schemas.microsoft.com/office/drawing/2014/main" id="{DC8575F9-31FE-94F3-EAB7-9CF12E883EB8}"/>
              </a:ext>
            </a:extLst>
          </p:cNvPr>
          <p:cNvSpPr/>
          <p:nvPr/>
        </p:nvSpPr>
        <p:spPr>
          <a:xfrm>
            <a:off x="832477" y="1731380"/>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Sun</a:t>
            </a:r>
          </a:p>
        </p:txBody>
      </p:sp>
      <p:sp>
        <p:nvSpPr>
          <p:cNvPr id="3" name="Rectangle 2">
            <a:extLst>
              <a:ext uri="{FF2B5EF4-FFF2-40B4-BE49-F238E27FC236}">
                <a16:creationId xmlns:a16="http://schemas.microsoft.com/office/drawing/2014/main" id="{2C133E34-408A-D1E8-0A96-D191A067416A}"/>
              </a:ext>
            </a:extLst>
          </p:cNvPr>
          <p:cNvSpPr/>
          <p:nvPr/>
        </p:nvSpPr>
        <p:spPr>
          <a:xfrm>
            <a:off x="1915167" y="1742763"/>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a:t>
            </a:r>
          </a:p>
        </p:txBody>
      </p:sp>
      <p:sp>
        <p:nvSpPr>
          <p:cNvPr id="4" name="Rectangle 3">
            <a:extLst>
              <a:ext uri="{FF2B5EF4-FFF2-40B4-BE49-F238E27FC236}">
                <a16:creationId xmlns:a16="http://schemas.microsoft.com/office/drawing/2014/main" id="{0FE5FD15-24FF-55BC-8FC1-95FF66F36A08}"/>
              </a:ext>
            </a:extLst>
          </p:cNvPr>
          <p:cNvSpPr/>
          <p:nvPr/>
        </p:nvSpPr>
        <p:spPr>
          <a:xfrm>
            <a:off x="2941423" y="1742763"/>
            <a:ext cx="836341" cy="921370"/>
          </a:xfrm>
          <a:prstGeom prst="rec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a:t>
            </a:r>
          </a:p>
        </p:txBody>
      </p:sp>
      <p:sp>
        <p:nvSpPr>
          <p:cNvPr id="5" name="Rectangle 4">
            <a:extLst>
              <a:ext uri="{FF2B5EF4-FFF2-40B4-BE49-F238E27FC236}">
                <a16:creationId xmlns:a16="http://schemas.microsoft.com/office/drawing/2014/main" id="{A2D4337E-C4D2-DE7D-8F85-CDDF25F0CAC7}"/>
              </a:ext>
            </a:extLst>
          </p:cNvPr>
          <p:cNvSpPr/>
          <p:nvPr/>
        </p:nvSpPr>
        <p:spPr>
          <a:xfrm>
            <a:off x="3967679" y="1731380"/>
            <a:ext cx="836341" cy="921370"/>
          </a:xfrm>
          <a:prstGeom prst="rec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a:t>
            </a:r>
          </a:p>
        </p:txBody>
      </p:sp>
      <p:sp>
        <p:nvSpPr>
          <p:cNvPr id="8" name="Rectangle 7">
            <a:extLst>
              <a:ext uri="{FF2B5EF4-FFF2-40B4-BE49-F238E27FC236}">
                <a16:creationId xmlns:a16="http://schemas.microsoft.com/office/drawing/2014/main" id="{F2761FCB-59FA-F086-9072-9CEB3096D091}"/>
              </a:ext>
            </a:extLst>
          </p:cNvPr>
          <p:cNvSpPr/>
          <p:nvPr/>
        </p:nvSpPr>
        <p:spPr>
          <a:xfrm>
            <a:off x="5054714" y="1731380"/>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Thurs</a:t>
            </a:r>
          </a:p>
        </p:txBody>
      </p:sp>
      <p:sp>
        <p:nvSpPr>
          <p:cNvPr id="10" name="Rectangle 9">
            <a:extLst>
              <a:ext uri="{FF2B5EF4-FFF2-40B4-BE49-F238E27FC236}">
                <a16:creationId xmlns:a16="http://schemas.microsoft.com/office/drawing/2014/main" id="{0CAB797B-CD25-5908-F368-2BBE97D4D85F}"/>
              </a:ext>
            </a:extLst>
          </p:cNvPr>
          <p:cNvSpPr/>
          <p:nvPr/>
        </p:nvSpPr>
        <p:spPr>
          <a:xfrm>
            <a:off x="6119474" y="1731380"/>
            <a:ext cx="836341" cy="921370"/>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Friday</a:t>
            </a:r>
          </a:p>
        </p:txBody>
      </p:sp>
      <p:sp>
        <p:nvSpPr>
          <p:cNvPr id="11" name="Rectangle 10">
            <a:extLst>
              <a:ext uri="{FF2B5EF4-FFF2-40B4-BE49-F238E27FC236}">
                <a16:creationId xmlns:a16="http://schemas.microsoft.com/office/drawing/2014/main" id="{6DA4D6D7-99D5-C89B-EB92-A8BE2B303042}"/>
              </a:ext>
            </a:extLst>
          </p:cNvPr>
          <p:cNvSpPr/>
          <p:nvPr/>
        </p:nvSpPr>
        <p:spPr>
          <a:xfrm>
            <a:off x="7175661" y="1731380"/>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a:t>
            </a:r>
          </a:p>
        </p:txBody>
      </p:sp>
      <p:sp>
        <p:nvSpPr>
          <p:cNvPr id="12" name="TextBox 11">
            <a:extLst>
              <a:ext uri="{FF2B5EF4-FFF2-40B4-BE49-F238E27FC236}">
                <a16:creationId xmlns:a16="http://schemas.microsoft.com/office/drawing/2014/main" id="{68AAACAB-9D84-1726-3ED2-8CEE625396EA}"/>
              </a:ext>
            </a:extLst>
          </p:cNvPr>
          <p:cNvSpPr txBox="1"/>
          <p:nvPr/>
        </p:nvSpPr>
        <p:spPr>
          <a:xfrm>
            <a:off x="2952206" y="2788666"/>
            <a:ext cx="836341" cy="430887"/>
          </a:xfrm>
          <a:prstGeom prst="rect">
            <a:avLst/>
          </a:prstGeom>
          <a:solidFill>
            <a:schemeClr val="bg1"/>
          </a:solidFill>
          <a:ln>
            <a:solidFill>
              <a:schemeClr val="bg2">
                <a:lumMod val="50000"/>
              </a:schemeClr>
            </a:solidFill>
          </a:ln>
        </p:spPr>
        <p:txBody>
          <a:bodyPr wrap="square" rtlCol="0">
            <a:spAutoFit/>
          </a:bodyPr>
          <a:lstStyle/>
          <a:p>
            <a:pPr algn="ctr"/>
            <a:r>
              <a:rPr lang="en-US" sz="1100" i="1" dirty="0" err="1"/>
              <a:t>PayCards</a:t>
            </a:r>
            <a:endParaRPr lang="en-US" sz="1100" i="1" dirty="0"/>
          </a:p>
          <a:p>
            <a:pPr algn="ctr"/>
            <a:r>
              <a:rPr lang="en-US" sz="1100" i="1" dirty="0"/>
              <a:t>ADP</a:t>
            </a:r>
          </a:p>
        </p:txBody>
      </p:sp>
      <p:sp>
        <p:nvSpPr>
          <p:cNvPr id="13" name="TextBox 12">
            <a:extLst>
              <a:ext uri="{FF2B5EF4-FFF2-40B4-BE49-F238E27FC236}">
                <a16:creationId xmlns:a16="http://schemas.microsoft.com/office/drawing/2014/main" id="{A43BC7B2-9652-E7CE-A9CC-0C1910FD5ADC}"/>
              </a:ext>
            </a:extLst>
          </p:cNvPr>
          <p:cNvSpPr txBox="1"/>
          <p:nvPr/>
        </p:nvSpPr>
        <p:spPr>
          <a:xfrm>
            <a:off x="1915167" y="2787692"/>
            <a:ext cx="836341" cy="600164"/>
          </a:xfrm>
          <a:prstGeom prst="rect">
            <a:avLst/>
          </a:prstGeom>
          <a:solidFill>
            <a:schemeClr val="bg1"/>
          </a:solidFill>
          <a:ln>
            <a:solidFill>
              <a:schemeClr val="bg2">
                <a:lumMod val="50000"/>
              </a:schemeClr>
            </a:solidFill>
          </a:ln>
        </p:spPr>
        <p:txBody>
          <a:bodyPr wrap="square" rtlCol="0">
            <a:spAutoFit/>
          </a:bodyPr>
          <a:lstStyle/>
          <a:p>
            <a:pPr algn="ctr"/>
            <a:r>
              <a:rPr lang="en-US" sz="1100" i="1" dirty="0"/>
              <a:t>Checks</a:t>
            </a:r>
          </a:p>
          <a:p>
            <a:pPr algn="ctr"/>
            <a:r>
              <a:rPr lang="en-US" sz="1100" i="1" dirty="0"/>
              <a:t>Sent via USPS</a:t>
            </a:r>
          </a:p>
        </p:txBody>
      </p:sp>
      <p:sp>
        <p:nvSpPr>
          <p:cNvPr id="14" name="TextBox 13">
            <a:extLst>
              <a:ext uri="{FF2B5EF4-FFF2-40B4-BE49-F238E27FC236}">
                <a16:creationId xmlns:a16="http://schemas.microsoft.com/office/drawing/2014/main" id="{6B4A92CC-0313-E7E1-A4DF-C8C76F7D80C3}"/>
              </a:ext>
            </a:extLst>
          </p:cNvPr>
          <p:cNvSpPr txBox="1"/>
          <p:nvPr/>
        </p:nvSpPr>
        <p:spPr>
          <a:xfrm>
            <a:off x="2941422" y="3323986"/>
            <a:ext cx="836341" cy="430887"/>
          </a:xfrm>
          <a:prstGeom prst="rect">
            <a:avLst/>
          </a:prstGeom>
          <a:solidFill>
            <a:schemeClr val="bg1"/>
          </a:solidFill>
          <a:ln>
            <a:solidFill>
              <a:schemeClr val="bg2">
                <a:lumMod val="50000"/>
              </a:schemeClr>
            </a:solidFill>
          </a:ln>
        </p:spPr>
        <p:txBody>
          <a:bodyPr wrap="square" rtlCol="0">
            <a:spAutoFit/>
          </a:bodyPr>
          <a:lstStyle/>
          <a:p>
            <a:pPr algn="ctr"/>
            <a:r>
              <a:rPr lang="en-US" sz="1100" i="1" dirty="0"/>
              <a:t>MB Financial</a:t>
            </a:r>
          </a:p>
        </p:txBody>
      </p:sp>
      <p:sp>
        <p:nvSpPr>
          <p:cNvPr id="16" name="TextBox 15">
            <a:extLst>
              <a:ext uri="{FF2B5EF4-FFF2-40B4-BE49-F238E27FC236}">
                <a16:creationId xmlns:a16="http://schemas.microsoft.com/office/drawing/2014/main" id="{757B90BD-B099-05CD-4C44-F27D1C8F9490}"/>
              </a:ext>
            </a:extLst>
          </p:cNvPr>
          <p:cNvSpPr txBox="1"/>
          <p:nvPr/>
        </p:nvSpPr>
        <p:spPr>
          <a:xfrm>
            <a:off x="3991924" y="2782208"/>
            <a:ext cx="836341" cy="261610"/>
          </a:xfrm>
          <a:prstGeom prst="rect">
            <a:avLst/>
          </a:prstGeom>
          <a:solidFill>
            <a:schemeClr val="bg1"/>
          </a:solidFill>
          <a:ln>
            <a:solidFill>
              <a:schemeClr val="bg2">
                <a:lumMod val="50000"/>
              </a:schemeClr>
            </a:solidFill>
          </a:ln>
        </p:spPr>
        <p:txBody>
          <a:bodyPr wrap="square" rtlCol="0">
            <a:spAutoFit/>
          </a:bodyPr>
          <a:lstStyle/>
          <a:p>
            <a:r>
              <a:rPr lang="en-US" sz="1100" i="1" dirty="0"/>
              <a:t>Pay Date</a:t>
            </a:r>
          </a:p>
        </p:txBody>
      </p:sp>
      <p:sp>
        <p:nvSpPr>
          <p:cNvPr id="27" name="Arrow: Right 26">
            <a:extLst>
              <a:ext uri="{FF2B5EF4-FFF2-40B4-BE49-F238E27FC236}">
                <a16:creationId xmlns:a16="http://schemas.microsoft.com/office/drawing/2014/main" id="{01926040-1AA1-9242-542E-08B7B2719EB7}"/>
              </a:ext>
            </a:extLst>
          </p:cNvPr>
          <p:cNvSpPr/>
          <p:nvPr/>
        </p:nvSpPr>
        <p:spPr>
          <a:xfrm>
            <a:off x="5010718" y="1184850"/>
            <a:ext cx="3001283" cy="513858"/>
          </a:xfrm>
          <a:prstGeom prst="rightArrow">
            <a:avLst/>
          </a:prstGeom>
          <a:solidFill>
            <a:srgbClr val="0099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62EAF9-30C0-2F57-0BD8-20ED64F46776}"/>
              </a:ext>
            </a:extLst>
          </p:cNvPr>
          <p:cNvSpPr txBox="1"/>
          <p:nvPr/>
        </p:nvSpPr>
        <p:spPr>
          <a:xfrm>
            <a:off x="5891055" y="1257113"/>
            <a:ext cx="1488538" cy="369332"/>
          </a:xfrm>
          <a:prstGeom prst="rect">
            <a:avLst/>
          </a:prstGeom>
          <a:noFill/>
        </p:spPr>
        <p:txBody>
          <a:bodyPr wrap="square" rtlCol="0">
            <a:spAutoFit/>
          </a:bodyPr>
          <a:lstStyle/>
          <a:p>
            <a:r>
              <a:rPr lang="en-US" dirty="0">
                <a:solidFill>
                  <a:schemeClr val="bg1"/>
                </a:solidFill>
              </a:rPr>
              <a:t>Pay Period</a:t>
            </a:r>
          </a:p>
        </p:txBody>
      </p:sp>
      <p:sp>
        <p:nvSpPr>
          <p:cNvPr id="28" name="Arrow: Right 27">
            <a:extLst>
              <a:ext uri="{FF2B5EF4-FFF2-40B4-BE49-F238E27FC236}">
                <a16:creationId xmlns:a16="http://schemas.microsoft.com/office/drawing/2014/main" id="{A0137CF3-B88B-B17F-6D72-3AD62B91DBA3}"/>
              </a:ext>
            </a:extLst>
          </p:cNvPr>
          <p:cNvSpPr/>
          <p:nvPr/>
        </p:nvSpPr>
        <p:spPr>
          <a:xfrm>
            <a:off x="819434" y="1184068"/>
            <a:ext cx="3984584" cy="513858"/>
          </a:xfrm>
          <a:prstGeom prst="rightArrow">
            <a:avLst/>
          </a:prstGeom>
          <a:solidFill>
            <a:srgbClr val="0099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4029DF8-B8C8-2200-48B0-936F17D5AB6B}"/>
              </a:ext>
            </a:extLst>
          </p:cNvPr>
          <p:cNvSpPr txBox="1"/>
          <p:nvPr/>
        </p:nvSpPr>
        <p:spPr>
          <a:xfrm>
            <a:off x="2016075" y="1244203"/>
            <a:ext cx="1488538" cy="369332"/>
          </a:xfrm>
          <a:prstGeom prst="rect">
            <a:avLst/>
          </a:prstGeom>
          <a:noFill/>
        </p:spPr>
        <p:txBody>
          <a:bodyPr wrap="square" rtlCol="0">
            <a:spAutoFit/>
          </a:bodyPr>
          <a:lstStyle/>
          <a:p>
            <a:r>
              <a:rPr lang="en-US" dirty="0">
                <a:solidFill>
                  <a:schemeClr val="bg1"/>
                </a:solidFill>
              </a:rPr>
              <a:t>Pay Period</a:t>
            </a:r>
          </a:p>
        </p:txBody>
      </p:sp>
      <p:cxnSp>
        <p:nvCxnSpPr>
          <p:cNvPr id="31" name="Straight Connector 30">
            <a:extLst>
              <a:ext uri="{FF2B5EF4-FFF2-40B4-BE49-F238E27FC236}">
                <a16:creationId xmlns:a16="http://schemas.microsoft.com/office/drawing/2014/main" id="{0F25E5CC-33BE-F435-3EED-8F3611DED88D}"/>
              </a:ext>
            </a:extLst>
          </p:cNvPr>
          <p:cNvCxnSpPr>
            <a:cxnSpLocks/>
          </p:cNvCxnSpPr>
          <p:nvPr/>
        </p:nvCxnSpPr>
        <p:spPr>
          <a:xfrm>
            <a:off x="4922183" y="1184068"/>
            <a:ext cx="0" cy="1943306"/>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EA4C532-3A21-16DD-D0CF-F8D2455AD4AF}"/>
              </a:ext>
            </a:extLst>
          </p:cNvPr>
          <p:cNvSpPr txBox="1"/>
          <p:nvPr/>
        </p:nvSpPr>
        <p:spPr>
          <a:xfrm>
            <a:off x="875710" y="4052745"/>
            <a:ext cx="2280730" cy="646331"/>
          </a:xfrm>
          <a:prstGeom prst="rect">
            <a:avLst/>
          </a:prstGeom>
          <a:noFill/>
        </p:spPr>
        <p:txBody>
          <a:bodyPr wrap="square" rtlCol="0">
            <a:spAutoFit/>
          </a:bodyPr>
          <a:lstStyle/>
          <a:p>
            <a:r>
              <a:rPr lang="en-US" sz="1200" b="1" dirty="0"/>
              <a:t>Pay Cards ADP:</a:t>
            </a:r>
            <a:r>
              <a:rPr lang="en-US" sz="1200" dirty="0"/>
              <a:t> Allows EE to get paid 1 day before </a:t>
            </a:r>
            <a:r>
              <a:rPr lang="en-US" sz="1200" b="1" dirty="0"/>
              <a:t>if possible.</a:t>
            </a:r>
          </a:p>
        </p:txBody>
      </p:sp>
      <p:sp>
        <p:nvSpPr>
          <p:cNvPr id="40" name="TextBox 39">
            <a:extLst>
              <a:ext uri="{FF2B5EF4-FFF2-40B4-BE49-F238E27FC236}">
                <a16:creationId xmlns:a16="http://schemas.microsoft.com/office/drawing/2014/main" id="{886C3EBC-52B2-1FCE-D083-593C4503344E}"/>
              </a:ext>
            </a:extLst>
          </p:cNvPr>
          <p:cNvSpPr txBox="1"/>
          <p:nvPr/>
        </p:nvSpPr>
        <p:spPr>
          <a:xfrm>
            <a:off x="3491069" y="4073560"/>
            <a:ext cx="2280730" cy="461665"/>
          </a:xfrm>
          <a:prstGeom prst="rect">
            <a:avLst/>
          </a:prstGeom>
          <a:noFill/>
        </p:spPr>
        <p:txBody>
          <a:bodyPr wrap="square" rtlCol="0">
            <a:spAutoFit/>
          </a:bodyPr>
          <a:lstStyle/>
          <a:p>
            <a:r>
              <a:rPr lang="en-US" sz="1200" b="1" dirty="0"/>
              <a:t>Checks:</a:t>
            </a:r>
            <a:r>
              <a:rPr lang="en-US" sz="1200" dirty="0"/>
              <a:t> Cannot be tracked, Talk to leadership.</a:t>
            </a:r>
          </a:p>
        </p:txBody>
      </p:sp>
      <p:sp>
        <p:nvSpPr>
          <p:cNvPr id="41" name="TextBox 40">
            <a:extLst>
              <a:ext uri="{FF2B5EF4-FFF2-40B4-BE49-F238E27FC236}">
                <a16:creationId xmlns:a16="http://schemas.microsoft.com/office/drawing/2014/main" id="{881A234A-2147-A7C6-0526-58C3AF7D4274}"/>
              </a:ext>
            </a:extLst>
          </p:cNvPr>
          <p:cNvSpPr txBox="1"/>
          <p:nvPr/>
        </p:nvSpPr>
        <p:spPr>
          <a:xfrm>
            <a:off x="5701974" y="4052745"/>
            <a:ext cx="2280730" cy="461665"/>
          </a:xfrm>
          <a:prstGeom prst="rect">
            <a:avLst/>
          </a:prstGeom>
          <a:noFill/>
        </p:spPr>
        <p:txBody>
          <a:bodyPr wrap="square" rtlCol="0">
            <a:spAutoFit/>
          </a:bodyPr>
          <a:lstStyle/>
          <a:p>
            <a:r>
              <a:rPr lang="en-US" sz="1200" b="1" dirty="0"/>
              <a:t>Daily Pay:</a:t>
            </a:r>
            <a:r>
              <a:rPr lang="en-US" sz="1200" dirty="0"/>
              <a:t> Different from ADP </a:t>
            </a:r>
            <a:r>
              <a:rPr lang="en-US" sz="1200" dirty="0" err="1"/>
              <a:t>PayCard</a:t>
            </a:r>
            <a:r>
              <a:rPr lang="en-US" sz="1200" dirty="0"/>
              <a:t> / Daily Pay Assists</a:t>
            </a:r>
          </a:p>
        </p:txBody>
      </p:sp>
      <p:sp>
        <p:nvSpPr>
          <p:cNvPr id="42" name="TextBox 41">
            <a:extLst>
              <a:ext uri="{FF2B5EF4-FFF2-40B4-BE49-F238E27FC236}">
                <a16:creationId xmlns:a16="http://schemas.microsoft.com/office/drawing/2014/main" id="{8BCDB673-4140-B11E-8B7E-9620B2F9FE34}"/>
              </a:ext>
            </a:extLst>
          </p:cNvPr>
          <p:cNvSpPr txBox="1"/>
          <p:nvPr/>
        </p:nvSpPr>
        <p:spPr>
          <a:xfrm>
            <a:off x="5071412" y="2822233"/>
            <a:ext cx="1976157" cy="276999"/>
          </a:xfrm>
          <a:prstGeom prst="rect">
            <a:avLst/>
          </a:prstGeom>
          <a:noFill/>
        </p:spPr>
        <p:txBody>
          <a:bodyPr wrap="square" rtlCol="0">
            <a:spAutoFit/>
          </a:bodyPr>
          <a:lstStyle/>
          <a:p>
            <a:r>
              <a:rPr lang="en-US" sz="1200" b="1" dirty="0">
                <a:solidFill>
                  <a:srgbClr val="00B050"/>
                </a:solidFill>
              </a:rPr>
              <a:t>Best time for DD update</a:t>
            </a:r>
          </a:p>
        </p:txBody>
      </p:sp>
      <p:cxnSp>
        <p:nvCxnSpPr>
          <p:cNvPr id="44" name="Straight Connector 43">
            <a:extLst>
              <a:ext uri="{FF2B5EF4-FFF2-40B4-BE49-F238E27FC236}">
                <a16:creationId xmlns:a16="http://schemas.microsoft.com/office/drawing/2014/main" id="{1C7ACC56-5D4E-7E61-71D2-D87CE5183177}"/>
              </a:ext>
            </a:extLst>
          </p:cNvPr>
          <p:cNvCxnSpPr/>
          <p:nvPr/>
        </p:nvCxnSpPr>
        <p:spPr>
          <a:xfrm>
            <a:off x="5064165" y="2787692"/>
            <a:ext cx="18916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0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uman resources Vectors &amp; Illustrations for Free Download | Freepik">
            <a:extLst>
              <a:ext uri="{FF2B5EF4-FFF2-40B4-BE49-F238E27FC236}">
                <a16:creationId xmlns:a16="http://schemas.microsoft.com/office/drawing/2014/main" id="{873F86FA-2243-B3D1-9D12-31E6ABCD291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108075" y="0"/>
            <a:ext cx="6927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4</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Update information?</a:t>
            </a:r>
          </a:p>
        </p:txBody>
      </p:sp>
      <p:sp>
        <p:nvSpPr>
          <p:cNvPr id="13" name="Title 2">
            <a:extLst>
              <a:ext uri="{FF2B5EF4-FFF2-40B4-BE49-F238E27FC236}">
                <a16:creationId xmlns:a16="http://schemas.microsoft.com/office/drawing/2014/main" id="{A558F303-9772-410C-84E1-8E64E7AEC782}"/>
              </a:ext>
            </a:extLst>
          </p:cNvPr>
          <p:cNvSpPr txBox="1">
            <a:spLocks/>
          </p:cNvSpPr>
          <p:nvPr/>
        </p:nvSpPr>
        <p:spPr>
          <a:xfrm>
            <a:off x="1662354" y="705961"/>
            <a:ext cx="5774136" cy="369333"/>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b="0" dirty="0">
                <a:solidFill>
                  <a:schemeClr val="accent3"/>
                </a:solidFill>
                <a:latin typeface="Grotesque Light" panose="020B0604020202020204" pitchFamily="34" charset="0"/>
              </a:rPr>
              <a:t>Important tips to considerate</a:t>
            </a:r>
          </a:p>
        </p:txBody>
      </p:sp>
      <p:sp>
        <p:nvSpPr>
          <p:cNvPr id="4" name="TextBox 3">
            <a:extLst>
              <a:ext uri="{FF2B5EF4-FFF2-40B4-BE49-F238E27FC236}">
                <a16:creationId xmlns:a16="http://schemas.microsoft.com/office/drawing/2014/main" id="{34D84C59-41A2-8610-978F-0AA6E722E755}"/>
              </a:ext>
            </a:extLst>
          </p:cNvPr>
          <p:cNvSpPr txBox="1"/>
          <p:nvPr/>
        </p:nvSpPr>
        <p:spPr>
          <a:xfrm>
            <a:off x="317609" y="1056844"/>
            <a:ext cx="8608740" cy="523220"/>
          </a:xfrm>
          <a:prstGeom prst="rect">
            <a:avLst/>
          </a:prstGeom>
          <a:noFill/>
        </p:spPr>
        <p:txBody>
          <a:bodyPr wrap="square" rtlCol="0">
            <a:spAutoFit/>
          </a:bodyPr>
          <a:lstStyle/>
          <a:p>
            <a:pPr algn="ctr"/>
            <a:r>
              <a:rPr lang="en-US" sz="1400" i="1" dirty="0">
                <a:solidFill>
                  <a:srgbClr val="706866"/>
                </a:solidFill>
              </a:rPr>
              <a:t>For security purposes we are not allowed to manually update Employee’s Address , Tax Fillings or Direct Deposit unless the request comes form AF Payroll/ HR. </a:t>
            </a:r>
          </a:p>
        </p:txBody>
      </p:sp>
      <p:sp>
        <p:nvSpPr>
          <p:cNvPr id="5" name="TextBox 4">
            <a:extLst>
              <a:ext uri="{FF2B5EF4-FFF2-40B4-BE49-F238E27FC236}">
                <a16:creationId xmlns:a16="http://schemas.microsoft.com/office/drawing/2014/main" id="{EC5A5372-21A5-768B-E304-C89A1D1CB191}"/>
              </a:ext>
            </a:extLst>
          </p:cNvPr>
          <p:cNvSpPr txBox="1"/>
          <p:nvPr/>
        </p:nvSpPr>
        <p:spPr>
          <a:xfrm>
            <a:off x="1685753" y="3737009"/>
            <a:ext cx="2008161" cy="1055608"/>
          </a:xfrm>
          <a:prstGeom prst="flowChartAlternateProcess">
            <a:avLst/>
          </a:prstGeom>
          <a:noFill/>
        </p:spPr>
        <p:txBody>
          <a:bodyPr wrap="square" rtlCol="0">
            <a:spAutoFit/>
          </a:bodyPr>
          <a:lstStyle/>
          <a:p>
            <a:pPr algn="ctr"/>
            <a:r>
              <a:rPr lang="en-US" sz="1400" b="1" dirty="0"/>
              <a:t>Employees can and should use the ESS Portal to do these updates</a:t>
            </a:r>
          </a:p>
        </p:txBody>
      </p:sp>
      <p:sp>
        <p:nvSpPr>
          <p:cNvPr id="8" name="TextBox 7">
            <a:extLst>
              <a:ext uri="{FF2B5EF4-FFF2-40B4-BE49-F238E27FC236}">
                <a16:creationId xmlns:a16="http://schemas.microsoft.com/office/drawing/2014/main" id="{2B2041B7-EE9A-2F98-E5F0-FA0A68915709}"/>
              </a:ext>
            </a:extLst>
          </p:cNvPr>
          <p:cNvSpPr txBox="1"/>
          <p:nvPr/>
        </p:nvSpPr>
        <p:spPr>
          <a:xfrm>
            <a:off x="5117614" y="3737009"/>
            <a:ext cx="2507902" cy="1055608"/>
          </a:xfrm>
          <a:prstGeom prst="flowChartAlternateProcess">
            <a:avLst/>
          </a:prstGeom>
          <a:noFill/>
        </p:spPr>
        <p:txBody>
          <a:bodyPr wrap="square" rtlCol="0">
            <a:spAutoFit/>
          </a:bodyPr>
          <a:lstStyle/>
          <a:p>
            <a:pPr algn="ctr"/>
            <a:r>
              <a:rPr lang="en-US" sz="1400" b="1" dirty="0"/>
              <a:t>The employee can talk to Payroll /HR at AF and have them submit an update request</a:t>
            </a:r>
          </a:p>
        </p:txBody>
      </p:sp>
      <p:pic>
        <p:nvPicPr>
          <p:cNvPr id="1026" name="Picture 2" descr="Man character employee Royalty Free Vector Image">
            <a:extLst>
              <a:ext uri="{FF2B5EF4-FFF2-40B4-BE49-F238E27FC236}">
                <a16:creationId xmlns:a16="http://schemas.microsoft.com/office/drawing/2014/main" id="{AE26DC73-61C8-8FAE-D34D-491D7E9A19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6" r="19590" b="10267"/>
          <a:stretch/>
        </p:blipFill>
        <p:spPr bwMode="auto">
          <a:xfrm>
            <a:off x="2121121" y="1958559"/>
            <a:ext cx="1137424" cy="18233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Hr manager checking files Royalty Free Vector Image">
            <a:extLst>
              <a:ext uri="{FF2B5EF4-FFF2-40B4-BE49-F238E27FC236}">
                <a16:creationId xmlns:a16="http://schemas.microsoft.com/office/drawing/2014/main" id="{7DF3FBEF-9E2D-8548-F3DD-D5C1426B93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88" r="14407" b="8726"/>
          <a:stretch/>
        </p:blipFill>
        <p:spPr bwMode="auto">
          <a:xfrm>
            <a:off x="5516994" y="2008500"/>
            <a:ext cx="1449204" cy="172348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3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99" t="-274" r="-199" b="6600"/>
          <a:stretch/>
        </p:blipFill>
        <p:spPr bwMode="auto">
          <a:xfrm>
            <a:off x="2635212" y="1155658"/>
            <a:ext cx="4257276"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5</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ADP Cards VS </a:t>
            </a:r>
            <a:r>
              <a:rPr lang="en-US" sz="2800" dirty="0" err="1">
                <a:solidFill>
                  <a:srgbClr val="FA6D26"/>
                </a:solidFill>
              </a:rPr>
              <a:t>DailyPay</a:t>
            </a:r>
            <a:endParaRPr lang="en-US" sz="2800" dirty="0">
              <a:solidFill>
                <a:srgbClr val="FA6D26"/>
              </a:solidFill>
            </a:endParaRPr>
          </a:p>
        </p:txBody>
      </p:sp>
      <p:sp>
        <p:nvSpPr>
          <p:cNvPr id="19" name="TextBox 18">
            <a:extLst>
              <a:ext uri="{FF2B5EF4-FFF2-40B4-BE49-F238E27FC236}">
                <a16:creationId xmlns:a16="http://schemas.microsoft.com/office/drawing/2014/main" id="{6100CF1A-87D5-7CB4-5823-C154C94D8EA9}"/>
              </a:ext>
            </a:extLst>
          </p:cNvPr>
          <p:cNvSpPr txBox="1"/>
          <p:nvPr/>
        </p:nvSpPr>
        <p:spPr>
          <a:xfrm>
            <a:off x="949773" y="2101608"/>
            <a:ext cx="2765568" cy="369332"/>
          </a:xfrm>
          <a:prstGeom prst="rect">
            <a:avLst/>
          </a:prstGeom>
          <a:noFill/>
        </p:spPr>
        <p:txBody>
          <a:bodyPr wrap="square" rtlCol="0">
            <a:spAutoFit/>
          </a:bodyPr>
          <a:lstStyle/>
          <a:p>
            <a:pPr algn="ctr"/>
            <a:r>
              <a:rPr lang="en-US" b="1">
                <a:solidFill>
                  <a:srgbClr val="00A5B5"/>
                </a:solidFill>
              </a:rPr>
              <a:t>ADP Cards (PayCards)</a:t>
            </a:r>
          </a:p>
        </p:txBody>
      </p:sp>
      <p:sp>
        <p:nvSpPr>
          <p:cNvPr id="20" name="TextBox 19">
            <a:extLst>
              <a:ext uri="{FF2B5EF4-FFF2-40B4-BE49-F238E27FC236}">
                <a16:creationId xmlns:a16="http://schemas.microsoft.com/office/drawing/2014/main" id="{176699E9-8E3A-C136-EBCC-13418C41B754}"/>
              </a:ext>
            </a:extLst>
          </p:cNvPr>
          <p:cNvSpPr txBox="1"/>
          <p:nvPr/>
        </p:nvSpPr>
        <p:spPr>
          <a:xfrm>
            <a:off x="353343" y="2725471"/>
            <a:ext cx="4257276" cy="1200329"/>
          </a:xfrm>
          <a:prstGeom prst="rect">
            <a:avLst/>
          </a:prstGeom>
          <a:noFill/>
        </p:spPr>
        <p:txBody>
          <a:bodyPr wrap="square" rtlCol="0">
            <a:spAutoFit/>
          </a:bodyPr>
          <a:lstStyle/>
          <a:p>
            <a:pPr algn="ctr"/>
            <a:r>
              <a:rPr lang="es-US" dirty="0">
                <a:solidFill>
                  <a:srgbClr val="706866"/>
                </a:solidFill>
                <a:latin typeface="Abadi" panose="020B0604020104020204" pitchFamily="34" charset="0"/>
              </a:rPr>
              <a:t>T</a:t>
            </a:r>
            <a:r>
              <a:rPr lang="en-US" dirty="0" err="1">
                <a:solidFill>
                  <a:srgbClr val="706866"/>
                </a:solidFill>
                <a:latin typeface="Abadi" panose="020B0604020104020204" pitchFamily="34" charset="0"/>
              </a:rPr>
              <a:t>hese</a:t>
            </a:r>
            <a:r>
              <a:rPr lang="en-US" dirty="0">
                <a:solidFill>
                  <a:srgbClr val="706866"/>
                </a:solidFill>
                <a:latin typeface="Abadi" panose="020B0604020104020204" pitchFamily="34" charset="0"/>
              </a:rPr>
              <a:t> employees may be paid on Tuesday if payroll is submitted early (not a condition, we must remind them that pay day is Wednesday)</a:t>
            </a:r>
          </a:p>
        </p:txBody>
      </p:sp>
      <p:sp>
        <p:nvSpPr>
          <p:cNvPr id="23" name="TextBox 22">
            <a:extLst>
              <a:ext uri="{FF2B5EF4-FFF2-40B4-BE49-F238E27FC236}">
                <a16:creationId xmlns:a16="http://schemas.microsoft.com/office/drawing/2014/main" id="{10ED161C-821F-957C-80B7-A2BEB7B0610B}"/>
              </a:ext>
            </a:extLst>
          </p:cNvPr>
          <p:cNvSpPr txBox="1"/>
          <p:nvPr/>
        </p:nvSpPr>
        <p:spPr>
          <a:xfrm>
            <a:off x="549997" y="4118655"/>
            <a:ext cx="3565117" cy="307777"/>
          </a:xfrm>
          <a:prstGeom prst="rect">
            <a:avLst/>
          </a:prstGeom>
          <a:noFill/>
        </p:spPr>
        <p:txBody>
          <a:bodyPr wrap="square" rtlCol="0">
            <a:spAutoFit/>
          </a:bodyPr>
          <a:lstStyle/>
          <a:p>
            <a:pPr algn="ctr"/>
            <a:r>
              <a:rPr lang="en-US" sz="1400" i="1">
                <a:solidFill>
                  <a:srgbClr val="009999"/>
                </a:solidFill>
              </a:rPr>
              <a:t>They appear on PRISM as MB finantial</a:t>
            </a:r>
          </a:p>
        </p:txBody>
      </p:sp>
      <p:sp>
        <p:nvSpPr>
          <p:cNvPr id="2" name="TextBox 1">
            <a:extLst>
              <a:ext uri="{FF2B5EF4-FFF2-40B4-BE49-F238E27FC236}">
                <a16:creationId xmlns:a16="http://schemas.microsoft.com/office/drawing/2014/main" id="{AE8C68E9-730A-76E9-3EA7-5F1A655C761C}"/>
              </a:ext>
            </a:extLst>
          </p:cNvPr>
          <p:cNvSpPr txBox="1"/>
          <p:nvPr/>
        </p:nvSpPr>
        <p:spPr>
          <a:xfrm>
            <a:off x="5428660" y="2101608"/>
            <a:ext cx="2765568" cy="369332"/>
          </a:xfrm>
          <a:prstGeom prst="rect">
            <a:avLst/>
          </a:prstGeom>
          <a:noFill/>
        </p:spPr>
        <p:txBody>
          <a:bodyPr wrap="square" rtlCol="0">
            <a:spAutoFit/>
          </a:bodyPr>
          <a:lstStyle/>
          <a:p>
            <a:pPr algn="ctr"/>
            <a:r>
              <a:rPr lang="en-US" b="1" dirty="0" err="1">
                <a:solidFill>
                  <a:srgbClr val="00A5B5"/>
                </a:solidFill>
              </a:rPr>
              <a:t>DailyPay</a:t>
            </a:r>
            <a:endParaRPr lang="en-US" b="1" dirty="0">
              <a:solidFill>
                <a:srgbClr val="00A5B5"/>
              </a:solidFill>
            </a:endParaRPr>
          </a:p>
        </p:txBody>
      </p:sp>
      <p:sp>
        <p:nvSpPr>
          <p:cNvPr id="4" name="TextBox 3">
            <a:extLst>
              <a:ext uri="{FF2B5EF4-FFF2-40B4-BE49-F238E27FC236}">
                <a16:creationId xmlns:a16="http://schemas.microsoft.com/office/drawing/2014/main" id="{B948244B-39D8-62C7-C66D-FA68F0F6FC77}"/>
              </a:ext>
            </a:extLst>
          </p:cNvPr>
          <p:cNvSpPr txBox="1"/>
          <p:nvPr/>
        </p:nvSpPr>
        <p:spPr>
          <a:xfrm>
            <a:off x="4651168" y="2672561"/>
            <a:ext cx="4257276" cy="1200329"/>
          </a:xfrm>
          <a:prstGeom prst="rect">
            <a:avLst/>
          </a:prstGeom>
          <a:noFill/>
        </p:spPr>
        <p:txBody>
          <a:bodyPr wrap="square" rtlCol="0">
            <a:spAutoFit/>
          </a:bodyPr>
          <a:lstStyle/>
          <a:p>
            <a:pPr algn="ctr"/>
            <a:r>
              <a:rPr lang="en-US" noProof="1">
                <a:solidFill>
                  <a:srgbClr val="706866"/>
                </a:solidFill>
                <a:latin typeface="Abadi" panose="020B0604020104020204" pitchFamily="34" charset="0"/>
              </a:rPr>
              <a:t>Is a special Service provided to AF Employees allows them to get paid before time among other Benefits.</a:t>
            </a:r>
          </a:p>
          <a:p>
            <a:pPr algn="ctr"/>
            <a:endParaRPr lang="en-US" noProof="1">
              <a:solidFill>
                <a:srgbClr val="706866"/>
              </a:solidFill>
              <a:latin typeface="Abadi" panose="020B0604020104020204" pitchFamily="34" charset="0"/>
            </a:endParaRPr>
          </a:p>
        </p:txBody>
      </p:sp>
      <p:sp>
        <p:nvSpPr>
          <p:cNvPr id="8" name="TextBox 7">
            <a:extLst>
              <a:ext uri="{FF2B5EF4-FFF2-40B4-BE49-F238E27FC236}">
                <a16:creationId xmlns:a16="http://schemas.microsoft.com/office/drawing/2014/main" id="{F20F7860-B39F-0D70-9064-02E37AB7D7B5}"/>
              </a:ext>
            </a:extLst>
          </p:cNvPr>
          <p:cNvSpPr txBox="1"/>
          <p:nvPr/>
        </p:nvSpPr>
        <p:spPr>
          <a:xfrm>
            <a:off x="5028885" y="3974308"/>
            <a:ext cx="3565117" cy="523220"/>
          </a:xfrm>
          <a:prstGeom prst="rect">
            <a:avLst/>
          </a:prstGeom>
          <a:noFill/>
        </p:spPr>
        <p:txBody>
          <a:bodyPr wrap="square" rtlCol="0">
            <a:spAutoFit/>
          </a:bodyPr>
          <a:lstStyle/>
          <a:p>
            <a:pPr algn="ctr"/>
            <a:r>
              <a:rPr lang="en-US" sz="1400" i="1" noProof="1">
                <a:solidFill>
                  <a:srgbClr val="009999"/>
                </a:solidFill>
              </a:rPr>
              <a:t>Most Request are handled by DailyPay 866.432.0472</a:t>
            </a:r>
          </a:p>
        </p:txBody>
      </p:sp>
      <p:pic>
        <p:nvPicPr>
          <p:cNvPr id="2050" name="Picture 2" descr="Paycard by Wisely | ADP">
            <a:extLst>
              <a:ext uri="{FF2B5EF4-FFF2-40B4-BE49-F238E27FC236}">
                <a16:creationId xmlns:a16="http://schemas.microsoft.com/office/drawing/2014/main" id="{081BB7B7-299E-7D5D-ABB9-5BB30FD48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802" y="1050467"/>
            <a:ext cx="1382198" cy="919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ilypay pay advance review 2022 | Finder">
            <a:extLst>
              <a:ext uri="{FF2B5EF4-FFF2-40B4-BE49-F238E27FC236}">
                <a16:creationId xmlns:a16="http://schemas.microsoft.com/office/drawing/2014/main" id="{6D3E46BA-591D-416D-70B2-5B00FD9D2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891" y="907582"/>
            <a:ext cx="2395831" cy="133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group taking a selfie flat people smiling Vector Image">
            <a:extLst>
              <a:ext uri="{FF2B5EF4-FFF2-40B4-BE49-F238E27FC236}">
                <a16:creationId xmlns:a16="http://schemas.microsoft.com/office/drawing/2014/main" id="{ADB62B45-90CB-BFF5-E30F-9A54EF4B801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 b="11109"/>
          <a:stretch/>
        </p:blipFill>
        <p:spPr bwMode="auto">
          <a:xfrm>
            <a:off x="1053341" y="571500"/>
            <a:ext cx="6510337"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 Andy Frain - </a:t>
            </a:r>
            <a:r>
              <a:rPr lang="en-US" sz="2800" dirty="0" err="1">
                <a:solidFill>
                  <a:srgbClr val="FA6D26"/>
                </a:solidFill>
              </a:rPr>
              <a:t>DailyPay</a:t>
            </a:r>
            <a:endParaRPr lang="en-US" sz="2800" dirty="0">
              <a:solidFill>
                <a:srgbClr val="FA6D26"/>
              </a:solidFill>
            </a:endParaRPr>
          </a:p>
        </p:txBody>
      </p:sp>
      <p:sp>
        <p:nvSpPr>
          <p:cNvPr id="14" name="Rectangle 13">
            <a:extLst>
              <a:ext uri="{FF2B5EF4-FFF2-40B4-BE49-F238E27FC236}">
                <a16:creationId xmlns:a16="http://schemas.microsoft.com/office/drawing/2014/main" id="{BC166363-26CA-2750-12A6-1E4488A7AA16}"/>
              </a:ext>
            </a:extLst>
          </p:cNvPr>
          <p:cNvSpPr/>
          <p:nvPr/>
        </p:nvSpPr>
        <p:spPr>
          <a:xfrm>
            <a:off x="706853" y="2057211"/>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Thurs</a:t>
            </a:r>
          </a:p>
        </p:txBody>
      </p:sp>
      <p:sp>
        <p:nvSpPr>
          <p:cNvPr id="15" name="Rectangle 14">
            <a:extLst>
              <a:ext uri="{FF2B5EF4-FFF2-40B4-BE49-F238E27FC236}">
                <a16:creationId xmlns:a16="http://schemas.microsoft.com/office/drawing/2014/main" id="{3632BD62-ED36-8037-4884-2CFCC016DD9E}"/>
              </a:ext>
            </a:extLst>
          </p:cNvPr>
          <p:cNvSpPr/>
          <p:nvPr/>
        </p:nvSpPr>
        <p:spPr>
          <a:xfrm>
            <a:off x="1771613" y="2057211"/>
            <a:ext cx="836341" cy="921370"/>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Friday</a:t>
            </a:r>
          </a:p>
        </p:txBody>
      </p:sp>
      <p:sp>
        <p:nvSpPr>
          <p:cNvPr id="16" name="Rectangle 15">
            <a:extLst>
              <a:ext uri="{FF2B5EF4-FFF2-40B4-BE49-F238E27FC236}">
                <a16:creationId xmlns:a16="http://schemas.microsoft.com/office/drawing/2014/main" id="{C60AD727-04E9-3E7C-394E-4F55B572C6DF}"/>
              </a:ext>
            </a:extLst>
          </p:cNvPr>
          <p:cNvSpPr/>
          <p:nvPr/>
        </p:nvSpPr>
        <p:spPr>
          <a:xfrm>
            <a:off x="2827800" y="2057211"/>
            <a:ext cx="836341" cy="921370"/>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a:t>
            </a:r>
          </a:p>
        </p:txBody>
      </p:sp>
      <p:sp>
        <p:nvSpPr>
          <p:cNvPr id="24" name="Arrow: Right 23">
            <a:extLst>
              <a:ext uri="{FF2B5EF4-FFF2-40B4-BE49-F238E27FC236}">
                <a16:creationId xmlns:a16="http://schemas.microsoft.com/office/drawing/2014/main" id="{95EA78E4-16B5-9B6A-979E-3F04B4D9F9F1}"/>
              </a:ext>
            </a:extLst>
          </p:cNvPr>
          <p:cNvSpPr/>
          <p:nvPr/>
        </p:nvSpPr>
        <p:spPr>
          <a:xfrm>
            <a:off x="662857" y="1510681"/>
            <a:ext cx="3001283" cy="513858"/>
          </a:xfrm>
          <a:prstGeom prst="rightArrow">
            <a:avLst/>
          </a:prstGeom>
          <a:solidFill>
            <a:srgbClr val="0099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2972C5E-7EAA-3EF5-36F7-312A700A1F87}"/>
              </a:ext>
            </a:extLst>
          </p:cNvPr>
          <p:cNvSpPr txBox="1"/>
          <p:nvPr/>
        </p:nvSpPr>
        <p:spPr>
          <a:xfrm>
            <a:off x="1543194" y="1582944"/>
            <a:ext cx="1488538" cy="369332"/>
          </a:xfrm>
          <a:prstGeom prst="rect">
            <a:avLst/>
          </a:prstGeom>
          <a:noFill/>
        </p:spPr>
        <p:txBody>
          <a:bodyPr wrap="square" rtlCol="0">
            <a:spAutoFit/>
          </a:bodyPr>
          <a:lstStyle/>
          <a:p>
            <a:r>
              <a:rPr lang="en-US" dirty="0">
                <a:solidFill>
                  <a:schemeClr val="bg1"/>
                </a:solidFill>
              </a:rPr>
              <a:t>Pay Period</a:t>
            </a:r>
          </a:p>
        </p:txBody>
      </p:sp>
      <p:cxnSp>
        <p:nvCxnSpPr>
          <p:cNvPr id="28" name="Straight Connector 27">
            <a:extLst>
              <a:ext uri="{FF2B5EF4-FFF2-40B4-BE49-F238E27FC236}">
                <a16:creationId xmlns:a16="http://schemas.microsoft.com/office/drawing/2014/main" id="{B50D02F7-BF96-4B48-4B38-2229D0D12083}"/>
              </a:ext>
            </a:extLst>
          </p:cNvPr>
          <p:cNvCxnSpPr>
            <a:cxnSpLocks/>
          </p:cNvCxnSpPr>
          <p:nvPr/>
        </p:nvCxnSpPr>
        <p:spPr>
          <a:xfrm>
            <a:off x="574322" y="1509899"/>
            <a:ext cx="0" cy="1943306"/>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19019B9-48EA-C4E9-A909-E9A023A90691}"/>
              </a:ext>
            </a:extLst>
          </p:cNvPr>
          <p:cNvSpPr txBox="1"/>
          <p:nvPr/>
        </p:nvSpPr>
        <p:spPr>
          <a:xfrm>
            <a:off x="723551" y="3148064"/>
            <a:ext cx="1976157" cy="461665"/>
          </a:xfrm>
          <a:prstGeom prst="rect">
            <a:avLst/>
          </a:prstGeom>
          <a:noFill/>
        </p:spPr>
        <p:txBody>
          <a:bodyPr wrap="square" rtlCol="0">
            <a:spAutoFit/>
          </a:bodyPr>
          <a:lstStyle/>
          <a:p>
            <a:r>
              <a:rPr lang="en-US" sz="1200" b="1" dirty="0">
                <a:solidFill>
                  <a:srgbClr val="FF0000"/>
                </a:solidFill>
              </a:rPr>
              <a:t>DD changed by the payroll processor</a:t>
            </a:r>
          </a:p>
        </p:txBody>
      </p:sp>
      <p:cxnSp>
        <p:nvCxnSpPr>
          <p:cNvPr id="30" name="Straight Connector 29">
            <a:extLst>
              <a:ext uri="{FF2B5EF4-FFF2-40B4-BE49-F238E27FC236}">
                <a16:creationId xmlns:a16="http://schemas.microsoft.com/office/drawing/2014/main" id="{D54DAAC9-5C3F-4BC1-D98C-8E01446918F5}"/>
              </a:ext>
            </a:extLst>
          </p:cNvPr>
          <p:cNvCxnSpPr/>
          <p:nvPr/>
        </p:nvCxnSpPr>
        <p:spPr>
          <a:xfrm>
            <a:off x="716304" y="3113523"/>
            <a:ext cx="1891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D9EC337-7E5E-61E0-E3D8-1269EA516130}"/>
              </a:ext>
            </a:extLst>
          </p:cNvPr>
          <p:cNvSpPr txBox="1"/>
          <p:nvPr/>
        </p:nvSpPr>
        <p:spPr>
          <a:xfrm>
            <a:off x="4094647" y="1560606"/>
            <a:ext cx="4610447" cy="646331"/>
          </a:xfrm>
          <a:prstGeom prst="rect">
            <a:avLst/>
          </a:prstGeom>
          <a:noFill/>
        </p:spPr>
        <p:txBody>
          <a:bodyPr wrap="square" rtlCol="0">
            <a:spAutoFit/>
          </a:bodyPr>
          <a:lstStyle/>
          <a:p>
            <a:pPr algn="ctr"/>
            <a:r>
              <a:rPr lang="en-US" sz="1200" dirty="0">
                <a:solidFill>
                  <a:schemeClr val="bg1">
                    <a:lumMod val="50000"/>
                  </a:schemeClr>
                </a:solidFill>
              </a:rPr>
              <a:t>Employees with </a:t>
            </a:r>
            <a:r>
              <a:rPr lang="en-US" sz="1200" dirty="0" err="1">
                <a:solidFill>
                  <a:schemeClr val="bg1">
                    <a:lumMod val="50000"/>
                  </a:schemeClr>
                </a:solidFill>
              </a:rPr>
              <a:t>DailyPay</a:t>
            </a:r>
            <a:r>
              <a:rPr lang="en-US" sz="1200" dirty="0">
                <a:solidFill>
                  <a:schemeClr val="bg1">
                    <a:lumMod val="50000"/>
                  </a:schemeClr>
                </a:solidFill>
              </a:rPr>
              <a:t> will have their DD accounts Changed on Friday by the payroll processor, this is to pay for the advance granted by Daily Pay.</a:t>
            </a:r>
          </a:p>
        </p:txBody>
      </p:sp>
      <p:sp>
        <p:nvSpPr>
          <p:cNvPr id="32" name="TextBox 31">
            <a:extLst>
              <a:ext uri="{FF2B5EF4-FFF2-40B4-BE49-F238E27FC236}">
                <a16:creationId xmlns:a16="http://schemas.microsoft.com/office/drawing/2014/main" id="{637F9BF4-EF01-1271-A29C-078B8844893E}"/>
              </a:ext>
            </a:extLst>
          </p:cNvPr>
          <p:cNvSpPr txBox="1"/>
          <p:nvPr/>
        </p:nvSpPr>
        <p:spPr>
          <a:xfrm>
            <a:off x="4094647" y="2327697"/>
            <a:ext cx="4610447" cy="1384995"/>
          </a:xfrm>
          <a:prstGeom prst="rect">
            <a:avLst/>
          </a:prstGeom>
          <a:solidFill>
            <a:schemeClr val="bg1">
              <a:lumMod val="85000"/>
            </a:schemeClr>
          </a:solidFill>
        </p:spPr>
        <p:txBody>
          <a:bodyPr wrap="square" rtlCol="0">
            <a:spAutoFit/>
          </a:bodyPr>
          <a:lstStyle/>
          <a:p>
            <a:pPr algn="ctr"/>
            <a:r>
              <a:rPr lang="en-US" sz="1200" dirty="0">
                <a:solidFill>
                  <a:schemeClr val="bg1">
                    <a:lumMod val="50000"/>
                  </a:schemeClr>
                </a:solidFill>
              </a:rPr>
              <a:t>Employees will receive a message like this: </a:t>
            </a:r>
          </a:p>
          <a:p>
            <a:pPr algn="ctr"/>
            <a:endParaRPr lang="en-US" sz="1200" dirty="0">
              <a:solidFill>
                <a:schemeClr val="bg1">
                  <a:lumMod val="50000"/>
                </a:schemeClr>
              </a:solidFill>
            </a:endParaRPr>
          </a:p>
          <a:p>
            <a:pPr algn="ctr"/>
            <a:r>
              <a:rPr lang="en-US" sz="1200" i="1" dirty="0">
                <a:solidFill>
                  <a:schemeClr val="bg1">
                    <a:lumMod val="50000"/>
                  </a:schemeClr>
                </a:solidFill>
              </a:rPr>
              <a:t>"The recent notification you received about an update on your direct deposit account is due to the usage of daily pay services, this is an internal workaround process to complete payback of your payment advancement, if you did not add daily pay services, please contact 866.432.0472"</a:t>
            </a:r>
          </a:p>
        </p:txBody>
      </p:sp>
      <p:sp>
        <p:nvSpPr>
          <p:cNvPr id="33" name="TextBox 32">
            <a:extLst>
              <a:ext uri="{FF2B5EF4-FFF2-40B4-BE49-F238E27FC236}">
                <a16:creationId xmlns:a16="http://schemas.microsoft.com/office/drawing/2014/main" id="{42DCF50D-3365-5CAD-92AF-DF7BA7D25338}"/>
              </a:ext>
            </a:extLst>
          </p:cNvPr>
          <p:cNvSpPr txBox="1"/>
          <p:nvPr/>
        </p:nvSpPr>
        <p:spPr>
          <a:xfrm>
            <a:off x="496264" y="4015849"/>
            <a:ext cx="8208830" cy="276999"/>
          </a:xfrm>
          <a:prstGeom prst="rect">
            <a:avLst/>
          </a:prstGeom>
          <a:noFill/>
        </p:spPr>
        <p:txBody>
          <a:bodyPr wrap="square" rtlCol="0">
            <a:spAutoFit/>
          </a:bodyPr>
          <a:lstStyle/>
          <a:p>
            <a:pPr algn="ctr"/>
            <a:r>
              <a:rPr lang="en-US" sz="1200" dirty="0">
                <a:solidFill>
                  <a:schemeClr val="bg1">
                    <a:lumMod val="50000"/>
                  </a:schemeClr>
                </a:solidFill>
              </a:rPr>
              <a:t>Once the payment is done , </a:t>
            </a:r>
            <a:r>
              <a:rPr lang="en-US" sz="1200" b="1" dirty="0">
                <a:solidFill>
                  <a:srgbClr val="FA6A22"/>
                </a:solidFill>
              </a:rPr>
              <a:t>the employee will have to go back and change the Direct Deposit information again</a:t>
            </a:r>
            <a:r>
              <a:rPr lang="en-US" sz="1200" dirty="0">
                <a:solidFill>
                  <a:schemeClr val="bg1">
                    <a:lumMod val="50000"/>
                  </a:schemeClr>
                </a:solidFill>
              </a:rPr>
              <a:t>. </a:t>
            </a:r>
          </a:p>
        </p:txBody>
      </p:sp>
    </p:spTree>
    <p:extLst>
      <p:ext uri="{BB962C8B-B14F-4D97-AF65-F5344CB8AC3E}">
        <p14:creationId xmlns:p14="http://schemas.microsoft.com/office/powerpoint/2010/main" val="155011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B3EA70C3-007D-DD87-C615-F1089BF16512}"/>
              </a:ext>
            </a:extLst>
          </p:cNvPr>
          <p:cNvSpPr/>
          <p:nvPr/>
        </p:nvSpPr>
        <p:spPr>
          <a:xfrm>
            <a:off x="306988" y="3731033"/>
            <a:ext cx="8207212" cy="1178776"/>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D936E6A-7410-52AC-CA71-C6D3AD745ECF}"/>
              </a:ext>
            </a:extLst>
          </p:cNvPr>
          <p:cNvSpPr/>
          <p:nvPr/>
        </p:nvSpPr>
        <p:spPr>
          <a:xfrm>
            <a:off x="278103" y="2445157"/>
            <a:ext cx="8207212" cy="1178776"/>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AF6896A7-3E0F-CD96-F460-4D131BCDC713}"/>
              </a:ext>
            </a:extLst>
          </p:cNvPr>
          <p:cNvSpPr/>
          <p:nvPr/>
        </p:nvSpPr>
        <p:spPr>
          <a:xfrm>
            <a:off x="309875" y="981194"/>
            <a:ext cx="8207212" cy="1374883"/>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3897" b="5817"/>
          <a:stretch/>
        </p:blipFill>
        <p:spPr bwMode="auto">
          <a:xfrm>
            <a:off x="2236798" y="1117796"/>
            <a:ext cx="4104503" cy="40257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7</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Payroll Concerns</a:t>
            </a:r>
          </a:p>
        </p:txBody>
      </p:sp>
      <p:sp>
        <p:nvSpPr>
          <p:cNvPr id="2" name="TextBox 1">
            <a:extLst>
              <a:ext uri="{FF2B5EF4-FFF2-40B4-BE49-F238E27FC236}">
                <a16:creationId xmlns:a16="http://schemas.microsoft.com/office/drawing/2014/main" id="{C69AA888-E04A-E192-423E-CC4BC43608A1}"/>
              </a:ext>
            </a:extLst>
          </p:cNvPr>
          <p:cNvSpPr txBox="1"/>
          <p:nvPr/>
        </p:nvSpPr>
        <p:spPr>
          <a:xfrm>
            <a:off x="309875" y="1212983"/>
            <a:ext cx="3024922" cy="369332"/>
          </a:xfrm>
          <a:prstGeom prst="rect">
            <a:avLst/>
          </a:prstGeom>
          <a:noFill/>
        </p:spPr>
        <p:txBody>
          <a:bodyPr wrap="square" rtlCol="0">
            <a:spAutoFit/>
          </a:bodyPr>
          <a:lstStyle/>
          <a:p>
            <a:r>
              <a:rPr lang="en-US" b="1" dirty="0"/>
              <a:t>Direct Deposit Changes</a:t>
            </a:r>
            <a:endParaRPr lang="en-US" b="1" dirty="0">
              <a:solidFill>
                <a:srgbClr val="009999"/>
              </a:solidFill>
            </a:endParaRPr>
          </a:p>
        </p:txBody>
      </p:sp>
      <p:sp>
        <p:nvSpPr>
          <p:cNvPr id="5" name="TextBox 4">
            <a:extLst>
              <a:ext uri="{FF2B5EF4-FFF2-40B4-BE49-F238E27FC236}">
                <a16:creationId xmlns:a16="http://schemas.microsoft.com/office/drawing/2014/main" id="{9F9CD488-BBAC-A22D-AA92-F337EB5A6717}"/>
              </a:ext>
            </a:extLst>
          </p:cNvPr>
          <p:cNvSpPr txBox="1"/>
          <p:nvPr/>
        </p:nvSpPr>
        <p:spPr>
          <a:xfrm>
            <a:off x="319454" y="1584718"/>
            <a:ext cx="2730953" cy="461665"/>
          </a:xfrm>
          <a:prstGeom prst="rect">
            <a:avLst/>
          </a:prstGeom>
          <a:noFill/>
        </p:spPr>
        <p:txBody>
          <a:bodyPr wrap="square" rtlCol="0">
            <a:spAutoFit/>
          </a:bodyPr>
          <a:lstStyle/>
          <a:p>
            <a:pPr algn="ctr"/>
            <a:r>
              <a:rPr lang="es-US" sz="1200" dirty="0">
                <a:solidFill>
                  <a:srgbClr val="009999"/>
                </a:solidFill>
              </a:rPr>
              <a:t>C</a:t>
            </a:r>
            <a:r>
              <a:rPr lang="en-US" sz="1200" dirty="0" err="1">
                <a:solidFill>
                  <a:srgbClr val="009999"/>
                </a:solidFill>
              </a:rPr>
              <a:t>hanges</a:t>
            </a:r>
            <a:r>
              <a:rPr lang="en-US" sz="1200" dirty="0">
                <a:solidFill>
                  <a:srgbClr val="009999"/>
                </a:solidFill>
              </a:rPr>
              <a:t> of DD in the middle of a </a:t>
            </a:r>
            <a:r>
              <a:rPr lang="en-US" sz="1200" dirty="0" err="1">
                <a:solidFill>
                  <a:srgbClr val="009999"/>
                </a:solidFill>
              </a:rPr>
              <a:t>PayPeriod</a:t>
            </a:r>
            <a:r>
              <a:rPr lang="en-US" sz="1200" dirty="0">
                <a:solidFill>
                  <a:srgbClr val="009999"/>
                </a:solidFill>
              </a:rPr>
              <a:t> and deposited to old acc.</a:t>
            </a:r>
          </a:p>
        </p:txBody>
      </p:sp>
      <p:sp>
        <p:nvSpPr>
          <p:cNvPr id="8" name="TextBox 7">
            <a:extLst>
              <a:ext uri="{FF2B5EF4-FFF2-40B4-BE49-F238E27FC236}">
                <a16:creationId xmlns:a16="http://schemas.microsoft.com/office/drawing/2014/main" id="{AC6DDF11-152A-BE9D-B0B0-D023A9961FF3}"/>
              </a:ext>
            </a:extLst>
          </p:cNvPr>
          <p:cNvSpPr txBox="1"/>
          <p:nvPr/>
        </p:nvSpPr>
        <p:spPr>
          <a:xfrm>
            <a:off x="5619276" y="1274707"/>
            <a:ext cx="1824275" cy="830997"/>
          </a:xfrm>
          <a:prstGeom prst="rect">
            <a:avLst/>
          </a:prstGeom>
          <a:noFill/>
        </p:spPr>
        <p:txBody>
          <a:bodyPr wrap="square" rtlCol="0">
            <a:spAutoFit/>
          </a:bodyPr>
          <a:lstStyle/>
          <a:p>
            <a:pPr algn="ctr"/>
            <a:r>
              <a:rPr lang="en-US" sz="1200" dirty="0">
                <a:solidFill>
                  <a:srgbClr val="009999"/>
                </a:solidFill>
              </a:rPr>
              <a:t>Process a “Reversal”, Re issue the money to us so we pay into the new account.</a:t>
            </a:r>
          </a:p>
        </p:txBody>
      </p:sp>
      <p:pic>
        <p:nvPicPr>
          <p:cNvPr id="3074" name="Picture 2" descr="Supervisor - Iconos gratis de usuario">
            <a:extLst>
              <a:ext uri="{FF2B5EF4-FFF2-40B4-BE49-F238E27FC236}">
                <a16:creationId xmlns:a16="http://schemas.microsoft.com/office/drawing/2014/main" id="{320204A1-DE39-65B1-83B0-3C3CE1EB1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191" y="1081272"/>
            <a:ext cx="1002085" cy="10020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 character employee Royalty Free Vector Image">
            <a:extLst>
              <a:ext uri="{FF2B5EF4-FFF2-40B4-BE49-F238E27FC236}">
                <a16:creationId xmlns:a16="http://schemas.microsoft.com/office/drawing/2014/main" id="{00AFC55C-407B-35BF-B610-54500D2241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36" r="13858" b="8726"/>
          <a:stretch/>
        </p:blipFill>
        <p:spPr bwMode="auto">
          <a:xfrm>
            <a:off x="3280244" y="1044518"/>
            <a:ext cx="824553" cy="110428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1DCEF0-9FF0-5E8D-D1F7-8CEFBCCC50E9}"/>
              </a:ext>
            </a:extLst>
          </p:cNvPr>
          <p:cNvSpPr txBox="1"/>
          <p:nvPr/>
        </p:nvSpPr>
        <p:spPr>
          <a:xfrm>
            <a:off x="3201912" y="2111072"/>
            <a:ext cx="1002085" cy="261610"/>
          </a:xfrm>
          <a:prstGeom prst="rect">
            <a:avLst/>
          </a:prstGeom>
          <a:noFill/>
        </p:spPr>
        <p:txBody>
          <a:bodyPr wrap="square" rtlCol="0">
            <a:spAutoFit/>
          </a:bodyPr>
          <a:lstStyle/>
          <a:p>
            <a:pPr algn="ctr"/>
            <a:r>
              <a:rPr lang="es-US" sz="1100" b="1" dirty="0"/>
              <a:t>Employee</a:t>
            </a:r>
            <a:endParaRPr lang="en-US" sz="1100" b="1" dirty="0"/>
          </a:p>
        </p:txBody>
      </p:sp>
      <p:sp>
        <p:nvSpPr>
          <p:cNvPr id="10" name="TextBox 9">
            <a:extLst>
              <a:ext uri="{FF2B5EF4-FFF2-40B4-BE49-F238E27FC236}">
                <a16:creationId xmlns:a16="http://schemas.microsoft.com/office/drawing/2014/main" id="{926BE406-5683-E377-1197-08B6AFAFC58B}"/>
              </a:ext>
            </a:extLst>
          </p:cNvPr>
          <p:cNvSpPr txBox="1"/>
          <p:nvPr/>
        </p:nvSpPr>
        <p:spPr>
          <a:xfrm>
            <a:off x="4617191" y="2105704"/>
            <a:ext cx="1002085" cy="261610"/>
          </a:xfrm>
          <a:prstGeom prst="rect">
            <a:avLst/>
          </a:prstGeom>
          <a:noFill/>
        </p:spPr>
        <p:txBody>
          <a:bodyPr wrap="square" rtlCol="0">
            <a:spAutoFit/>
          </a:bodyPr>
          <a:lstStyle/>
          <a:p>
            <a:pPr algn="ctr"/>
            <a:r>
              <a:rPr lang="es-US" sz="1100" b="1" dirty="0"/>
              <a:t>Supervisor</a:t>
            </a:r>
            <a:endParaRPr lang="en-US" sz="1100" b="1" dirty="0"/>
          </a:p>
        </p:txBody>
      </p:sp>
      <p:sp>
        <p:nvSpPr>
          <p:cNvPr id="11" name="Arrow: Right 10">
            <a:extLst>
              <a:ext uri="{FF2B5EF4-FFF2-40B4-BE49-F238E27FC236}">
                <a16:creationId xmlns:a16="http://schemas.microsoft.com/office/drawing/2014/main" id="{F193BCB8-16DA-90C9-2381-C863F24ED144}"/>
              </a:ext>
            </a:extLst>
          </p:cNvPr>
          <p:cNvSpPr/>
          <p:nvPr/>
        </p:nvSpPr>
        <p:spPr>
          <a:xfrm>
            <a:off x="4160073" y="1772556"/>
            <a:ext cx="501042" cy="171229"/>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No fee grunge rubber stamp Royalty Free Vector Image">
            <a:extLst>
              <a:ext uri="{FF2B5EF4-FFF2-40B4-BE49-F238E27FC236}">
                <a16:creationId xmlns:a16="http://schemas.microsoft.com/office/drawing/2014/main" id="{E49F3806-6AD4-3C82-EBF3-8FEF3FF71A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26"/>
          <a:stretch/>
        </p:blipFill>
        <p:spPr bwMode="auto">
          <a:xfrm>
            <a:off x="7459067" y="1241540"/>
            <a:ext cx="859657" cy="8474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65F000D-0A2E-A9A6-E1BC-89257CAE9973}"/>
              </a:ext>
            </a:extLst>
          </p:cNvPr>
          <p:cNvSpPr txBox="1"/>
          <p:nvPr/>
        </p:nvSpPr>
        <p:spPr>
          <a:xfrm>
            <a:off x="319454" y="2555156"/>
            <a:ext cx="3024922" cy="369332"/>
          </a:xfrm>
          <a:prstGeom prst="rect">
            <a:avLst/>
          </a:prstGeom>
          <a:noFill/>
        </p:spPr>
        <p:txBody>
          <a:bodyPr wrap="square" rtlCol="0">
            <a:spAutoFit/>
          </a:bodyPr>
          <a:lstStyle/>
          <a:p>
            <a:r>
              <a:rPr lang="en-US" b="1" dirty="0"/>
              <a:t>Check Verification</a:t>
            </a:r>
            <a:endParaRPr lang="en-US" b="1" dirty="0">
              <a:solidFill>
                <a:srgbClr val="009999"/>
              </a:solidFill>
            </a:endParaRPr>
          </a:p>
        </p:txBody>
      </p:sp>
      <p:pic>
        <p:nvPicPr>
          <p:cNvPr id="20" name="Picture 19">
            <a:extLst>
              <a:ext uri="{FF2B5EF4-FFF2-40B4-BE49-F238E27FC236}">
                <a16:creationId xmlns:a16="http://schemas.microsoft.com/office/drawing/2014/main" id="{0BB34BB6-0B49-12F3-4FDB-A57BBCA0F82D}"/>
              </a:ext>
            </a:extLst>
          </p:cNvPr>
          <p:cNvPicPr>
            <a:picLocks noChangeAspect="1"/>
          </p:cNvPicPr>
          <p:nvPr/>
        </p:nvPicPr>
        <p:blipFill>
          <a:blip r:embed="rId6"/>
          <a:stretch>
            <a:fillRect/>
          </a:stretch>
        </p:blipFill>
        <p:spPr>
          <a:xfrm>
            <a:off x="414154" y="2975992"/>
            <a:ext cx="7904570" cy="472224"/>
          </a:xfrm>
          <a:prstGeom prst="rect">
            <a:avLst/>
          </a:prstGeom>
        </p:spPr>
      </p:pic>
      <p:sp>
        <p:nvSpPr>
          <p:cNvPr id="21" name="TextBox 20">
            <a:extLst>
              <a:ext uri="{FF2B5EF4-FFF2-40B4-BE49-F238E27FC236}">
                <a16:creationId xmlns:a16="http://schemas.microsoft.com/office/drawing/2014/main" id="{CAE099BD-AE59-F825-0692-E56C5B0E4178}"/>
              </a:ext>
            </a:extLst>
          </p:cNvPr>
          <p:cNvSpPr txBox="1"/>
          <p:nvPr/>
        </p:nvSpPr>
        <p:spPr>
          <a:xfrm>
            <a:off x="5507318" y="2970623"/>
            <a:ext cx="2730953" cy="276999"/>
          </a:xfrm>
          <a:prstGeom prst="rect">
            <a:avLst/>
          </a:prstGeom>
          <a:noFill/>
        </p:spPr>
        <p:txBody>
          <a:bodyPr wrap="square" rtlCol="0">
            <a:spAutoFit/>
          </a:bodyPr>
          <a:lstStyle/>
          <a:p>
            <a:pPr algn="ctr"/>
            <a:r>
              <a:rPr lang="es-US" sz="1200" b="1" dirty="0" err="1">
                <a:solidFill>
                  <a:srgbClr val="FA6A22"/>
                </a:solidFill>
              </a:rPr>
              <a:t>Authorized</a:t>
            </a:r>
            <a:r>
              <a:rPr lang="es-US" sz="1200" b="1" dirty="0">
                <a:solidFill>
                  <a:srgbClr val="FA6A22"/>
                </a:solidFill>
              </a:rPr>
              <a:t> </a:t>
            </a:r>
            <a:r>
              <a:rPr lang="es-US" sz="1200" b="1" dirty="0" err="1">
                <a:solidFill>
                  <a:srgbClr val="FA6A22"/>
                </a:solidFill>
              </a:rPr>
              <a:t>signature</a:t>
            </a:r>
            <a:r>
              <a:rPr lang="es-US" sz="1200" b="1" dirty="0">
                <a:solidFill>
                  <a:srgbClr val="FA6A22"/>
                </a:solidFill>
              </a:rPr>
              <a:t>: </a:t>
            </a:r>
            <a:r>
              <a:rPr lang="es-US" sz="1200" b="1" dirty="0">
                <a:solidFill>
                  <a:srgbClr val="706866"/>
                </a:solidFill>
              </a:rPr>
              <a:t>John Hardin</a:t>
            </a:r>
            <a:endParaRPr lang="en-US" sz="1200" b="1" dirty="0">
              <a:solidFill>
                <a:srgbClr val="706866"/>
              </a:solidFill>
            </a:endParaRPr>
          </a:p>
        </p:txBody>
      </p:sp>
      <p:sp>
        <p:nvSpPr>
          <p:cNvPr id="22" name="TextBox 21">
            <a:extLst>
              <a:ext uri="{FF2B5EF4-FFF2-40B4-BE49-F238E27FC236}">
                <a16:creationId xmlns:a16="http://schemas.microsoft.com/office/drawing/2014/main" id="{E7773FC0-2413-9B9A-2631-5147549A2B2C}"/>
              </a:ext>
            </a:extLst>
          </p:cNvPr>
          <p:cNvSpPr txBox="1"/>
          <p:nvPr/>
        </p:nvSpPr>
        <p:spPr>
          <a:xfrm>
            <a:off x="404575" y="4048448"/>
            <a:ext cx="3024922" cy="369332"/>
          </a:xfrm>
          <a:prstGeom prst="rect">
            <a:avLst/>
          </a:prstGeom>
          <a:noFill/>
        </p:spPr>
        <p:txBody>
          <a:bodyPr wrap="square" rtlCol="0">
            <a:spAutoFit/>
          </a:bodyPr>
          <a:lstStyle/>
          <a:p>
            <a:r>
              <a:rPr lang="en-US" b="1" dirty="0"/>
              <a:t>Payroll Hours/Rates</a:t>
            </a:r>
            <a:endParaRPr lang="en-US" b="1" dirty="0">
              <a:solidFill>
                <a:srgbClr val="009999"/>
              </a:solidFill>
            </a:endParaRPr>
          </a:p>
        </p:txBody>
      </p:sp>
      <p:pic>
        <p:nvPicPr>
          <p:cNvPr id="3080" name="Picture 8" descr="Subordinate Supervisor&quot; Images – Browse 8 Stock Photos, Vectors, and Video  | Adobe Stock">
            <a:extLst>
              <a:ext uri="{FF2B5EF4-FFF2-40B4-BE49-F238E27FC236}">
                <a16:creationId xmlns:a16="http://schemas.microsoft.com/office/drawing/2014/main" id="{776E0B5F-B176-4471-20D8-77C08D5AF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668" y="3839950"/>
            <a:ext cx="983222" cy="983222"/>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F63D0F7-7480-9296-CC4E-53C41D53357C}"/>
              </a:ext>
            </a:extLst>
          </p:cNvPr>
          <p:cNvSpPr txBox="1"/>
          <p:nvPr/>
        </p:nvSpPr>
        <p:spPr>
          <a:xfrm>
            <a:off x="3893084" y="3997256"/>
            <a:ext cx="2730953" cy="646331"/>
          </a:xfrm>
          <a:prstGeom prst="rect">
            <a:avLst/>
          </a:prstGeom>
          <a:noFill/>
        </p:spPr>
        <p:txBody>
          <a:bodyPr wrap="square" rtlCol="0">
            <a:spAutoFit/>
          </a:bodyPr>
          <a:lstStyle/>
          <a:p>
            <a:pPr algn="ctr"/>
            <a:r>
              <a:rPr lang="es-US" sz="1200" dirty="0">
                <a:solidFill>
                  <a:srgbClr val="009999"/>
                </a:solidFill>
              </a:rPr>
              <a:t>Employee </a:t>
            </a:r>
            <a:r>
              <a:rPr lang="en-US" sz="1200" dirty="0">
                <a:solidFill>
                  <a:srgbClr val="009999"/>
                </a:solidFill>
              </a:rPr>
              <a:t>must escalate with the </a:t>
            </a:r>
            <a:r>
              <a:rPr lang="es-US" sz="1200" dirty="0">
                <a:solidFill>
                  <a:srgbClr val="009999"/>
                </a:solidFill>
              </a:rPr>
              <a:t>supervisor, and </a:t>
            </a:r>
            <a:r>
              <a:rPr lang="en-US" sz="1200" dirty="0">
                <a:solidFill>
                  <a:srgbClr val="009999"/>
                </a:solidFill>
              </a:rPr>
              <a:t>they</a:t>
            </a:r>
            <a:r>
              <a:rPr lang="es-US" sz="1200" dirty="0">
                <a:solidFill>
                  <a:srgbClr val="009999"/>
                </a:solidFill>
              </a:rPr>
              <a:t> </a:t>
            </a:r>
            <a:r>
              <a:rPr lang="es-US" sz="1200" dirty="0" err="1">
                <a:solidFill>
                  <a:srgbClr val="009999"/>
                </a:solidFill>
              </a:rPr>
              <a:t>will</a:t>
            </a:r>
            <a:r>
              <a:rPr lang="es-US" sz="1200" dirty="0">
                <a:solidFill>
                  <a:srgbClr val="009999"/>
                </a:solidFill>
              </a:rPr>
              <a:t> </a:t>
            </a:r>
            <a:r>
              <a:rPr lang="es-US" sz="1200" dirty="0" err="1">
                <a:solidFill>
                  <a:srgbClr val="009999"/>
                </a:solidFill>
              </a:rPr>
              <a:t>submit</a:t>
            </a:r>
            <a:r>
              <a:rPr lang="es-US" sz="1200" dirty="0">
                <a:solidFill>
                  <a:srgbClr val="009999"/>
                </a:solidFill>
              </a:rPr>
              <a:t> </a:t>
            </a:r>
            <a:r>
              <a:rPr lang="es-US" sz="1200" dirty="0" err="1">
                <a:solidFill>
                  <a:srgbClr val="009999"/>
                </a:solidFill>
              </a:rPr>
              <a:t>the</a:t>
            </a:r>
            <a:r>
              <a:rPr lang="es-US" sz="1200" dirty="0">
                <a:solidFill>
                  <a:srgbClr val="009999"/>
                </a:solidFill>
              </a:rPr>
              <a:t> </a:t>
            </a:r>
            <a:r>
              <a:rPr lang="es-US" sz="1200" dirty="0" err="1">
                <a:solidFill>
                  <a:srgbClr val="009999"/>
                </a:solidFill>
              </a:rPr>
              <a:t>request</a:t>
            </a:r>
            <a:r>
              <a:rPr lang="es-US" sz="1200" dirty="0">
                <a:solidFill>
                  <a:srgbClr val="009999"/>
                </a:solidFill>
              </a:rPr>
              <a:t> </a:t>
            </a:r>
            <a:r>
              <a:rPr lang="es-US" sz="1200" dirty="0" err="1">
                <a:solidFill>
                  <a:srgbClr val="009999"/>
                </a:solidFill>
              </a:rPr>
              <a:t>to</a:t>
            </a:r>
            <a:r>
              <a:rPr lang="es-US" sz="1200" dirty="0">
                <a:solidFill>
                  <a:srgbClr val="009999"/>
                </a:solidFill>
              </a:rPr>
              <a:t> </a:t>
            </a:r>
            <a:r>
              <a:rPr lang="es-US" sz="1200" dirty="0" err="1">
                <a:solidFill>
                  <a:srgbClr val="009999"/>
                </a:solidFill>
              </a:rPr>
              <a:t>us</a:t>
            </a:r>
            <a:r>
              <a:rPr lang="es-US" sz="1200" dirty="0">
                <a:solidFill>
                  <a:srgbClr val="009999"/>
                </a:solidFill>
              </a:rPr>
              <a:t>.</a:t>
            </a:r>
            <a:endParaRPr lang="en-US" sz="1200" dirty="0">
              <a:solidFill>
                <a:srgbClr val="009999"/>
              </a:solidFill>
            </a:endParaRPr>
          </a:p>
        </p:txBody>
      </p:sp>
    </p:spTree>
    <p:extLst>
      <p:ext uri="{BB962C8B-B14F-4D97-AF65-F5344CB8AC3E}">
        <p14:creationId xmlns:p14="http://schemas.microsoft.com/office/powerpoint/2010/main" val="186301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5BCC192-F5D6-6C1B-7E7A-DEBA09729248}"/>
              </a:ext>
            </a:extLst>
          </p:cNvPr>
          <p:cNvSpPr/>
          <p:nvPr/>
        </p:nvSpPr>
        <p:spPr>
          <a:xfrm>
            <a:off x="228600" y="3674429"/>
            <a:ext cx="8207212" cy="1222658"/>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AA23D2F-EFA8-67A0-3D16-53BC0D6F5206}"/>
              </a:ext>
            </a:extLst>
          </p:cNvPr>
          <p:cNvSpPr/>
          <p:nvPr/>
        </p:nvSpPr>
        <p:spPr>
          <a:xfrm>
            <a:off x="261520" y="2539074"/>
            <a:ext cx="8207212" cy="1046937"/>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A1C9B12-F187-3B3D-9A86-FDDB8B46E361}"/>
              </a:ext>
            </a:extLst>
          </p:cNvPr>
          <p:cNvSpPr/>
          <p:nvPr/>
        </p:nvSpPr>
        <p:spPr>
          <a:xfrm>
            <a:off x="258182" y="1081096"/>
            <a:ext cx="8207212" cy="1374883"/>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hinking Images | Free Vectors, Stock Photos &amp; PSD">
            <a:extLst>
              <a:ext uri="{FF2B5EF4-FFF2-40B4-BE49-F238E27FC236}">
                <a16:creationId xmlns:a16="http://schemas.microsoft.com/office/drawing/2014/main" id="{2B5363E3-00CF-4DDA-B45D-AE326C1476A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3378" r="10609"/>
          <a:stretch/>
        </p:blipFill>
        <p:spPr bwMode="auto">
          <a:xfrm>
            <a:off x="5367882" y="1372487"/>
            <a:ext cx="3699489" cy="39878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8</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1" y="336628"/>
            <a:ext cx="5774136" cy="369333"/>
          </a:xfrm>
        </p:spPr>
        <p:txBody>
          <a:bodyPr/>
          <a:lstStyle/>
          <a:p>
            <a:pPr algn="ctr"/>
            <a:r>
              <a:rPr lang="en-US" sz="2800" dirty="0">
                <a:solidFill>
                  <a:srgbClr val="FA6D26"/>
                </a:solidFill>
              </a:rPr>
              <a:t>HR / Verifications of Employment</a:t>
            </a:r>
          </a:p>
        </p:txBody>
      </p:sp>
      <p:sp>
        <p:nvSpPr>
          <p:cNvPr id="2" name="TextBox 1">
            <a:extLst>
              <a:ext uri="{FF2B5EF4-FFF2-40B4-BE49-F238E27FC236}">
                <a16:creationId xmlns:a16="http://schemas.microsoft.com/office/drawing/2014/main" id="{C69AA888-E04A-E192-423E-CC4BC43608A1}"/>
              </a:ext>
            </a:extLst>
          </p:cNvPr>
          <p:cNvSpPr txBox="1"/>
          <p:nvPr/>
        </p:nvSpPr>
        <p:spPr>
          <a:xfrm>
            <a:off x="299268" y="1248682"/>
            <a:ext cx="4062520" cy="369332"/>
          </a:xfrm>
          <a:prstGeom prst="rect">
            <a:avLst/>
          </a:prstGeom>
          <a:noFill/>
        </p:spPr>
        <p:txBody>
          <a:bodyPr wrap="square" rtlCol="0">
            <a:spAutoFit/>
          </a:bodyPr>
          <a:lstStyle/>
          <a:p>
            <a:r>
              <a:rPr lang="en-US" b="1" dirty="0"/>
              <a:t>Complaint about AFS staff</a:t>
            </a:r>
            <a:endParaRPr lang="en-US" b="1" dirty="0">
              <a:solidFill>
                <a:srgbClr val="009999"/>
              </a:solidFill>
            </a:endParaRPr>
          </a:p>
        </p:txBody>
      </p:sp>
      <p:sp>
        <p:nvSpPr>
          <p:cNvPr id="5" name="TextBox 4">
            <a:extLst>
              <a:ext uri="{FF2B5EF4-FFF2-40B4-BE49-F238E27FC236}">
                <a16:creationId xmlns:a16="http://schemas.microsoft.com/office/drawing/2014/main" id="{9F9CD488-BBAC-A22D-AA92-F337EB5A6717}"/>
              </a:ext>
            </a:extLst>
          </p:cNvPr>
          <p:cNvSpPr txBox="1"/>
          <p:nvPr/>
        </p:nvSpPr>
        <p:spPr>
          <a:xfrm>
            <a:off x="566997" y="1609211"/>
            <a:ext cx="2792706" cy="276999"/>
          </a:xfrm>
          <a:prstGeom prst="rect">
            <a:avLst/>
          </a:prstGeom>
          <a:noFill/>
        </p:spPr>
        <p:txBody>
          <a:bodyPr wrap="square" rtlCol="0">
            <a:spAutoFit/>
          </a:bodyPr>
          <a:lstStyle/>
          <a:p>
            <a:pPr algn="ctr"/>
            <a:r>
              <a:rPr lang="es-US" sz="1200" i="1" dirty="0">
                <a:solidFill>
                  <a:srgbClr val="009999"/>
                </a:solidFill>
              </a:rPr>
              <a:t>Call AFS </a:t>
            </a:r>
            <a:r>
              <a:rPr lang="en-US" sz="1200" i="1" dirty="0">
                <a:solidFill>
                  <a:srgbClr val="009999"/>
                </a:solidFill>
              </a:rPr>
              <a:t>Corporate</a:t>
            </a:r>
            <a:r>
              <a:rPr lang="es-US" sz="1200" i="1" dirty="0">
                <a:solidFill>
                  <a:srgbClr val="009999"/>
                </a:solidFill>
              </a:rPr>
              <a:t> HR manager</a:t>
            </a:r>
            <a:r>
              <a:rPr lang="en-US" sz="1200" i="1" dirty="0">
                <a:solidFill>
                  <a:srgbClr val="009999"/>
                </a:solidFill>
              </a:rPr>
              <a:t> Patti.</a:t>
            </a:r>
          </a:p>
        </p:txBody>
      </p:sp>
      <p:sp>
        <p:nvSpPr>
          <p:cNvPr id="8" name="TextBox 7">
            <a:extLst>
              <a:ext uri="{FF2B5EF4-FFF2-40B4-BE49-F238E27FC236}">
                <a16:creationId xmlns:a16="http://schemas.microsoft.com/office/drawing/2014/main" id="{AC6DDF11-152A-BE9D-B0B0-D023A9961FF3}"/>
              </a:ext>
            </a:extLst>
          </p:cNvPr>
          <p:cNvSpPr txBox="1"/>
          <p:nvPr/>
        </p:nvSpPr>
        <p:spPr>
          <a:xfrm>
            <a:off x="5321719" y="1463913"/>
            <a:ext cx="1409768" cy="646331"/>
          </a:xfrm>
          <a:prstGeom prst="rect">
            <a:avLst/>
          </a:prstGeom>
          <a:noFill/>
        </p:spPr>
        <p:txBody>
          <a:bodyPr wrap="square" rtlCol="0">
            <a:spAutoFit/>
          </a:bodyPr>
          <a:lstStyle/>
          <a:p>
            <a:pPr algn="ctr"/>
            <a:r>
              <a:rPr lang="en-US" sz="1200" dirty="0">
                <a:solidFill>
                  <a:srgbClr val="009999"/>
                </a:solidFill>
              </a:rPr>
              <a:t>Professional Resolution Process (PRP)</a:t>
            </a:r>
          </a:p>
        </p:txBody>
      </p:sp>
      <p:sp>
        <p:nvSpPr>
          <p:cNvPr id="18" name="TextBox 17">
            <a:extLst>
              <a:ext uri="{FF2B5EF4-FFF2-40B4-BE49-F238E27FC236}">
                <a16:creationId xmlns:a16="http://schemas.microsoft.com/office/drawing/2014/main" id="{B65F000D-0A2E-A9A6-E1BC-89257CAE9973}"/>
              </a:ext>
            </a:extLst>
          </p:cNvPr>
          <p:cNvSpPr txBox="1"/>
          <p:nvPr/>
        </p:nvSpPr>
        <p:spPr>
          <a:xfrm>
            <a:off x="309875" y="2646254"/>
            <a:ext cx="6801730" cy="369332"/>
          </a:xfrm>
          <a:prstGeom prst="rect">
            <a:avLst/>
          </a:prstGeom>
          <a:noFill/>
        </p:spPr>
        <p:txBody>
          <a:bodyPr wrap="square" rtlCol="0">
            <a:spAutoFit/>
          </a:bodyPr>
          <a:lstStyle/>
          <a:p>
            <a:r>
              <a:rPr lang="en-US" b="1" dirty="0"/>
              <a:t>I do not know who my supervisor or manager is</a:t>
            </a:r>
            <a:endParaRPr lang="en-US" b="1" dirty="0">
              <a:solidFill>
                <a:srgbClr val="009999"/>
              </a:solidFill>
            </a:endParaRPr>
          </a:p>
        </p:txBody>
      </p:sp>
      <p:sp>
        <p:nvSpPr>
          <p:cNvPr id="22" name="TextBox 21">
            <a:extLst>
              <a:ext uri="{FF2B5EF4-FFF2-40B4-BE49-F238E27FC236}">
                <a16:creationId xmlns:a16="http://schemas.microsoft.com/office/drawing/2014/main" id="{E7773FC0-2413-9B9A-2631-5147549A2B2C}"/>
              </a:ext>
            </a:extLst>
          </p:cNvPr>
          <p:cNvSpPr txBox="1"/>
          <p:nvPr/>
        </p:nvSpPr>
        <p:spPr>
          <a:xfrm>
            <a:off x="309875" y="3773114"/>
            <a:ext cx="5681499" cy="369332"/>
          </a:xfrm>
          <a:prstGeom prst="rect">
            <a:avLst/>
          </a:prstGeom>
          <a:noFill/>
        </p:spPr>
        <p:txBody>
          <a:bodyPr wrap="square" rtlCol="0">
            <a:spAutoFit/>
          </a:bodyPr>
          <a:lstStyle/>
          <a:p>
            <a:r>
              <a:rPr lang="en-US" b="1" dirty="0"/>
              <a:t>Employee Verifications of employment</a:t>
            </a:r>
            <a:endParaRPr lang="en-US" b="1" dirty="0">
              <a:solidFill>
                <a:srgbClr val="009999"/>
              </a:solidFill>
            </a:endParaRPr>
          </a:p>
        </p:txBody>
      </p:sp>
      <p:sp>
        <p:nvSpPr>
          <p:cNvPr id="23" name="TextBox 22">
            <a:extLst>
              <a:ext uri="{FF2B5EF4-FFF2-40B4-BE49-F238E27FC236}">
                <a16:creationId xmlns:a16="http://schemas.microsoft.com/office/drawing/2014/main" id="{4F63D0F7-7480-9296-CC4E-53C41D53357C}"/>
              </a:ext>
            </a:extLst>
          </p:cNvPr>
          <p:cNvSpPr txBox="1"/>
          <p:nvPr/>
        </p:nvSpPr>
        <p:spPr>
          <a:xfrm>
            <a:off x="-254672" y="4035830"/>
            <a:ext cx="2730953" cy="307777"/>
          </a:xfrm>
          <a:prstGeom prst="rect">
            <a:avLst/>
          </a:prstGeom>
          <a:noFill/>
        </p:spPr>
        <p:txBody>
          <a:bodyPr wrap="square" rtlCol="0">
            <a:spAutoFit/>
          </a:bodyPr>
          <a:lstStyle/>
          <a:p>
            <a:pPr algn="ctr"/>
            <a:r>
              <a:rPr lang="en-US" sz="1400" i="1" noProof="1">
                <a:solidFill>
                  <a:schemeClr val="bg2">
                    <a:lumMod val="25000"/>
                  </a:schemeClr>
                </a:solidFill>
              </a:rPr>
              <a:t>If the requester is:</a:t>
            </a:r>
          </a:p>
        </p:txBody>
      </p:sp>
      <p:pic>
        <p:nvPicPr>
          <p:cNvPr id="3" name="Picture 4" descr="Female Boss Vector Art, Icons, and Graphics for Free Download">
            <a:extLst>
              <a:ext uri="{FF2B5EF4-FFF2-40B4-BE49-F238E27FC236}">
                <a16:creationId xmlns:a16="http://schemas.microsoft.com/office/drawing/2014/main" id="{8C8099C2-EA17-B37C-0BA6-17BCB63B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904" y="1372487"/>
            <a:ext cx="1002085" cy="70766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4102" name="Picture 6" descr="Professional Vectors &amp; Illustrations for Free Download | Freepik">
            <a:extLst>
              <a:ext uri="{FF2B5EF4-FFF2-40B4-BE49-F238E27FC236}">
                <a16:creationId xmlns:a16="http://schemas.microsoft.com/office/drawing/2014/main" id="{D34397E0-901C-906F-9784-509F30CBA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596" y="1291860"/>
            <a:ext cx="783787" cy="78378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FFFB71-5DE1-FEC8-EDBF-3DE769EE38D6}"/>
              </a:ext>
            </a:extLst>
          </p:cNvPr>
          <p:cNvSpPr txBox="1"/>
          <p:nvPr/>
        </p:nvSpPr>
        <p:spPr>
          <a:xfrm>
            <a:off x="361484" y="3098681"/>
            <a:ext cx="2730953" cy="276999"/>
          </a:xfrm>
          <a:prstGeom prst="rect">
            <a:avLst/>
          </a:prstGeom>
          <a:noFill/>
        </p:spPr>
        <p:txBody>
          <a:bodyPr wrap="square" rtlCol="0">
            <a:spAutoFit/>
          </a:bodyPr>
          <a:lstStyle/>
          <a:p>
            <a:pPr algn="ctr"/>
            <a:r>
              <a:rPr lang="en-US" sz="1200">
                <a:solidFill>
                  <a:srgbClr val="009999"/>
                </a:solidFill>
              </a:rPr>
              <a:t>Call AFS Corporate Office</a:t>
            </a:r>
          </a:p>
        </p:txBody>
      </p:sp>
      <p:graphicFrame>
        <p:nvGraphicFramePr>
          <p:cNvPr id="12" name="Table 11">
            <a:extLst>
              <a:ext uri="{FF2B5EF4-FFF2-40B4-BE49-F238E27FC236}">
                <a16:creationId xmlns:a16="http://schemas.microsoft.com/office/drawing/2014/main" id="{86805083-4600-8C73-2831-801A1C9CFAA3}"/>
              </a:ext>
            </a:extLst>
          </p:cNvPr>
          <p:cNvGraphicFramePr>
            <a:graphicFrameLocks noGrp="1"/>
          </p:cNvGraphicFramePr>
          <p:nvPr>
            <p:extLst>
              <p:ext uri="{D42A27DB-BD31-4B8C-83A1-F6EECF244321}">
                <p14:modId xmlns:p14="http://schemas.microsoft.com/office/powerpoint/2010/main" val="1516462098"/>
              </p:ext>
            </p:extLst>
          </p:nvPr>
        </p:nvGraphicFramePr>
        <p:xfrm>
          <a:off x="2907871" y="3143883"/>
          <a:ext cx="3095625" cy="190500"/>
        </p:xfrm>
        <a:graphic>
          <a:graphicData uri="http://schemas.openxmlformats.org/drawingml/2006/table">
            <a:tbl>
              <a:tblPr firstRow="1" firstCol="1" bandRow="1">
                <a:tableStyleId>{8F5C4D64-3CB1-44FE-A7C1-7C6792326531}</a:tableStyleId>
              </a:tblPr>
              <a:tblGrid>
                <a:gridCol w="1954530">
                  <a:extLst>
                    <a:ext uri="{9D8B030D-6E8A-4147-A177-3AD203B41FA5}">
                      <a16:colId xmlns:a16="http://schemas.microsoft.com/office/drawing/2014/main" val="3549559096"/>
                    </a:ext>
                  </a:extLst>
                </a:gridCol>
                <a:gridCol w="1141095">
                  <a:extLst>
                    <a:ext uri="{9D8B030D-6E8A-4147-A177-3AD203B41FA5}">
                      <a16:colId xmlns:a16="http://schemas.microsoft.com/office/drawing/2014/main" val="3557038744"/>
                    </a:ext>
                  </a:extLst>
                </a:gridCol>
              </a:tblGrid>
              <a:tr h="190500">
                <a:tc>
                  <a:txBody>
                    <a:bodyPr/>
                    <a:lstStyle/>
                    <a:p>
                      <a:pPr marL="0" marR="0">
                        <a:lnSpc>
                          <a:spcPct val="107000"/>
                        </a:lnSpc>
                        <a:spcBef>
                          <a:spcPts val="0"/>
                        </a:spcBef>
                        <a:spcAft>
                          <a:spcPts val="0"/>
                        </a:spcAft>
                      </a:pPr>
                      <a:r>
                        <a:rPr lang="en-US" sz="1000">
                          <a:effectLst/>
                        </a:rPr>
                        <a:t>Andy Frain Corporate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630.820.3820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95942"/>
                  </a:ext>
                </a:extLst>
              </a:tr>
            </a:tbl>
          </a:graphicData>
        </a:graphic>
      </p:graphicFrame>
      <p:graphicFrame>
        <p:nvGraphicFramePr>
          <p:cNvPr id="13" name="Table 12">
            <a:extLst>
              <a:ext uri="{FF2B5EF4-FFF2-40B4-BE49-F238E27FC236}">
                <a16:creationId xmlns:a16="http://schemas.microsoft.com/office/drawing/2014/main" id="{07B31066-1FD2-4B09-127E-8D868A9CBBD1}"/>
              </a:ext>
            </a:extLst>
          </p:cNvPr>
          <p:cNvGraphicFramePr>
            <a:graphicFrameLocks noGrp="1"/>
          </p:cNvGraphicFramePr>
          <p:nvPr>
            <p:extLst>
              <p:ext uri="{D42A27DB-BD31-4B8C-83A1-F6EECF244321}">
                <p14:modId xmlns:p14="http://schemas.microsoft.com/office/powerpoint/2010/main" val="3385286912"/>
              </p:ext>
            </p:extLst>
          </p:nvPr>
        </p:nvGraphicFramePr>
        <p:xfrm>
          <a:off x="409231" y="1969305"/>
          <a:ext cx="3095625" cy="190500"/>
        </p:xfrm>
        <a:graphic>
          <a:graphicData uri="http://schemas.openxmlformats.org/drawingml/2006/table">
            <a:tbl>
              <a:tblPr firstRow="1" firstCol="1" bandRow="1">
                <a:tableStyleId>{8F5C4D64-3CB1-44FE-A7C1-7C6792326531}</a:tableStyleId>
              </a:tblPr>
              <a:tblGrid>
                <a:gridCol w="1954530">
                  <a:extLst>
                    <a:ext uri="{9D8B030D-6E8A-4147-A177-3AD203B41FA5}">
                      <a16:colId xmlns:a16="http://schemas.microsoft.com/office/drawing/2014/main" val="3549559096"/>
                    </a:ext>
                  </a:extLst>
                </a:gridCol>
                <a:gridCol w="1141095">
                  <a:extLst>
                    <a:ext uri="{9D8B030D-6E8A-4147-A177-3AD203B41FA5}">
                      <a16:colId xmlns:a16="http://schemas.microsoft.com/office/drawing/2014/main" val="3557038744"/>
                    </a:ext>
                  </a:extLst>
                </a:gridCol>
              </a:tblGrid>
              <a:tr h="190500">
                <a:tc>
                  <a:txBody>
                    <a:bodyPr/>
                    <a:lstStyle/>
                    <a:p>
                      <a:pPr marL="0" marR="0">
                        <a:lnSpc>
                          <a:spcPct val="107000"/>
                        </a:lnSpc>
                        <a:spcBef>
                          <a:spcPts val="0"/>
                        </a:spcBef>
                        <a:spcAft>
                          <a:spcPts val="0"/>
                        </a:spcAft>
                      </a:pPr>
                      <a:r>
                        <a:rPr lang="en-US" sz="1000">
                          <a:effectLst/>
                        </a:rPr>
                        <a:t>Andy Frain Corporate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630.820.3820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95942"/>
                  </a:ext>
                </a:extLst>
              </a:tr>
            </a:tbl>
          </a:graphicData>
        </a:graphic>
      </p:graphicFrame>
      <p:sp>
        <p:nvSpPr>
          <p:cNvPr id="14" name="TextBox 13">
            <a:extLst>
              <a:ext uri="{FF2B5EF4-FFF2-40B4-BE49-F238E27FC236}">
                <a16:creationId xmlns:a16="http://schemas.microsoft.com/office/drawing/2014/main" id="{C6F00F3C-2393-FEB5-2697-1861B44A12BE}"/>
              </a:ext>
            </a:extLst>
          </p:cNvPr>
          <p:cNvSpPr txBox="1"/>
          <p:nvPr/>
        </p:nvSpPr>
        <p:spPr>
          <a:xfrm>
            <a:off x="1890059" y="4503675"/>
            <a:ext cx="1623366" cy="276999"/>
          </a:xfrm>
          <a:prstGeom prst="rect">
            <a:avLst/>
          </a:prstGeom>
          <a:noFill/>
        </p:spPr>
        <p:txBody>
          <a:bodyPr wrap="square" rtlCol="0">
            <a:spAutoFit/>
          </a:bodyPr>
          <a:lstStyle/>
          <a:p>
            <a:r>
              <a:rPr lang="es-US" sz="1200" b="1" i="1" dirty="0"/>
              <a:t>voe@vensure.com</a:t>
            </a:r>
            <a:endParaRPr lang="en-US" sz="1200" b="1" i="1" dirty="0"/>
          </a:p>
        </p:txBody>
      </p:sp>
      <p:sp>
        <p:nvSpPr>
          <p:cNvPr id="15" name="TextBox 14">
            <a:extLst>
              <a:ext uri="{FF2B5EF4-FFF2-40B4-BE49-F238E27FC236}">
                <a16:creationId xmlns:a16="http://schemas.microsoft.com/office/drawing/2014/main" id="{CA7C0D08-760A-5F97-C9DD-A488AD5A804E}"/>
              </a:ext>
            </a:extLst>
          </p:cNvPr>
          <p:cNvSpPr txBox="1"/>
          <p:nvPr/>
        </p:nvSpPr>
        <p:spPr>
          <a:xfrm>
            <a:off x="933683" y="4177324"/>
            <a:ext cx="3488258" cy="338554"/>
          </a:xfrm>
          <a:prstGeom prst="rect">
            <a:avLst/>
          </a:prstGeom>
          <a:noFill/>
        </p:spPr>
        <p:txBody>
          <a:bodyPr wrap="square" rtlCol="0">
            <a:spAutoFit/>
          </a:bodyPr>
          <a:lstStyle/>
          <a:p>
            <a:pPr algn="ctr"/>
            <a:r>
              <a:rPr lang="en-US" sz="1600" b="1" dirty="0">
                <a:solidFill>
                  <a:srgbClr val="009999"/>
                </a:solidFill>
              </a:rPr>
              <a:t>EMPLOYEE</a:t>
            </a:r>
          </a:p>
        </p:txBody>
      </p:sp>
      <p:pic>
        <p:nvPicPr>
          <p:cNvPr id="19" name="Picture 18">
            <a:extLst>
              <a:ext uri="{FF2B5EF4-FFF2-40B4-BE49-F238E27FC236}">
                <a16:creationId xmlns:a16="http://schemas.microsoft.com/office/drawing/2014/main" id="{8C742237-7544-24BC-4685-4B5E4C8E7BC6}"/>
              </a:ext>
            </a:extLst>
          </p:cNvPr>
          <p:cNvPicPr>
            <a:picLocks noChangeAspect="1"/>
          </p:cNvPicPr>
          <p:nvPr/>
        </p:nvPicPr>
        <p:blipFill>
          <a:blip r:embed="rId5"/>
          <a:stretch>
            <a:fillRect/>
          </a:stretch>
        </p:blipFill>
        <p:spPr>
          <a:xfrm>
            <a:off x="4905213" y="4449897"/>
            <a:ext cx="913559" cy="384900"/>
          </a:xfrm>
          <a:prstGeom prst="rect">
            <a:avLst/>
          </a:prstGeom>
        </p:spPr>
      </p:pic>
      <p:sp>
        <p:nvSpPr>
          <p:cNvPr id="24" name="TextBox 23">
            <a:extLst>
              <a:ext uri="{FF2B5EF4-FFF2-40B4-BE49-F238E27FC236}">
                <a16:creationId xmlns:a16="http://schemas.microsoft.com/office/drawing/2014/main" id="{9167715C-A67D-475B-7250-DCE1C41693C2}"/>
              </a:ext>
            </a:extLst>
          </p:cNvPr>
          <p:cNvSpPr txBox="1"/>
          <p:nvPr/>
        </p:nvSpPr>
        <p:spPr>
          <a:xfrm>
            <a:off x="3699490" y="4174330"/>
            <a:ext cx="3551722" cy="338554"/>
          </a:xfrm>
          <a:prstGeom prst="rect">
            <a:avLst/>
          </a:prstGeom>
          <a:noFill/>
        </p:spPr>
        <p:txBody>
          <a:bodyPr wrap="square" rtlCol="0">
            <a:spAutoFit/>
          </a:bodyPr>
          <a:lstStyle/>
          <a:p>
            <a:pPr algn="ctr"/>
            <a:r>
              <a:rPr lang="en-US" sz="1600" b="1" dirty="0">
                <a:solidFill>
                  <a:srgbClr val="009999"/>
                </a:solidFill>
              </a:rPr>
              <a:t>AGENCY/ GOVERNMENT ENTITY</a:t>
            </a:r>
          </a:p>
        </p:txBody>
      </p:sp>
      <p:sp>
        <p:nvSpPr>
          <p:cNvPr id="26" name="Plus Sign 25">
            <a:extLst>
              <a:ext uri="{FF2B5EF4-FFF2-40B4-BE49-F238E27FC236}">
                <a16:creationId xmlns:a16="http://schemas.microsoft.com/office/drawing/2014/main" id="{CD362FA2-A075-8D26-7F6C-6E9654B198D3}"/>
              </a:ext>
            </a:extLst>
          </p:cNvPr>
          <p:cNvSpPr/>
          <p:nvPr/>
        </p:nvSpPr>
        <p:spPr>
          <a:xfrm>
            <a:off x="4719742" y="1317845"/>
            <a:ext cx="783786" cy="762304"/>
          </a:xfrm>
          <a:prstGeom prst="mathPlus">
            <a:avLst/>
          </a:prstGeom>
          <a:solidFill>
            <a:srgbClr val="FEDBC8"/>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C96EE0C-9FC7-22F5-D725-AEB6BBC579AA}"/>
              </a:ext>
            </a:extLst>
          </p:cNvPr>
          <p:cNvGraphicFramePr>
            <a:graphicFrameLocks noGrp="1"/>
          </p:cNvGraphicFramePr>
          <p:nvPr>
            <p:extLst>
              <p:ext uri="{D42A27DB-BD31-4B8C-83A1-F6EECF244321}">
                <p14:modId xmlns:p14="http://schemas.microsoft.com/office/powerpoint/2010/main" val="1302233467"/>
              </p:ext>
            </p:extLst>
          </p:nvPr>
        </p:nvGraphicFramePr>
        <p:xfrm>
          <a:off x="5064157" y="2163244"/>
          <a:ext cx="3095625" cy="161925"/>
        </p:xfrm>
        <a:graphic>
          <a:graphicData uri="http://schemas.openxmlformats.org/drawingml/2006/table">
            <a:tbl>
              <a:tblPr firstRow="1" firstCol="1" bandRow="1">
                <a:tableStyleId>{8F5C4D64-3CB1-44FE-A7C1-7C6792326531}</a:tableStyleId>
              </a:tblPr>
              <a:tblGrid>
                <a:gridCol w="1857375">
                  <a:extLst>
                    <a:ext uri="{9D8B030D-6E8A-4147-A177-3AD203B41FA5}">
                      <a16:colId xmlns:a16="http://schemas.microsoft.com/office/drawing/2014/main" val="482643863"/>
                    </a:ext>
                  </a:extLst>
                </a:gridCol>
                <a:gridCol w="1238250">
                  <a:extLst>
                    <a:ext uri="{9D8B030D-6E8A-4147-A177-3AD203B41FA5}">
                      <a16:colId xmlns:a16="http://schemas.microsoft.com/office/drawing/2014/main" val="2526159782"/>
                    </a:ext>
                  </a:extLst>
                </a:gridCol>
              </a:tblGrid>
              <a:tr h="161925">
                <a:tc>
                  <a:txBody>
                    <a:bodyPr/>
                    <a:lstStyle/>
                    <a:p>
                      <a:pPr marL="0" marR="0">
                        <a:lnSpc>
                          <a:spcPct val="107000"/>
                        </a:lnSpc>
                        <a:spcBef>
                          <a:spcPts val="0"/>
                        </a:spcBef>
                        <a:spcAft>
                          <a:spcPts val="0"/>
                        </a:spcAft>
                      </a:pPr>
                      <a:r>
                        <a:rPr lang="en-US" sz="1000">
                          <a:effectLst/>
                        </a:rPr>
                        <a:t>PRP Hotline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dirty="0">
                          <a:effectLst/>
                        </a:rPr>
                        <a:t>813.259.2203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9926940"/>
                  </a:ext>
                </a:extLst>
              </a:tr>
            </a:tbl>
          </a:graphicData>
        </a:graphic>
      </p:graphicFrame>
    </p:spTree>
    <p:extLst>
      <p:ext uri="{BB962C8B-B14F-4D97-AF65-F5344CB8AC3E}">
        <p14:creationId xmlns:p14="http://schemas.microsoft.com/office/powerpoint/2010/main" val="85124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5BCC192-F5D6-6C1B-7E7A-DEBA09729248}"/>
              </a:ext>
            </a:extLst>
          </p:cNvPr>
          <p:cNvSpPr/>
          <p:nvPr/>
        </p:nvSpPr>
        <p:spPr>
          <a:xfrm>
            <a:off x="5923163" y="1081096"/>
            <a:ext cx="2792706" cy="3697830"/>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AA23D2F-EFA8-67A0-3D16-53BC0D6F5206}"/>
              </a:ext>
            </a:extLst>
          </p:cNvPr>
          <p:cNvSpPr/>
          <p:nvPr/>
        </p:nvSpPr>
        <p:spPr>
          <a:xfrm>
            <a:off x="3109333" y="1085196"/>
            <a:ext cx="2587084" cy="3697831"/>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A1C9B12-F187-3B3D-9A86-FDDB8B46E361}"/>
              </a:ext>
            </a:extLst>
          </p:cNvPr>
          <p:cNvSpPr/>
          <p:nvPr/>
        </p:nvSpPr>
        <p:spPr>
          <a:xfrm>
            <a:off x="258181" y="1081096"/>
            <a:ext cx="2609509" cy="3701932"/>
          </a:xfrm>
          <a:prstGeom prst="round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71DAAD-E290-4F17-A90C-A5D4D3DF71F7}"/>
              </a:ext>
            </a:extLst>
          </p:cNvPr>
          <p:cNvSpPr>
            <a:spLocks noGrp="1"/>
          </p:cNvSpPr>
          <p:nvPr>
            <p:ph type="sldNum" sz="quarter" idx="4"/>
          </p:nvPr>
        </p:nvSpPr>
        <p:spPr/>
        <p:txBody>
          <a:bodyPr/>
          <a:lstStyle/>
          <a:p>
            <a:fld id="{00000000-1234-1234-1234-123412341234}" type="slidenum">
              <a:rPr lang="en-US" smtClean="0"/>
              <a:pPr/>
              <a:t>9</a:t>
            </a:fld>
            <a:endParaRPr lang="en-US" dirty="0"/>
          </a:p>
        </p:txBody>
      </p:sp>
      <p:sp>
        <p:nvSpPr>
          <p:cNvPr id="7" name="Title 2">
            <a:extLst>
              <a:ext uri="{FF2B5EF4-FFF2-40B4-BE49-F238E27FC236}">
                <a16:creationId xmlns:a16="http://schemas.microsoft.com/office/drawing/2014/main" id="{4F1A9104-C37B-4752-9A1C-A3583AF66705}"/>
              </a:ext>
            </a:extLst>
          </p:cNvPr>
          <p:cNvSpPr>
            <a:spLocks noGrp="1"/>
          </p:cNvSpPr>
          <p:nvPr>
            <p:ph type="title"/>
          </p:nvPr>
        </p:nvSpPr>
        <p:spPr>
          <a:xfrm>
            <a:off x="1684932" y="360472"/>
            <a:ext cx="5774136" cy="369333"/>
          </a:xfrm>
        </p:spPr>
        <p:txBody>
          <a:bodyPr/>
          <a:lstStyle/>
          <a:p>
            <a:pPr algn="ctr"/>
            <a:r>
              <a:rPr lang="en-US" sz="2800" dirty="0">
                <a:solidFill>
                  <a:srgbClr val="FA6D26"/>
                </a:solidFill>
              </a:rPr>
              <a:t>Benefits Questions</a:t>
            </a:r>
          </a:p>
        </p:txBody>
      </p:sp>
      <p:sp>
        <p:nvSpPr>
          <p:cNvPr id="2" name="TextBox 1">
            <a:extLst>
              <a:ext uri="{FF2B5EF4-FFF2-40B4-BE49-F238E27FC236}">
                <a16:creationId xmlns:a16="http://schemas.microsoft.com/office/drawing/2014/main" id="{C69AA888-E04A-E192-423E-CC4BC43608A1}"/>
              </a:ext>
            </a:extLst>
          </p:cNvPr>
          <p:cNvSpPr txBox="1"/>
          <p:nvPr/>
        </p:nvSpPr>
        <p:spPr>
          <a:xfrm>
            <a:off x="455832" y="1256113"/>
            <a:ext cx="2214205" cy="646331"/>
          </a:xfrm>
          <a:prstGeom prst="rect">
            <a:avLst/>
          </a:prstGeom>
          <a:noFill/>
        </p:spPr>
        <p:txBody>
          <a:bodyPr wrap="square" rtlCol="0">
            <a:spAutoFit/>
          </a:bodyPr>
          <a:lstStyle/>
          <a:p>
            <a:pPr algn="ctr"/>
            <a:r>
              <a:rPr lang="en-US" b="1" dirty="0"/>
              <a:t>PTO/Sick/Vacation Time available</a:t>
            </a:r>
            <a:endParaRPr lang="en-US" b="1" dirty="0">
              <a:solidFill>
                <a:srgbClr val="009999"/>
              </a:solidFill>
            </a:endParaRPr>
          </a:p>
        </p:txBody>
      </p:sp>
      <p:sp>
        <p:nvSpPr>
          <p:cNvPr id="5" name="TextBox 4">
            <a:extLst>
              <a:ext uri="{FF2B5EF4-FFF2-40B4-BE49-F238E27FC236}">
                <a16:creationId xmlns:a16="http://schemas.microsoft.com/office/drawing/2014/main" id="{9F9CD488-BBAC-A22D-AA92-F337EB5A6717}"/>
              </a:ext>
            </a:extLst>
          </p:cNvPr>
          <p:cNvSpPr txBox="1"/>
          <p:nvPr/>
        </p:nvSpPr>
        <p:spPr>
          <a:xfrm>
            <a:off x="358258" y="3887387"/>
            <a:ext cx="2409351" cy="461665"/>
          </a:xfrm>
          <a:prstGeom prst="rect">
            <a:avLst/>
          </a:prstGeom>
          <a:noFill/>
        </p:spPr>
        <p:txBody>
          <a:bodyPr wrap="square" rtlCol="0">
            <a:spAutoFit/>
          </a:bodyPr>
          <a:lstStyle/>
          <a:p>
            <a:pPr algn="ctr"/>
            <a:r>
              <a:rPr lang="en-US" sz="1200" b="1" i="1" dirty="0">
                <a:solidFill>
                  <a:srgbClr val="009999"/>
                </a:solidFill>
              </a:rPr>
              <a:t>Reach</a:t>
            </a:r>
            <a:r>
              <a:rPr lang="es-US" sz="1200" b="1" i="1" dirty="0">
                <a:solidFill>
                  <a:srgbClr val="009999"/>
                </a:solidFill>
              </a:rPr>
              <a:t> </a:t>
            </a:r>
            <a:r>
              <a:rPr lang="en-US" sz="1200" b="1" i="1" dirty="0">
                <a:solidFill>
                  <a:srgbClr val="009999"/>
                </a:solidFill>
              </a:rPr>
              <a:t>out</a:t>
            </a:r>
            <a:r>
              <a:rPr lang="es-US" sz="1200" b="1" i="1" dirty="0">
                <a:solidFill>
                  <a:srgbClr val="009999"/>
                </a:solidFill>
              </a:rPr>
              <a:t> SUPERVISOR, PEOPLE </a:t>
            </a:r>
            <a:r>
              <a:rPr lang="en-US" sz="1200" b="1" i="1" dirty="0">
                <a:solidFill>
                  <a:srgbClr val="009999"/>
                </a:solidFill>
              </a:rPr>
              <a:t>does</a:t>
            </a:r>
            <a:r>
              <a:rPr lang="es-US" sz="1200" b="1" i="1" dirty="0">
                <a:solidFill>
                  <a:srgbClr val="009999"/>
                </a:solidFill>
              </a:rPr>
              <a:t> </a:t>
            </a:r>
            <a:r>
              <a:rPr lang="en-US" sz="1200" b="1" i="1" dirty="0">
                <a:solidFill>
                  <a:srgbClr val="009999"/>
                </a:solidFill>
              </a:rPr>
              <a:t>not</a:t>
            </a:r>
            <a:r>
              <a:rPr lang="es-US" sz="1200" b="1" i="1" dirty="0">
                <a:solidFill>
                  <a:srgbClr val="009999"/>
                </a:solidFill>
              </a:rPr>
              <a:t> </a:t>
            </a:r>
            <a:r>
              <a:rPr lang="en-US" sz="1200" b="1" i="1" dirty="0">
                <a:solidFill>
                  <a:srgbClr val="009999"/>
                </a:solidFill>
              </a:rPr>
              <a:t>administer</a:t>
            </a:r>
          </a:p>
        </p:txBody>
      </p:sp>
      <p:sp>
        <p:nvSpPr>
          <p:cNvPr id="18" name="TextBox 17">
            <a:extLst>
              <a:ext uri="{FF2B5EF4-FFF2-40B4-BE49-F238E27FC236}">
                <a16:creationId xmlns:a16="http://schemas.microsoft.com/office/drawing/2014/main" id="{B65F000D-0A2E-A9A6-E1BC-89257CAE9973}"/>
              </a:ext>
            </a:extLst>
          </p:cNvPr>
          <p:cNvSpPr txBox="1"/>
          <p:nvPr/>
        </p:nvSpPr>
        <p:spPr>
          <a:xfrm>
            <a:off x="6116621" y="1256113"/>
            <a:ext cx="2405790" cy="646331"/>
          </a:xfrm>
          <a:prstGeom prst="rect">
            <a:avLst/>
          </a:prstGeom>
          <a:noFill/>
        </p:spPr>
        <p:txBody>
          <a:bodyPr wrap="square" rtlCol="0">
            <a:spAutoFit/>
          </a:bodyPr>
          <a:lstStyle/>
          <a:p>
            <a:pPr algn="ctr"/>
            <a:r>
              <a:rPr lang="en-US" b="1" dirty="0"/>
              <a:t>Life insurance email</a:t>
            </a:r>
          </a:p>
          <a:p>
            <a:pPr algn="ctr"/>
            <a:r>
              <a:rPr lang="en-US" b="1" dirty="0">
                <a:solidFill>
                  <a:srgbClr val="009999"/>
                </a:solidFill>
              </a:rPr>
              <a:t>10k Life insurance</a:t>
            </a:r>
          </a:p>
        </p:txBody>
      </p:sp>
      <p:sp>
        <p:nvSpPr>
          <p:cNvPr id="22" name="TextBox 21">
            <a:extLst>
              <a:ext uri="{FF2B5EF4-FFF2-40B4-BE49-F238E27FC236}">
                <a16:creationId xmlns:a16="http://schemas.microsoft.com/office/drawing/2014/main" id="{E7773FC0-2413-9B9A-2631-5147549A2B2C}"/>
              </a:ext>
            </a:extLst>
          </p:cNvPr>
          <p:cNvSpPr txBox="1"/>
          <p:nvPr/>
        </p:nvSpPr>
        <p:spPr>
          <a:xfrm>
            <a:off x="3185639" y="1256113"/>
            <a:ext cx="2436078" cy="646331"/>
          </a:xfrm>
          <a:prstGeom prst="rect">
            <a:avLst/>
          </a:prstGeom>
          <a:noFill/>
        </p:spPr>
        <p:txBody>
          <a:bodyPr wrap="square" rtlCol="0">
            <a:spAutoFit/>
          </a:bodyPr>
          <a:lstStyle/>
          <a:p>
            <a:pPr algn="ctr"/>
            <a:r>
              <a:rPr lang="en-US" b="1" dirty="0"/>
              <a:t>Enroll/ Un- Enroll / Benefits questions</a:t>
            </a:r>
            <a:endParaRPr lang="en-US" b="1" dirty="0">
              <a:solidFill>
                <a:srgbClr val="009999"/>
              </a:solidFill>
            </a:endParaRPr>
          </a:p>
        </p:txBody>
      </p:sp>
      <p:pic>
        <p:nvPicPr>
          <p:cNvPr id="9" name="Picture 2" descr="Supervisor - Iconos gratis de usuario">
            <a:extLst>
              <a:ext uri="{FF2B5EF4-FFF2-40B4-BE49-F238E27FC236}">
                <a16:creationId xmlns:a16="http://schemas.microsoft.com/office/drawing/2014/main" id="{28BC0FFD-898F-30D9-A054-C4FC4CC2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94" y="2077461"/>
            <a:ext cx="1758606" cy="17586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ringe Benefit Group Announces Special Enrollment Period for Individuals  who Previously Declined Health Insurance Coverage | Business Wire">
            <a:extLst>
              <a:ext uri="{FF2B5EF4-FFF2-40B4-BE49-F238E27FC236}">
                <a16:creationId xmlns:a16="http://schemas.microsoft.com/office/drawing/2014/main" id="{02E7DA8B-68B3-C4A1-BC18-FE37322DF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529" y="2260908"/>
            <a:ext cx="2028691" cy="10601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25B41D-1682-BC4F-CFA6-0108B866A693}"/>
              </a:ext>
            </a:extLst>
          </p:cNvPr>
          <p:cNvSpPr txBox="1"/>
          <p:nvPr/>
        </p:nvSpPr>
        <p:spPr>
          <a:xfrm>
            <a:off x="3253028" y="3594390"/>
            <a:ext cx="2400115" cy="523220"/>
          </a:xfrm>
          <a:prstGeom prst="rect">
            <a:avLst/>
          </a:prstGeom>
          <a:noFill/>
        </p:spPr>
        <p:txBody>
          <a:bodyPr wrap="square" rtlCol="0">
            <a:spAutoFit/>
          </a:bodyPr>
          <a:lstStyle/>
          <a:p>
            <a:pPr algn="ct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www.theamericanworker.com</a:t>
            </a:r>
            <a:endPar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866.866.3424 </a:t>
            </a:r>
          </a:p>
        </p:txBody>
      </p:sp>
      <p:sp>
        <p:nvSpPr>
          <p:cNvPr id="11" name="TextBox 10">
            <a:extLst>
              <a:ext uri="{FF2B5EF4-FFF2-40B4-BE49-F238E27FC236}">
                <a16:creationId xmlns:a16="http://schemas.microsoft.com/office/drawing/2014/main" id="{BD6CF3E5-DD4A-2395-4BDA-505D266F0923}"/>
              </a:ext>
            </a:extLst>
          </p:cNvPr>
          <p:cNvSpPr txBox="1"/>
          <p:nvPr/>
        </p:nvSpPr>
        <p:spPr>
          <a:xfrm>
            <a:off x="3176097" y="4142541"/>
            <a:ext cx="2400115" cy="307777"/>
          </a:xfrm>
          <a:prstGeom prst="rect">
            <a:avLst/>
          </a:prstGeom>
          <a:noFill/>
        </p:spPr>
        <p:txBody>
          <a:bodyPr wrap="square" rtlCol="0">
            <a:spAutoFit/>
          </a:bodyPr>
          <a:lstStyle/>
          <a:p>
            <a:pPr algn="ctr"/>
            <a:r>
              <a:rPr lang="en-US" sz="1400" b="1" dirty="0">
                <a:solidFill>
                  <a:srgbClr val="009999"/>
                </a:solidFill>
                <a:latin typeface="Calibri" panose="020F0502020204030204" pitchFamily="34" charset="0"/>
                <a:ea typeface="Calibri" panose="020F0502020204030204" pitchFamily="34" charset="0"/>
                <a:cs typeface="Times New Roman" panose="02020603050405020304" pitchFamily="18" charset="0"/>
              </a:rPr>
              <a:t>We do not handle</a:t>
            </a:r>
            <a:endParaRPr lang="en-US" sz="1400" b="1"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62E260F-A001-0F51-ACF8-598C485A508F}"/>
              </a:ext>
            </a:extLst>
          </p:cNvPr>
          <p:cNvSpPr txBox="1"/>
          <p:nvPr/>
        </p:nvSpPr>
        <p:spPr>
          <a:xfrm>
            <a:off x="6148977" y="2052579"/>
            <a:ext cx="2409351" cy="830997"/>
          </a:xfrm>
          <a:prstGeom prst="rect">
            <a:avLst/>
          </a:prstGeom>
          <a:noFill/>
        </p:spPr>
        <p:txBody>
          <a:bodyPr wrap="square" rtlCol="0">
            <a:spAutoFit/>
          </a:bodyPr>
          <a:lstStyle/>
          <a:p>
            <a:pPr marL="171450" indent="-171450">
              <a:buFont typeface="Arial" panose="020B0604020202020204" pitchFamily="34" charset="0"/>
              <a:buChar char="•"/>
            </a:pPr>
            <a:r>
              <a:rPr lang="en-US" sz="1200" i="1" noProof="1">
                <a:solidFill>
                  <a:schemeClr val="tx1">
                    <a:lumMod val="75000"/>
                    <a:lumOff val="25000"/>
                  </a:schemeClr>
                </a:solidFill>
              </a:rPr>
              <a:t>Benefit for only Full Timers</a:t>
            </a:r>
          </a:p>
          <a:p>
            <a:endParaRPr lang="en-US" sz="1200" i="1" noProof="1">
              <a:solidFill>
                <a:schemeClr val="tx1">
                  <a:lumMod val="75000"/>
                  <a:lumOff val="25000"/>
                </a:schemeClr>
              </a:solidFill>
            </a:endParaRPr>
          </a:p>
          <a:p>
            <a:pPr marL="171450" indent="-171450">
              <a:buFont typeface="Arial" panose="020B0604020202020204" pitchFamily="34" charset="0"/>
              <a:buChar char="•"/>
            </a:pPr>
            <a:r>
              <a:rPr lang="en-US" sz="1200" i="1" noProof="1">
                <a:solidFill>
                  <a:schemeClr val="tx1">
                    <a:lumMod val="75000"/>
                    <a:lumOff val="25000"/>
                  </a:schemeClr>
                </a:solidFill>
              </a:rPr>
              <a:t>Go to the ESS &gt; Benefits &gt; Benefits enrollment</a:t>
            </a:r>
          </a:p>
        </p:txBody>
      </p:sp>
      <p:pic>
        <p:nvPicPr>
          <p:cNvPr id="5126" name="Picture 6" descr="Confused Employee Concepts 4711510 Vector Art at Vecteezy">
            <a:extLst>
              <a:ext uri="{FF2B5EF4-FFF2-40B4-BE49-F238E27FC236}">
                <a16:creationId xmlns:a16="http://schemas.microsoft.com/office/drawing/2014/main" id="{1C9A19B4-1500-42CF-95DA-7BDC9C836C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096" b="6117"/>
          <a:stretch/>
        </p:blipFill>
        <p:spPr bwMode="auto">
          <a:xfrm>
            <a:off x="6245226" y="2050663"/>
            <a:ext cx="2148580" cy="272826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82555"/>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33b280-ae71-40d6-aa29-5fd3ac97e96f">
      <Terms xmlns="http://schemas.microsoft.com/office/infopath/2007/PartnerControls"/>
    </lcf76f155ced4ddcb4097134ff3c332f>
    <TaxCatchAll xmlns="9116cb9f-bd0d-43bf-83a7-1685e5d6ba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7" ma:contentTypeDescription="Create a new document." ma:contentTypeScope="" ma:versionID="1fc17f03e3c1a0841c41bbd9ad42ff71">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c130d228af32b48fbaca373eddde570b"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2D869-8CE8-48B4-AEBB-AD8DA46F2110}">
  <ds:schemaRefs>
    <ds:schemaRef ds:uri="http://schemas.microsoft.com/office/2006/metadata/properties"/>
    <ds:schemaRef ds:uri="http://schemas.microsoft.com/office/infopath/2007/PartnerControls"/>
    <ds:schemaRef ds:uri="3033b280-ae71-40d6-aa29-5fd3ac97e96f"/>
    <ds:schemaRef ds:uri="9116cb9f-bd0d-43bf-83a7-1685e5d6ba3a"/>
  </ds:schemaRefs>
</ds:datastoreItem>
</file>

<file path=customXml/itemProps2.xml><?xml version="1.0" encoding="utf-8"?>
<ds:datastoreItem xmlns:ds="http://schemas.openxmlformats.org/officeDocument/2006/customXml" ds:itemID="{71D9964F-4346-4A6D-AD7D-938F10683D4D}">
  <ds:schemaRefs>
    <ds:schemaRef ds:uri="http://schemas.microsoft.com/sharepoint/v3/contenttype/forms"/>
  </ds:schemaRefs>
</ds:datastoreItem>
</file>

<file path=customXml/itemProps3.xml><?xml version="1.0" encoding="utf-8"?>
<ds:datastoreItem xmlns:ds="http://schemas.openxmlformats.org/officeDocument/2006/customXml" ds:itemID="{D2E29F72-C35E-41F4-AB12-9775ED0C4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3b280-ae71-40d6-aa29-5fd3ac97e96f"/>
    <ds:schemaRef ds:uri="9116cb9f-bd0d-43bf-83a7-1685e5d6b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29338</TotalTime>
  <Words>702</Words>
  <Application>Microsoft Office PowerPoint</Application>
  <PresentationFormat>Presentación en pantalla (16:9)</PresentationFormat>
  <Paragraphs>122</Paragraphs>
  <Slides>12</Slides>
  <Notes>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Vensure PPT Template</vt:lpstr>
      <vt:lpstr>Employee Relations </vt:lpstr>
      <vt:lpstr>The goal of this presentation</vt:lpstr>
      <vt:lpstr>Pay Period</vt:lpstr>
      <vt:lpstr>Update information?</vt:lpstr>
      <vt:lpstr>ADP Cards VS DailyPay</vt:lpstr>
      <vt:lpstr> Andy Frain - DailyPay</vt:lpstr>
      <vt:lpstr>Payroll Concerns</vt:lpstr>
      <vt:lpstr>HR / Verifications of Employment</vt:lpstr>
      <vt:lpstr>Benefits Questions</vt:lpstr>
      <vt:lpstr>Scheduling / AFS – Website Questions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314</cp:revision>
  <cp:lastPrinted>2019-03-04T13:55:30Z</cp:lastPrinted>
  <dcterms:modified xsi:type="dcterms:W3CDTF">2023-10-10T19:36:26Z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0x010100D392A58BE00B1545AA1A12C2241357A0</vt:lpwstr>
  </property>
</Properties>
</file>