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autoCompressPictures="0">
  <p:sldMasterIdLst>
    <p:sldMasterId id="2147483662" r:id="rId4"/>
  </p:sldMasterIdLst>
  <p:notesMasterIdLst>
    <p:notesMasterId r:id="rId37"/>
  </p:notesMasterIdLst>
  <p:handoutMasterIdLst>
    <p:handoutMasterId r:id="rId38"/>
  </p:handoutMasterIdLst>
  <p:sldIdLst>
    <p:sldId id="256" r:id="rId5"/>
    <p:sldId id="264" r:id="rId6"/>
    <p:sldId id="260" r:id="rId7"/>
    <p:sldId id="311" r:id="rId8"/>
    <p:sldId id="350" r:id="rId9"/>
    <p:sldId id="347" r:id="rId10"/>
    <p:sldId id="345" r:id="rId11"/>
    <p:sldId id="346" r:id="rId12"/>
    <p:sldId id="349" r:id="rId13"/>
    <p:sldId id="351" r:id="rId14"/>
    <p:sldId id="352" r:id="rId15"/>
    <p:sldId id="353" r:id="rId16"/>
    <p:sldId id="354" r:id="rId17"/>
    <p:sldId id="355" r:id="rId18"/>
    <p:sldId id="356" r:id="rId19"/>
    <p:sldId id="357" r:id="rId20"/>
    <p:sldId id="358" r:id="rId21"/>
    <p:sldId id="359" r:id="rId22"/>
    <p:sldId id="360" r:id="rId23"/>
    <p:sldId id="361" r:id="rId24"/>
    <p:sldId id="362" r:id="rId25"/>
    <p:sldId id="363" r:id="rId26"/>
    <p:sldId id="364" r:id="rId27"/>
    <p:sldId id="365" r:id="rId28"/>
    <p:sldId id="366" r:id="rId29"/>
    <p:sldId id="367" r:id="rId30"/>
    <p:sldId id="368" r:id="rId31"/>
    <p:sldId id="369" r:id="rId32"/>
    <p:sldId id="370" r:id="rId33"/>
    <p:sldId id="371" r:id="rId34"/>
    <p:sldId id="258" r:id="rId35"/>
    <p:sldId id="343" r:id="rId36"/>
  </p:sldIdLst>
  <p:sldSz cx="9144000" cy="5143500" type="screen16x9"/>
  <p:notesSz cx="6858000" cy="9144000"/>
  <p:defaultTex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4C6E3F-18E0-5039-F061-CC558A637881}" name="Sergio Garcia" initials="SG" userId="S::Sergio.Garcia@vensure.com::46ddb158-204b-44eb-8216-a956a3c9be5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6866"/>
    <a:srgbClr val="F96013"/>
    <a:srgbClr val="009999"/>
    <a:srgbClr val="00A5B5"/>
    <a:srgbClr val="FEDBC8"/>
    <a:srgbClr val="006666"/>
    <a:srgbClr val="000000"/>
    <a:srgbClr val="19728C"/>
    <a:srgbClr val="E7E6E6"/>
    <a:srgbClr val="FA6A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78662E-32C5-419A-AF3C-B06701C3A033}" v="561" dt="2022-09-28T21:36:51.179"/>
  </p1510:revLst>
</p1510:revInfo>
</file>

<file path=ppt/tableStyles.xml><?xml version="1.0" encoding="utf-8"?>
<a:tblStyleLst xmlns:a="http://schemas.openxmlformats.org/drawingml/2006/main" def="{8F5C4D64-3CB1-44FE-A7C1-7C6792326531}">
  <a:tblStyle styleId="{8F5C4D64-3CB1-44FE-A7C1-7C679232653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62" autoAdjust="0"/>
    <p:restoredTop sz="90538" autoAdjust="0"/>
  </p:normalViewPr>
  <p:slideViewPr>
    <p:cSldViewPr snapToGrid="0">
      <p:cViewPr varScale="1">
        <p:scale>
          <a:sx n="86" d="100"/>
          <a:sy n="86" d="100"/>
        </p:scale>
        <p:origin x="1206" y="84"/>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91DCF1-0F16-4F79-BC4A-993379236393}" type="datetimeFigureOut">
              <a:rPr lang="en-US" smtClean="0">
                <a:latin typeface="Arial" panose="020B0604020202020204" pitchFamily="34" charset="0"/>
              </a:rPr>
              <a:t>10/10/2023</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539175-E3A9-42A0-88B3-EEBBCA8AEA0A}" type="slidenum">
              <a:rPr lang="en-US" smtClean="0">
                <a:latin typeface="Arial" panose="020B0604020202020204" pitchFamily="34" charset="0"/>
              </a:rPr>
              <a:t>‹Nº›</a:t>
            </a:fld>
            <a:endParaRPr lang="en-US" dirty="0">
              <a:latin typeface="Arial" panose="020B0604020202020204" pitchFamily="34" charset="0"/>
            </a:endParaRPr>
          </a:p>
        </p:txBody>
      </p:sp>
    </p:spTree>
    <p:extLst>
      <p:ext uri="{BB962C8B-B14F-4D97-AF65-F5344CB8AC3E}">
        <p14:creationId xmlns:p14="http://schemas.microsoft.com/office/powerpoint/2010/main" val="18170072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95110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82400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65349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34827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49881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719278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907875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800924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49862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361074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48325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928175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598355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507136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019269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980235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1239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410374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372442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014327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89385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14619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46519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83587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78908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02608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54925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37336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48BB9254-56DE-794F-961D-A24086E6D2BD}"/>
              </a:ext>
            </a:extLst>
          </p:cNvPr>
          <p:cNvSpPr>
            <a:spLocks noGrp="1"/>
          </p:cNvSpPr>
          <p:nvPr>
            <p:ph type="sldNum" sz="quarter" idx="4"/>
          </p:nvPr>
        </p:nvSpPr>
        <p:spPr>
          <a:xfrm>
            <a:off x="-45720" y="4910328"/>
            <a:ext cx="274320" cy="273844"/>
          </a:xfrm>
          <a:prstGeom prst="rect">
            <a:avLst/>
          </a:prstGeom>
        </p:spPr>
        <p:txBody>
          <a:bodyPr vert="horz" lIns="0" tIns="0" rIns="0" bIns="0" rtlCol="0" anchor="ctr" anchorCtr="0"/>
          <a:lstStyle>
            <a:lvl1pPr algn="ctr">
              <a:defRPr sz="600" b="1">
                <a:solidFill>
                  <a:schemeClr val="tx1">
                    <a:tint val="75000"/>
                  </a:schemeClr>
                </a:solidFill>
              </a:defRPr>
            </a:lvl1pPr>
          </a:lstStyle>
          <a:p>
            <a:fld id="{00000000-1234-1234-1234-123412341234}" type="slidenum">
              <a:rPr lang="en" smtClean="0"/>
              <a:pPr/>
              <a:t>‹Nº›</a:t>
            </a:fld>
            <a:endParaRPr lang="en" dirty="0"/>
          </a:p>
        </p:txBody>
      </p:sp>
      <p:sp>
        <p:nvSpPr>
          <p:cNvPr id="2" name="Title 1">
            <a:extLst>
              <a:ext uri="{FF2B5EF4-FFF2-40B4-BE49-F238E27FC236}">
                <a16:creationId xmlns:a16="http://schemas.microsoft.com/office/drawing/2014/main" id="{2876416F-8C6A-AC4E-A18F-EC32C358A0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A9FF3E-AE10-8E4F-8E81-254EF500B9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534718-C46E-7F4E-B569-A1DB7B633504}"/>
              </a:ext>
            </a:extLst>
          </p:cNvPr>
          <p:cNvSpPr>
            <a:spLocks noGrp="1"/>
          </p:cNvSpPr>
          <p:nvPr>
            <p:ph type="dt" sz="half" idx="10"/>
          </p:nvPr>
        </p:nvSpPr>
        <p:spPr/>
        <p:txBody>
          <a:bodyPr/>
          <a:lstStyle/>
          <a:p>
            <a:fld id="{88F5D884-D5B6-4C42-B66C-5ABA98285411}" type="datetime1">
              <a:rPr lang="en-US" smtClean="0"/>
              <a:t>10/10/2023</a:t>
            </a:fld>
            <a:endParaRPr lang="en-US" dirty="0"/>
          </a:p>
        </p:txBody>
      </p:sp>
      <p:sp>
        <p:nvSpPr>
          <p:cNvPr id="5" name="Footer Placeholder 4">
            <a:extLst>
              <a:ext uri="{FF2B5EF4-FFF2-40B4-BE49-F238E27FC236}">
                <a16:creationId xmlns:a16="http://schemas.microsoft.com/office/drawing/2014/main" id="{BE90A55B-9E57-084F-A789-DF2B360B58E2}"/>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177248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3"/>
        <p:cNvGrpSpPr/>
        <p:nvPr/>
      </p:nvGrpSpPr>
      <p:grpSpPr>
        <a:xfrm>
          <a:off x="0" y="0"/>
          <a:ext cx="0" cy="0"/>
          <a:chOff x="0" y="0"/>
          <a:chExt cx="0" cy="0"/>
        </a:xfrm>
      </p:grpSpPr>
      <p:sp>
        <p:nvSpPr>
          <p:cNvPr id="16" name="Google Shape;16;p3"/>
          <p:cNvSpPr txBox="1">
            <a:spLocks noGrp="1"/>
          </p:cNvSpPr>
          <p:nvPr>
            <p:ph type="ctrTitle"/>
          </p:nvPr>
        </p:nvSpPr>
        <p:spPr>
          <a:xfrm>
            <a:off x="648300" y="1583350"/>
            <a:ext cx="3522300" cy="2989800"/>
          </a:xfrm>
          <a:prstGeom prst="rect">
            <a:avLst/>
          </a:prstGeom>
        </p:spPr>
        <p:txBody>
          <a:bodyPr spcFirstLastPara="1" wrap="square" lIns="91425" tIns="91425" rIns="91425" bIns="91425" anchor="b" anchorCtr="0"/>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17" name="Google Shape;17;p3"/>
          <p:cNvSpPr txBox="1">
            <a:spLocks noGrp="1"/>
          </p:cNvSpPr>
          <p:nvPr>
            <p:ph type="subTitle" idx="1"/>
          </p:nvPr>
        </p:nvSpPr>
        <p:spPr>
          <a:xfrm>
            <a:off x="6724950" y="3494300"/>
            <a:ext cx="1906200" cy="1031700"/>
          </a:xfrm>
          <a:prstGeom prst="rect">
            <a:avLst/>
          </a:prstGeom>
        </p:spPr>
        <p:txBody>
          <a:bodyPr spcFirstLastPara="1" wrap="square" lIns="91425" tIns="91425" rIns="91425" bIns="91425" anchor="b" anchorCtr="0"/>
          <a:lstStyle>
            <a:lvl1pPr lvl="0" algn="r" rtl="0">
              <a:spcBef>
                <a:spcPts val="0"/>
              </a:spcBef>
              <a:spcAft>
                <a:spcPts val="0"/>
              </a:spcAft>
              <a:buClr>
                <a:srgbClr val="FFFFFF"/>
              </a:buClr>
              <a:buSzPts val="1800"/>
              <a:buNone/>
              <a:defRPr sz="1800">
                <a:solidFill>
                  <a:srgbClr val="FFFFFF"/>
                </a:solidFill>
              </a:defRPr>
            </a:lvl1pPr>
            <a:lvl2pPr lvl="1" algn="r" rtl="0">
              <a:spcBef>
                <a:spcPts val="0"/>
              </a:spcBef>
              <a:spcAft>
                <a:spcPts val="0"/>
              </a:spcAft>
              <a:buClr>
                <a:srgbClr val="FFFFFF"/>
              </a:buClr>
              <a:buSzPts val="1800"/>
              <a:buNone/>
              <a:defRPr sz="1800">
                <a:solidFill>
                  <a:srgbClr val="FFFFFF"/>
                </a:solidFill>
              </a:defRPr>
            </a:lvl2pPr>
            <a:lvl3pPr lvl="2" algn="r" rtl="0">
              <a:spcBef>
                <a:spcPts val="0"/>
              </a:spcBef>
              <a:spcAft>
                <a:spcPts val="0"/>
              </a:spcAft>
              <a:buClr>
                <a:srgbClr val="FFFFFF"/>
              </a:buClr>
              <a:buSzPts val="1800"/>
              <a:buNone/>
              <a:defRPr sz="1800">
                <a:solidFill>
                  <a:srgbClr val="FFFFFF"/>
                </a:solidFill>
              </a:defRPr>
            </a:lvl3pPr>
            <a:lvl4pPr lvl="3" algn="r" rtl="0">
              <a:spcBef>
                <a:spcPts val="0"/>
              </a:spcBef>
              <a:spcAft>
                <a:spcPts val="0"/>
              </a:spcAft>
              <a:buClr>
                <a:srgbClr val="FFFFFF"/>
              </a:buClr>
              <a:buSzPts val="1800"/>
              <a:buNone/>
              <a:defRPr sz="1800">
                <a:solidFill>
                  <a:srgbClr val="FFFFFF"/>
                </a:solidFill>
              </a:defRPr>
            </a:lvl4pPr>
            <a:lvl5pPr lvl="4" algn="r" rtl="0">
              <a:spcBef>
                <a:spcPts val="0"/>
              </a:spcBef>
              <a:spcAft>
                <a:spcPts val="0"/>
              </a:spcAft>
              <a:buClr>
                <a:srgbClr val="FFFFFF"/>
              </a:buClr>
              <a:buSzPts val="1800"/>
              <a:buNone/>
              <a:defRPr sz="1800">
                <a:solidFill>
                  <a:srgbClr val="FFFFFF"/>
                </a:solidFill>
              </a:defRPr>
            </a:lvl5pPr>
            <a:lvl6pPr lvl="5" algn="r" rtl="0">
              <a:spcBef>
                <a:spcPts val="0"/>
              </a:spcBef>
              <a:spcAft>
                <a:spcPts val="0"/>
              </a:spcAft>
              <a:buClr>
                <a:srgbClr val="FFFFFF"/>
              </a:buClr>
              <a:buSzPts val="1800"/>
              <a:buNone/>
              <a:defRPr sz="1800">
                <a:solidFill>
                  <a:srgbClr val="FFFFFF"/>
                </a:solidFill>
              </a:defRPr>
            </a:lvl6pPr>
            <a:lvl7pPr lvl="6" algn="r" rtl="0">
              <a:spcBef>
                <a:spcPts val="0"/>
              </a:spcBef>
              <a:spcAft>
                <a:spcPts val="0"/>
              </a:spcAft>
              <a:buClr>
                <a:srgbClr val="FFFFFF"/>
              </a:buClr>
              <a:buSzPts val="1800"/>
              <a:buNone/>
              <a:defRPr sz="1800">
                <a:solidFill>
                  <a:srgbClr val="FFFFFF"/>
                </a:solidFill>
              </a:defRPr>
            </a:lvl7pPr>
            <a:lvl8pPr lvl="7" algn="r" rtl="0">
              <a:spcBef>
                <a:spcPts val="0"/>
              </a:spcBef>
              <a:spcAft>
                <a:spcPts val="0"/>
              </a:spcAft>
              <a:buClr>
                <a:srgbClr val="FFFFFF"/>
              </a:buClr>
              <a:buSzPts val="1800"/>
              <a:buNone/>
              <a:defRPr sz="1800">
                <a:solidFill>
                  <a:srgbClr val="FFFFFF"/>
                </a:solidFill>
              </a:defRPr>
            </a:lvl8pPr>
            <a:lvl9pPr lvl="8" algn="r" rtl="0">
              <a:spcBef>
                <a:spcPts val="0"/>
              </a:spcBef>
              <a:spcAft>
                <a:spcPts val="0"/>
              </a:spcAft>
              <a:buClr>
                <a:srgbClr val="FFFFFF"/>
              </a:buClr>
              <a:buSzPts val="1800"/>
              <a:buNone/>
              <a:defRPr sz="1800">
                <a:solidFill>
                  <a:srgbClr val="FFFFFF"/>
                </a:solidFill>
              </a:defRPr>
            </a:lvl9pPr>
          </a:lstStyle>
          <a:p>
            <a:endParaRPr/>
          </a:p>
        </p:txBody>
      </p:sp>
    </p:spTree>
    <p:extLst>
      <p:ext uri="{BB962C8B-B14F-4D97-AF65-F5344CB8AC3E}">
        <p14:creationId xmlns:p14="http://schemas.microsoft.com/office/powerpoint/2010/main" val="944297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41"/>
        <p:cNvGrpSpPr/>
        <p:nvPr/>
      </p:nvGrpSpPr>
      <p:grpSpPr>
        <a:xfrm>
          <a:off x="0" y="0"/>
          <a:ext cx="0" cy="0"/>
          <a:chOff x="0" y="0"/>
          <a:chExt cx="0" cy="0"/>
        </a:xfrm>
      </p:grpSpPr>
      <p:sp>
        <p:nvSpPr>
          <p:cNvPr id="44" name="Google Shape;44;p8"/>
          <p:cNvSpPr txBox="1">
            <a:spLocks noGrp="1"/>
          </p:cNvSpPr>
          <p:nvPr>
            <p:ph type="title"/>
          </p:nvPr>
        </p:nvSpPr>
        <p:spPr>
          <a:xfrm>
            <a:off x="841000" y="1884100"/>
            <a:ext cx="4801500" cy="409500"/>
          </a:xfrm>
          <a:prstGeom prst="rect">
            <a:avLst/>
          </a:prstGeom>
        </p:spPr>
        <p:txBody>
          <a:bodyPr spcFirstLastPara="1" wrap="square" lIns="91425" tIns="91425" rIns="91425" bIns="91425" anchor="b" anchorCtr="0"/>
          <a:lstStyle>
            <a:lvl1pPr lvl="0">
              <a:spcBef>
                <a:spcPts val="0"/>
              </a:spcBef>
              <a:spcAft>
                <a:spcPts val="0"/>
              </a:spcAft>
              <a:buSzPts val="1200"/>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45" name="Google Shape;45;p8"/>
          <p:cNvSpPr txBox="1">
            <a:spLocks noGrp="1"/>
          </p:cNvSpPr>
          <p:nvPr>
            <p:ph type="body" idx="1"/>
          </p:nvPr>
        </p:nvSpPr>
        <p:spPr>
          <a:xfrm>
            <a:off x="841001" y="2492425"/>
            <a:ext cx="2671800" cy="2433300"/>
          </a:xfrm>
          <a:prstGeom prst="rect">
            <a:avLst/>
          </a:prstGeom>
        </p:spPr>
        <p:txBody>
          <a:bodyPr spcFirstLastPara="1" wrap="square" lIns="91425" tIns="91425" rIns="91425" bIns="91425" anchor="t" anchorCtr="0"/>
          <a:lstStyle>
            <a:lvl1pPr marL="457189" lvl="0" indent="-330192">
              <a:spcBef>
                <a:spcPts val="600"/>
              </a:spcBef>
              <a:spcAft>
                <a:spcPts val="0"/>
              </a:spcAft>
              <a:buSzPts val="1600"/>
              <a:buChar char="▸"/>
              <a:defRPr/>
            </a:lvl1pPr>
            <a:lvl2pPr marL="914378" lvl="1" indent="-330192">
              <a:spcBef>
                <a:spcPts val="0"/>
              </a:spcBef>
              <a:spcAft>
                <a:spcPts val="0"/>
              </a:spcAft>
              <a:buSzPts val="1600"/>
              <a:buChar char="▹"/>
              <a:defRPr/>
            </a:lvl2pPr>
            <a:lvl3pPr marL="1371566" lvl="2" indent="-330192">
              <a:spcBef>
                <a:spcPts val="0"/>
              </a:spcBef>
              <a:spcAft>
                <a:spcPts val="0"/>
              </a:spcAft>
              <a:buSzPts val="1600"/>
              <a:buChar char="▹"/>
              <a:defRPr/>
            </a:lvl3pPr>
            <a:lvl4pPr marL="1828754" lvl="3" indent="-330192">
              <a:spcBef>
                <a:spcPts val="0"/>
              </a:spcBef>
              <a:spcAft>
                <a:spcPts val="0"/>
              </a:spcAft>
              <a:buSzPts val="1600"/>
              <a:buChar char="●"/>
              <a:defRPr/>
            </a:lvl4pPr>
            <a:lvl5pPr marL="2285943" lvl="4" indent="-330192">
              <a:spcBef>
                <a:spcPts val="0"/>
              </a:spcBef>
              <a:spcAft>
                <a:spcPts val="0"/>
              </a:spcAft>
              <a:buSzPts val="1600"/>
              <a:buChar char="○"/>
              <a:defRPr/>
            </a:lvl5pPr>
            <a:lvl6pPr marL="2743132" lvl="5" indent="-330192">
              <a:spcBef>
                <a:spcPts val="0"/>
              </a:spcBef>
              <a:spcAft>
                <a:spcPts val="0"/>
              </a:spcAft>
              <a:buSzPts val="1600"/>
              <a:buChar char="■"/>
              <a:defRPr/>
            </a:lvl6pPr>
            <a:lvl7pPr marL="3200320" lvl="6" indent="-330192">
              <a:spcBef>
                <a:spcPts val="0"/>
              </a:spcBef>
              <a:spcAft>
                <a:spcPts val="0"/>
              </a:spcAft>
              <a:buSzPts val="1600"/>
              <a:buChar char="●"/>
              <a:defRPr/>
            </a:lvl7pPr>
            <a:lvl8pPr marL="3657509" lvl="7" indent="-330192">
              <a:spcBef>
                <a:spcPts val="0"/>
              </a:spcBef>
              <a:spcAft>
                <a:spcPts val="0"/>
              </a:spcAft>
              <a:buSzPts val="1600"/>
              <a:buChar char="○"/>
              <a:defRPr/>
            </a:lvl8pPr>
            <a:lvl9pPr marL="4114697" lvl="8" indent="-330192">
              <a:spcBef>
                <a:spcPts val="0"/>
              </a:spcBef>
              <a:spcAft>
                <a:spcPts val="0"/>
              </a:spcAft>
              <a:buSzPts val="1600"/>
              <a:buChar char="■"/>
              <a:defRPr/>
            </a:lvl9pPr>
          </a:lstStyle>
          <a:p>
            <a:endParaRPr/>
          </a:p>
        </p:txBody>
      </p:sp>
      <p:sp>
        <p:nvSpPr>
          <p:cNvPr id="46" name="Google Shape;46;p8"/>
          <p:cNvSpPr txBox="1">
            <a:spLocks noGrp="1"/>
          </p:cNvSpPr>
          <p:nvPr>
            <p:ph type="body" idx="2"/>
          </p:nvPr>
        </p:nvSpPr>
        <p:spPr>
          <a:xfrm>
            <a:off x="3673842" y="2492425"/>
            <a:ext cx="2671800" cy="2433300"/>
          </a:xfrm>
          <a:prstGeom prst="rect">
            <a:avLst/>
          </a:prstGeom>
        </p:spPr>
        <p:txBody>
          <a:bodyPr spcFirstLastPara="1" wrap="square" lIns="91425" tIns="91425" rIns="91425" bIns="91425" anchor="t" anchorCtr="0"/>
          <a:lstStyle>
            <a:lvl1pPr marL="457189" lvl="0" indent="-330192">
              <a:spcBef>
                <a:spcPts val="600"/>
              </a:spcBef>
              <a:spcAft>
                <a:spcPts val="0"/>
              </a:spcAft>
              <a:buSzPts val="1600"/>
              <a:buChar char="▸"/>
              <a:defRPr/>
            </a:lvl1pPr>
            <a:lvl2pPr marL="914378" lvl="1" indent="-330192">
              <a:spcBef>
                <a:spcPts val="0"/>
              </a:spcBef>
              <a:spcAft>
                <a:spcPts val="0"/>
              </a:spcAft>
              <a:buSzPts val="1600"/>
              <a:buChar char="▹"/>
              <a:defRPr/>
            </a:lvl2pPr>
            <a:lvl3pPr marL="1371566" lvl="2" indent="-330192">
              <a:spcBef>
                <a:spcPts val="0"/>
              </a:spcBef>
              <a:spcAft>
                <a:spcPts val="0"/>
              </a:spcAft>
              <a:buSzPts val="1600"/>
              <a:buChar char="▹"/>
              <a:defRPr/>
            </a:lvl3pPr>
            <a:lvl4pPr marL="1828754" lvl="3" indent="-330192">
              <a:spcBef>
                <a:spcPts val="0"/>
              </a:spcBef>
              <a:spcAft>
                <a:spcPts val="0"/>
              </a:spcAft>
              <a:buSzPts val="1600"/>
              <a:buChar char="●"/>
              <a:defRPr/>
            </a:lvl4pPr>
            <a:lvl5pPr marL="2285943" lvl="4" indent="-330192">
              <a:spcBef>
                <a:spcPts val="0"/>
              </a:spcBef>
              <a:spcAft>
                <a:spcPts val="0"/>
              </a:spcAft>
              <a:buSzPts val="1600"/>
              <a:buChar char="○"/>
              <a:defRPr/>
            </a:lvl5pPr>
            <a:lvl6pPr marL="2743132" lvl="5" indent="-330192">
              <a:spcBef>
                <a:spcPts val="0"/>
              </a:spcBef>
              <a:spcAft>
                <a:spcPts val="0"/>
              </a:spcAft>
              <a:buSzPts val="1600"/>
              <a:buChar char="■"/>
              <a:defRPr/>
            </a:lvl6pPr>
            <a:lvl7pPr marL="3200320" lvl="6" indent="-330192">
              <a:spcBef>
                <a:spcPts val="0"/>
              </a:spcBef>
              <a:spcAft>
                <a:spcPts val="0"/>
              </a:spcAft>
              <a:buSzPts val="1600"/>
              <a:buChar char="●"/>
              <a:defRPr/>
            </a:lvl7pPr>
            <a:lvl8pPr marL="3657509" lvl="7" indent="-330192">
              <a:spcBef>
                <a:spcPts val="0"/>
              </a:spcBef>
              <a:spcAft>
                <a:spcPts val="0"/>
              </a:spcAft>
              <a:buSzPts val="1600"/>
              <a:buChar char="○"/>
              <a:defRPr/>
            </a:lvl8pPr>
            <a:lvl9pPr marL="4114697" lvl="8" indent="-330192">
              <a:spcBef>
                <a:spcPts val="0"/>
              </a:spcBef>
              <a:spcAft>
                <a:spcPts val="0"/>
              </a:spcAft>
              <a:buSzPts val="1600"/>
              <a:buChar char="■"/>
              <a:defRPr/>
            </a:lvl9pPr>
          </a:lstStyle>
          <a:p>
            <a:endParaRPr/>
          </a:p>
        </p:txBody>
      </p:sp>
      <p:sp>
        <p:nvSpPr>
          <p:cNvPr id="47" name="Google Shape;47;p8"/>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‹Nº›</a:t>
            </a:fld>
            <a:endParaRPr lang="en" dirty="0"/>
          </a:p>
        </p:txBody>
      </p:sp>
    </p:spTree>
    <p:extLst>
      <p:ext uri="{BB962C8B-B14F-4D97-AF65-F5344CB8AC3E}">
        <p14:creationId xmlns:p14="http://schemas.microsoft.com/office/powerpoint/2010/main" val="4997283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 image">
  <p:cSld name="Title + 1 column + image">
    <p:spTree>
      <p:nvGrpSpPr>
        <p:cNvPr id="1" name="Shape 18"/>
        <p:cNvGrpSpPr/>
        <p:nvPr/>
      </p:nvGrpSpPr>
      <p:grpSpPr>
        <a:xfrm>
          <a:off x="0" y="0"/>
          <a:ext cx="0" cy="0"/>
          <a:chOff x="0" y="0"/>
          <a:chExt cx="0" cy="0"/>
        </a:xfrm>
      </p:grpSpPr>
      <p:sp>
        <p:nvSpPr>
          <p:cNvPr id="21" name="Google Shape;21;p4"/>
          <p:cNvSpPr txBox="1">
            <a:spLocks noGrp="1"/>
          </p:cNvSpPr>
          <p:nvPr>
            <p:ph type="title"/>
          </p:nvPr>
        </p:nvSpPr>
        <p:spPr>
          <a:xfrm>
            <a:off x="838309" y="1807900"/>
            <a:ext cx="3148200" cy="485700"/>
          </a:xfrm>
          <a:prstGeom prst="rect">
            <a:avLst/>
          </a:prstGeom>
        </p:spPr>
        <p:txBody>
          <a:bodyPr spcFirstLastPara="1" wrap="square" lIns="91425" tIns="91425" rIns="91425" bIns="91425" anchor="b" anchorCtr="0"/>
          <a:lstStyle>
            <a:lvl1pPr lvl="0" rtl="0">
              <a:spcBef>
                <a:spcPts val="0"/>
              </a:spcBef>
              <a:spcAft>
                <a:spcPts val="0"/>
              </a:spcAft>
              <a:buSzPts val="12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22" name="Google Shape;22;p4"/>
          <p:cNvSpPr txBox="1">
            <a:spLocks noGrp="1"/>
          </p:cNvSpPr>
          <p:nvPr>
            <p:ph type="body" idx="1"/>
          </p:nvPr>
        </p:nvSpPr>
        <p:spPr>
          <a:xfrm>
            <a:off x="838250" y="2419350"/>
            <a:ext cx="3148200" cy="2255700"/>
          </a:xfrm>
          <a:prstGeom prst="rect">
            <a:avLst/>
          </a:prstGeom>
        </p:spPr>
        <p:txBody>
          <a:bodyPr spcFirstLastPara="1" wrap="square" lIns="91425" tIns="91425" rIns="91425" bIns="91425" anchor="t" anchorCtr="0"/>
          <a:lstStyle>
            <a:lvl1pPr marL="457189" lvl="0" indent="-330192" rtl="0">
              <a:spcBef>
                <a:spcPts val="600"/>
              </a:spcBef>
              <a:spcAft>
                <a:spcPts val="0"/>
              </a:spcAft>
              <a:buSzPts val="1600"/>
              <a:buChar char="▸"/>
              <a:defRPr/>
            </a:lvl1pPr>
            <a:lvl2pPr marL="914378" lvl="1" indent="-330192" rtl="0">
              <a:spcBef>
                <a:spcPts val="0"/>
              </a:spcBef>
              <a:spcAft>
                <a:spcPts val="0"/>
              </a:spcAft>
              <a:buSzPts val="1600"/>
              <a:buChar char="▹"/>
              <a:defRPr/>
            </a:lvl2pPr>
            <a:lvl3pPr marL="1371566" lvl="2" indent="-330192" rtl="0">
              <a:spcBef>
                <a:spcPts val="0"/>
              </a:spcBef>
              <a:spcAft>
                <a:spcPts val="0"/>
              </a:spcAft>
              <a:buSzPts val="1600"/>
              <a:buChar char="▹"/>
              <a:defRPr/>
            </a:lvl3pPr>
            <a:lvl4pPr marL="1828754" lvl="3" indent="-330192" rtl="0">
              <a:spcBef>
                <a:spcPts val="0"/>
              </a:spcBef>
              <a:spcAft>
                <a:spcPts val="0"/>
              </a:spcAft>
              <a:buSzPts val="1600"/>
              <a:buChar char="●"/>
              <a:defRPr/>
            </a:lvl4pPr>
            <a:lvl5pPr marL="2285943" lvl="4" indent="-330192" rtl="0">
              <a:spcBef>
                <a:spcPts val="0"/>
              </a:spcBef>
              <a:spcAft>
                <a:spcPts val="0"/>
              </a:spcAft>
              <a:buSzPts val="1600"/>
              <a:buChar char="○"/>
              <a:defRPr/>
            </a:lvl5pPr>
            <a:lvl6pPr marL="2743132" lvl="5" indent="-330192" rtl="0">
              <a:spcBef>
                <a:spcPts val="0"/>
              </a:spcBef>
              <a:spcAft>
                <a:spcPts val="0"/>
              </a:spcAft>
              <a:buSzPts val="1600"/>
              <a:buChar char="■"/>
              <a:defRPr/>
            </a:lvl6pPr>
            <a:lvl7pPr marL="3200320" lvl="6" indent="-330192" rtl="0">
              <a:spcBef>
                <a:spcPts val="0"/>
              </a:spcBef>
              <a:spcAft>
                <a:spcPts val="0"/>
              </a:spcAft>
              <a:buSzPts val="1600"/>
              <a:buChar char="●"/>
              <a:defRPr/>
            </a:lvl7pPr>
            <a:lvl8pPr marL="3657509" lvl="7" indent="-330192" rtl="0">
              <a:spcBef>
                <a:spcPts val="0"/>
              </a:spcBef>
              <a:spcAft>
                <a:spcPts val="0"/>
              </a:spcAft>
              <a:buSzPts val="1600"/>
              <a:buChar char="○"/>
              <a:defRPr/>
            </a:lvl8pPr>
            <a:lvl9pPr marL="4114697" lvl="8" indent="-330192" rtl="0">
              <a:spcBef>
                <a:spcPts val="0"/>
              </a:spcBef>
              <a:spcAft>
                <a:spcPts val="0"/>
              </a:spcAft>
              <a:buSzPts val="1600"/>
              <a:buChar char="■"/>
              <a:defRPr/>
            </a:lvl9pPr>
          </a:lstStyle>
          <a:p>
            <a:endParaRPr/>
          </a:p>
        </p:txBody>
      </p:sp>
      <p:sp>
        <p:nvSpPr>
          <p:cNvPr id="23" name="Google Shape;23;p4"/>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‹Nº›</a:t>
            </a:fld>
            <a:endParaRPr lang="en" dirty="0"/>
          </a:p>
        </p:txBody>
      </p:sp>
    </p:spTree>
    <p:extLst>
      <p:ext uri="{BB962C8B-B14F-4D97-AF65-F5344CB8AC3E}">
        <p14:creationId xmlns:p14="http://schemas.microsoft.com/office/powerpoint/2010/main" val="1137041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48"/>
        <p:cNvGrpSpPr/>
        <p:nvPr/>
      </p:nvGrpSpPr>
      <p:grpSpPr>
        <a:xfrm>
          <a:off x="0" y="0"/>
          <a:ext cx="0" cy="0"/>
          <a:chOff x="0" y="0"/>
          <a:chExt cx="0" cy="0"/>
        </a:xfrm>
      </p:grpSpPr>
      <p:sp>
        <p:nvSpPr>
          <p:cNvPr id="51" name="Google Shape;51;p9"/>
          <p:cNvSpPr txBox="1">
            <a:spLocks noGrp="1"/>
          </p:cNvSpPr>
          <p:nvPr>
            <p:ph type="title"/>
          </p:nvPr>
        </p:nvSpPr>
        <p:spPr>
          <a:xfrm>
            <a:off x="841000" y="1884100"/>
            <a:ext cx="4801500" cy="409500"/>
          </a:xfrm>
          <a:prstGeom prst="rect">
            <a:avLst/>
          </a:prstGeom>
        </p:spPr>
        <p:txBody>
          <a:bodyPr spcFirstLastPara="1" wrap="square" lIns="91425" tIns="91425" rIns="91425" bIns="91425" anchor="b" anchorCtr="0"/>
          <a:lstStyle>
            <a:lvl1pPr lvl="0" rtl="0">
              <a:spcBef>
                <a:spcPts val="0"/>
              </a:spcBef>
              <a:spcAft>
                <a:spcPts val="0"/>
              </a:spcAft>
              <a:buSzPts val="12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52" name="Google Shape;52;p9"/>
          <p:cNvSpPr txBox="1">
            <a:spLocks noGrp="1"/>
          </p:cNvSpPr>
          <p:nvPr>
            <p:ph type="body" idx="1"/>
          </p:nvPr>
        </p:nvSpPr>
        <p:spPr>
          <a:xfrm>
            <a:off x="841000" y="2515375"/>
            <a:ext cx="1988700" cy="2410500"/>
          </a:xfrm>
          <a:prstGeom prst="rect">
            <a:avLst/>
          </a:prstGeom>
        </p:spPr>
        <p:txBody>
          <a:bodyPr spcFirstLastPara="1" wrap="square" lIns="91425" tIns="91425" rIns="91425" bIns="91425" anchor="t" anchorCtr="0"/>
          <a:lstStyle>
            <a:lvl1pPr marL="457189" lvl="0" indent="-317492" rtl="0">
              <a:spcBef>
                <a:spcPts val="600"/>
              </a:spcBef>
              <a:spcAft>
                <a:spcPts val="0"/>
              </a:spcAft>
              <a:buSzPts val="1400"/>
              <a:buChar char="▸"/>
              <a:defRPr sz="1400"/>
            </a:lvl1pPr>
            <a:lvl2pPr marL="914378" lvl="1" indent="-317492" rtl="0">
              <a:spcBef>
                <a:spcPts val="0"/>
              </a:spcBef>
              <a:spcAft>
                <a:spcPts val="0"/>
              </a:spcAft>
              <a:buSzPts val="1400"/>
              <a:buChar char="▹"/>
              <a:defRPr sz="1400"/>
            </a:lvl2pPr>
            <a:lvl3pPr marL="1371566" lvl="2" indent="-317492" rtl="0">
              <a:spcBef>
                <a:spcPts val="0"/>
              </a:spcBef>
              <a:spcAft>
                <a:spcPts val="0"/>
              </a:spcAft>
              <a:buSzPts val="1400"/>
              <a:buChar char="▹"/>
              <a:defRPr sz="1400"/>
            </a:lvl3pPr>
            <a:lvl4pPr marL="1828754" lvl="3" indent="-317492" rtl="0">
              <a:spcBef>
                <a:spcPts val="0"/>
              </a:spcBef>
              <a:spcAft>
                <a:spcPts val="0"/>
              </a:spcAft>
              <a:buSzPts val="1400"/>
              <a:buChar char="●"/>
              <a:defRPr sz="1400"/>
            </a:lvl4pPr>
            <a:lvl5pPr marL="2285943" lvl="4" indent="-317492" rtl="0">
              <a:spcBef>
                <a:spcPts val="0"/>
              </a:spcBef>
              <a:spcAft>
                <a:spcPts val="0"/>
              </a:spcAft>
              <a:buSzPts val="1400"/>
              <a:buChar char="○"/>
              <a:defRPr sz="1400"/>
            </a:lvl5pPr>
            <a:lvl6pPr marL="2743132" lvl="5" indent="-317492" rtl="0">
              <a:spcBef>
                <a:spcPts val="0"/>
              </a:spcBef>
              <a:spcAft>
                <a:spcPts val="0"/>
              </a:spcAft>
              <a:buSzPts val="1400"/>
              <a:buChar char="■"/>
              <a:defRPr sz="1400"/>
            </a:lvl6pPr>
            <a:lvl7pPr marL="3200320" lvl="6" indent="-317492" rtl="0">
              <a:spcBef>
                <a:spcPts val="0"/>
              </a:spcBef>
              <a:spcAft>
                <a:spcPts val="0"/>
              </a:spcAft>
              <a:buSzPts val="1400"/>
              <a:buChar char="●"/>
              <a:defRPr sz="1400"/>
            </a:lvl7pPr>
            <a:lvl8pPr marL="3657509" lvl="7" indent="-317492" rtl="0">
              <a:spcBef>
                <a:spcPts val="0"/>
              </a:spcBef>
              <a:spcAft>
                <a:spcPts val="0"/>
              </a:spcAft>
              <a:buSzPts val="1400"/>
              <a:buChar char="○"/>
              <a:defRPr sz="1400"/>
            </a:lvl8pPr>
            <a:lvl9pPr marL="4114697" lvl="8" indent="-317492" rtl="0">
              <a:spcBef>
                <a:spcPts val="0"/>
              </a:spcBef>
              <a:spcAft>
                <a:spcPts val="0"/>
              </a:spcAft>
              <a:buSzPts val="1400"/>
              <a:buChar char="■"/>
              <a:defRPr sz="1400"/>
            </a:lvl9pPr>
          </a:lstStyle>
          <a:p>
            <a:endParaRPr/>
          </a:p>
        </p:txBody>
      </p:sp>
      <p:sp>
        <p:nvSpPr>
          <p:cNvPr id="53" name="Google Shape;53;p9"/>
          <p:cNvSpPr txBox="1">
            <a:spLocks noGrp="1"/>
          </p:cNvSpPr>
          <p:nvPr>
            <p:ph type="body" idx="2"/>
          </p:nvPr>
        </p:nvSpPr>
        <p:spPr>
          <a:xfrm>
            <a:off x="2931575" y="2515375"/>
            <a:ext cx="1988700" cy="2410500"/>
          </a:xfrm>
          <a:prstGeom prst="rect">
            <a:avLst/>
          </a:prstGeom>
        </p:spPr>
        <p:txBody>
          <a:bodyPr spcFirstLastPara="1" wrap="square" lIns="91425" tIns="91425" rIns="91425" bIns="91425" anchor="t" anchorCtr="0"/>
          <a:lstStyle>
            <a:lvl1pPr marL="457189" lvl="0" indent="-317492" rtl="0">
              <a:spcBef>
                <a:spcPts val="600"/>
              </a:spcBef>
              <a:spcAft>
                <a:spcPts val="0"/>
              </a:spcAft>
              <a:buSzPts val="1400"/>
              <a:buChar char="▸"/>
              <a:defRPr sz="1400"/>
            </a:lvl1pPr>
            <a:lvl2pPr marL="914378" lvl="1" indent="-317492" rtl="0">
              <a:spcBef>
                <a:spcPts val="0"/>
              </a:spcBef>
              <a:spcAft>
                <a:spcPts val="0"/>
              </a:spcAft>
              <a:buSzPts val="1400"/>
              <a:buChar char="▹"/>
              <a:defRPr sz="1400"/>
            </a:lvl2pPr>
            <a:lvl3pPr marL="1371566" lvl="2" indent="-317492" rtl="0">
              <a:spcBef>
                <a:spcPts val="0"/>
              </a:spcBef>
              <a:spcAft>
                <a:spcPts val="0"/>
              </a:spcAft>
              <a:buSzPts val="1400"/>
              <a:buChar char="▹"/>
              <a:defRPr sz="1400"/>
            </a:lvl3pPr>
            <a:lvl4pPr marL="1828754" lvl="3" indent="-317492" rtl="0">
              <a:spcBef>
                <a:spcPts val="0"/>
              </a:spcBef>
              <a:spcAft>
                <a:spcPts val="0"/>
              </a:spcAft>
              <a:buSzPts val="1400"/>
              <a:buChar char="●"/>
              <a:defRPr sz="1400"/>
            </a:lvl4pPr>
            <a:lvl5pPr marL="2285943" lvl="4" indent="-317492" rtl="0">
              <a:spcBef>
                <a:spcPts val="0"/>
              </a:spcBef>
              <a:spcAft>
                <a:spcPts val="0"/>
              </a:spcAft>
              <a:buSzPts val="1400"/>
              <a:buChar char="○"/>
              <a:defRPr sz="1400"/>
            </a:lvl5pPr>
            <a:lvl6pPr marL="2743132" lvl="5" indent="-317492" rtl="0">
              <a:spcBef>
                <a:spcPts val="0"/>
              </a:spcBef>
              <a:spcAft>
                <a:spcPts val="0"/>
              </a:spcAft>
              <a:buSzPts val="1400"/>
              <a:buChar char="■"/>
              <a:defRPr sz="1400"/>
            </a:lvl6pPr>
            <a:lvl7pPr marL="3200320" lvl="6" indent="-317492" rtl="0">
              <a:spcBef>
                <a:spcPts val="0"/>
              </a:spcBef>
              <a:spcAft>
                <a:spcPts val="0"/>
              </a:spcAft>
              <a:buSzPts val="1400"/>
              <a:buChar char="●"/>
              <a:defRPr sz="1400"/>
            </a:lvl7pPr>
            <a:lvl8pPr marL="3657509" lvl="7" indent="-317492" rtl="0">
              <a:spcBef>
                <a:spcPts val="0"/>
              </a:spcBef>
              <a:spcAft>
                <a:spcPts val="0"/>
              </a:spcAft>
              <a:buSzPts val="1400"/>
              <a:buChar char="○"/>
              <a:defRPr sz="1400"/>
            </a:lvl8pPr>
            <a:lvl9pPr marL="4114697" lvl="8" indent="-317492" rtl="0">
              <a:spcBef>
                <a:spcPts val="0"/>
              </a:spcBef>
              <a:spcAft>
                <a:spcPts val="0"/>
              </a:spcAft>
              <a:buSzPts val="1400"/>
              <a:buChar char="■"/>
              <a:defRPr sz="1400"/>
            </a:lvl9pPr>
          </a:lstStyle>
          <a:p>
            <a:endParaRPr/>
          </a:p>
        </p:txBody>
      </p:sp>
      <p:sp>
        <p:nvSpPr>
          <p:cNvPr id="54" name="Google Shape;54;p9"/>
          <p:cNvSpPr txBox="1">
            <a:spLocks noGrp="1"/>
          </p:cNvSpPr>
          <p:nvPr>
            <p:ph type="body" idx="3"/>
          </p:nvPr>
        </p:nvSpPr>
        <p:spPr>
          <a:xfrm>
            <a:off x="5022150" y="2515375"/>
            <a:ext cx="1988700" cy="2410500"/>
          </a:xfrm>
          <a:prstGeom prst="rect">
            <a:avLst/>
          </a:prstGeom>
        </p:spPr>
        <p:txBody>
          <a:bodyPr spcFirstLastPara="1" wrap="square" lIns="91425" tIns="91425" rIns="91425" bIns="91425" anchor="t" anchorCtr="0"/>
          <a:lstStyle>
            <a:lvl1pPr marL="457189" lvl="0" indent="-317492" rtl="0">
              <a:spcBef>
                <a:spcPts val="600"/>
              </a:spcBef>
              <a:spcAft>
                <a:spcPts val="0"/>
              </a:spcAft>
              <a:buSzPts val="1400"/>
              <a:buChar char="▸"/>
              <a:defRPr sz="1400"/>
            </a:lvl1pPr>
            <a:lvl2pPr marL="914378" lvl="1" indent="-317492" rtl="0">
              <a:spcBef>
                <a:spcPts val="0"/>
              </a:spcBef>
              <a:spcAft>
                <a:spcPts val="0"/>
              </a:spcAft>
              <a:buSzPts val="1400"/>
              <a:buChar char="▹"/>
              <a:defRPr sz="1400"/>
            </a:lvl2pPr>
            <a:lvl3pPr marL="1371566" lvl="2" indent="-317492" rtl="0">
              <a:spcBef>
                <a:spcPts val="0"/>
              </a:spcBef>
              <a:spcAft>
                <a:spcPts val="0"/>
              </a:spcAft>
              <a:buSzPts val="1400"/>
              <a:buChar char="▹"/>
              <a:defRPr sz="1400"/>
            </a:lvl3pPr>
            <a:lvl4pPr marL="1828754" lvl="3" indent="-317492" rtl="0">
              <a:spcBef>
                <a:spcPts val="0"/>
              </a:spcBef>
              <a:spcAft>
                <a:spcPts val="0"/>
              </a:spcAft>
              <a:buSzPts val="1400"/>
              <a:buChar char="●"/>
              <a:defRPr sz="1400"/>
            </a:lvl4pPr>
            <a:lvl5pPr marL="2285943" lvl="4" indent="-317492" rtl="0">
              <a:spcBef>
                <a:spcPts val="0"/>
              </a:spcBef>
              <a:spcAft>
                <a:spcPts val="0"/>
              </a:spcAft>
              <a:buSzPts val="1400"/>
              <a:buChar char="○"/>
              <a:defRPr sz="1400"/>
            </a:lvl5pPr>
            <a:lvl6pPr marL="2743132" lvl="5" indent="-317492" rtl="0">
              <a:spcBef>
                <a:spcPts val="0"/>
              </a:spcBef>
              <a:spcAft>
                <a:spcPts val="0"/>
              </a:spcAft>
              <a:buSzPts val="1400"/>
              <a:buChar char="■"/>
              <a:defRPr sz="1400"/>
            </a:lvl6pPr>
            <a:lvl7pPr marL="3200320" lvl="6" indent="-317492" rtl="0">
              <a:spcBef>
                <a:spcPts val="0"/>
              </a:spcBef>
              <a:spcAft>
                <a:spcPts val="0"/>
              </a:spcAft>
              <a:buSzPts val="1400"/>
              <a:buChar char="●"/>
              <a:defRPr sz="1400"/>
            </a:lvl7pPr>
            <a:lvl8pPr marL="3657509" lvl="7" indent="-317492" rtl="0">
              <a:spcBef>
                <a:spcPts val="0"/>
              </a:spcBef>
              <a:spcAft>
                <a:spcPts val="0"/>
              </a:spcAft>
              <a:buSzPts val="1400"/>
              <a:buChar char="○"/>
              <a:defRPr sz="1400"/>
            </a:lvl8pPr>
            <a:lvl9pPr marL="4114697" lvl="8" indent="-317492" rtl="0">
              <a:spcBef>
                <a:spcPts val="0"/>
              </a:spcBef>
              <a:spcAft>
                <a:spcPts val="0"/>
              </a:spcAft>
              <a:buSzPts val="1400"/>
              <a:buChar char="■"/>
              <a:defRPr sz="1400"/>
            </a:lvl9pPr>
          </a:lstStyle>
          <a:p>
            <a:endParaRPr/>
          </a:p>
        </p:txBody>
      </p:sp>
      <p:sp>
        <p:nvSpPr>
          <p:cNvPr id="55" name="Google Shape;55;p9"/>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‹Nº›</a:t>
            </a:fld>
            <a:endParaRPr lang="en" dirty="0"/>
          </a:p>
        </p:txBody>
      </p:sp>
    </p:spTree>
    <p:extLst>
      <p:ext uri="{BB962C8B-B14F-4D97-AF65-F5344CB8AC3E}">
        <p14:creationId xmlns:p14="http://schemas.microsoft.com/office/powerpoint/2010/main" val="3487455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A2360-7B7E-5548-99D7-24BBF3236239}"/>
              </a:ext>
            </a:extLst>
          </p:cNvPr>
          <p:cNvSpPr>
            <a:spLocks noGrp="1"/>
          </p:cNvSpPr>
          <p:nvPr>
            <p:ph type="title"/>
          </p:nvPr>
        </p:nvSpPr>
        <p:spPr>
          <a:xfrm>
            <a:off x="283567" y="411958"/>
            <a:ext cx="4326248" cy="2139553"/>
          </a:xfrm>
        </p:spPr>
        <p:txBody>
          <a:bodyPr anchor="b"/>
          <a:lstStyle>
            <a:lvl1pPr>
              <a:lnSpc>
                <a:spcPct val="80000"/>
              </a:lnSpc>
              <a:defRPr sz="3300" baseline="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C355EC5-1754-3F42-9FFB-5454C1C59869}"/>
              </a:ext>
            </a:extLst>
          </p:cNvPr>
          <p:cNvSpPr>
            <a:spLocks noGrp="1"/>
          </p:cNvSpPr>
          <p:nvPr>
            <p:ph type="body" idx="1"/>
          </p:nvPr>
        </p:nvSpPr>
        <p:spPr>
          <a:xfrm>
            <a:off x="283567" y="2696792"/>
            <a:ext cx="4326248" cy="1000098"/>
          </a:xfrm>
        </p:spPr>
        <p:txBody>
          <a:bodyPr>
            <a:normAutofit/>
          </a:bodyPr>
          <a:lstStyle>
            <a:lvl1pPr marL="0" indent="0">
              <a:buNone/>
              <a:defRPr sz="1200">
                <a:solidFill>
                  <a:schemeClr val="bg1"/>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8034F554-2113-824E-8CC8-31F5AF981381}"/>
              </a:ext>
            </a:extLst>
          </p:cNvPr>
          <p:cNvSpPr>
            <a:spLocks noGrp="1"/>
          </p:cNvSpPr>
          <p:nvPr>
            <p:ph type="sldNum" sz="quarter" idx="12"/>
          </p:nvPr>
        </p:nvSpPr>
        <p:spPr/>
        <p:txBody>
          <a:bodyPr/>
          <a:lstStyle>
            <a:lvl1pPr>
              <a:defRPr>
                <a:solidFill>
                  <a:schemeClr val="bg1"/>
                </a:solidFill>
              </a:defRPr>
            </a:lvl1pPr>
          </a:lstStyle>
          <a:p>
            <a:pPr algn="r"/>
            <a:fld id="{00000000-1234-1234-1234-123412341234}" type="slidenum">
              <a:rPr lang="en" smtClean="0"/>
              <a:pPr algn="r"/>
              <a:t>‹Nº›</a:t>
            </a:fld>
            <a:endParaRPr lang="en" dirty="0"/>
          </a:p>
        </p:txBody>
      </p:sp>
    </p:spTree>
    <p:extLst>
      <p:ext uri="{BB962C8B-B14F-4D97-AF65-F5344CB8AC3E}">
        <p14:creationId xmlns:p14="http://schemas.microsoft.com/office/powerpoint/2010/main" val="3349720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Generic 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A2360-7B7E-5548-99D7-24BBF3236239}"/>
              </a:ext>
            </a:extLst>
          </p:cNvPr>
          <p:cNvSpPr>
            <a:spLocks noGrp="1"/>
          </p:cNvSpPr>
          <p:nvPr>
            <p:ph type="title"/>
          </p:nvPr>
        </p:nvSpPr>
        <p:spPr>
          <a:xfrm>
            <a:off x="283567" y="411958"/>
            <a:ext cx="4326248" cy="2139553"/>
          </a:xfrm>
        </p:spPr>
        <p:txBody>
          <a:bodyPr anchor="b"/>
          <a:lstStyle>
            <a:lvl1pPr>
              <a:lnSpc>
                <a:spcPct val="80000"/>
              </a:lnSpc>
              <a:defRPr sz="3300" baseline="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C355EC5-1754-3F42-9FFB-5454C1C59869}"/>
              </a:ext>
            </a:extLst>
          </p:cNvPr>
          <p:cNvSpPr>
            <a:spLocks noGrp="1"/>
          </p:cNvSpPr>
          <p:nvPr>
            <p:ph type="body" idx="1"/>
          </p:nvPr>
        </p:nvSpPr>
        <p:spPr>
          <a:xfrm>
            <a:off x="283567" y="2696792"/>
            <a:ext cx="4326248" cy="1000098"/>
          </a:xfrm>
        </p:spPr>
        <p:txBody>
          <a:bodyPr>
            <a:normAutofit/>
          </a:bodyPr>
          <a:lstStyle>
            <a:lvl1pPr marL="0" indent="0">
              <a:buNone/>
              <a:defRPr sz="1200">
                <a:solidFill>
                  <a:schemeClr val="bg1"/>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8034F554-2113-824E-8CC8-31F5AF981381}"/>
              </a:ext>
            </a:extLst>
          </p:cNvPr>
          <p:cNvSpPr>
            <a:spLocks noGrp="1"/>
          </p:cNvSpPr>
          <p:nvPr>
            <p:ph type="sldNum" sz="quarter" idx="12"/>
          </p:nvPr>
        </p:nvSpPr>
        <p:spPr/>
        <p:txBody>
          <a:bodyPr/>
          <a:lstStyle>
            <a:lvl1pPr>
              <a:defRPr>
                <a:solidFill>
                  <a:schemeClr val="bg1"/>
                </a:solidFill>
              </a:defRPr>
            </a:lvl1pPr>
          </a:lstStyle>
          <a:p>
            <a:pPr algn="r"/>
            <a:fld id="{00000000-1234-1234-1234-123412341234}" type="slidenum">
              <a:rPr lang="en" smtClean="0"/>
              <a:pPr algn="r"/>
              <a:t>‹Nº›</a:t>
            </a:fld>
            <a:endParaRPr lang="en" dirty="0"/>
          </a:p>
        </p:txBody>
      </p:sp>
    </p:spTree>
    <p:extLst>
      <p:ext uri="{BB962C8B-B14F-4D97-AF65-F5344CB8AC3E}">
        <p14:creationId xmlns:p14="http://schemas.microsoft.com/office/powerpoint/2010/main" val="2122204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EA900-65F0-E644-A71F-1C6270A2EF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1C42E4-E9CC-E64D-AE53-4DE36C8A91FC}"/>
              </a:ext>
            </a:extLst>
          </p:cNvPr>
          <p:cNvSpPr>
            <a:spLocks noGrp="1"/>
          </p:cNvSpPr>
          <p:nvPr>
            <p:ph sz="half" idx="1"/>
          </p:nvPr>
        </p:nvSpPr>
        <p:spPr>
          <a:xfrm>
            <a:off x="322325" y="1042417"/>
            <a:ext cx="40005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A330287-ADAD-0D4C-B7AB-E89B5B160E30}"/>
              </a:ext>
            </a:extLst>
          </p:cNvPr>
          <p:cNvSpPr>
            <a:spLocks noGrp="1"/>
          </p:cNvSpPr>
          <p:nvPr>
            <p:ph sz="half" idx="2"/>
          </p:nvPr>
        </p:nvSpPr>
        <p:spPr>
          <a:xfrm>
            <a:off x="4651924" y="1042417"/>
            <a:ext cx="4000501"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974054-1D32-EE45-A4AB-469AEC6FC084}"/>
              </a:ext>
            </a:extLst>
          </p:cNvPr>
          <p:cNvSpPr>
            <a:spLocks noGrp="1"/>
          </p:cNvSpPr>
          <p:nvPr>
            <p:ph type="dt" sz="half" idx="10"/>
          </p:nvPr>
        </p:nvSpPr>
        <p:spPr/>
        <p:txBody>
          <a:bodyPr/>
          <a:lstStyle/>
          <a:p>
            <a:fld id="{57D3EB28-F109-2948-A5E8-7EDC96C8D832}" type="datetime1">
              <a:rPr lang="en-US" smtClean="0"/>
              <a:t>10/10/2023</a:t>
            </a:fld>
            <a:endParaRPr lang="en-US" dirty="0"/>
          </a:p>
        </p:txBody>
      </p:sp>
      <p:sp>
        <p:nvSpPr>
          <p:cNvPr id="6" name="Footer Placeholder 5">
            <a:extLst>
              <a:ext uri="{FF2B5EF4-FFF2-40B4-BE49-F238E27FC236}">
                <a16:creationId xmlns:a16="http://schemas.microsoft.com/office/drawing/2014/main" id="{85BA2DEC-EEBA-6348-B03C-EC19A08DD920}"/>
              </a:ext>
            </a:extLst>
          </p:cNvPr>
          <p:cNvSpPr>
            <a:spLocks noGrp="1"/>
          </p:cNvSpPr>
          <p:nvPr>
            <p:ph type="ftr" sz="quarter" idx="11"/>
          </p:nvPr>
        </p:nvSpPr>
        <p:spPr/>
        <p:txBody>
          <a:bodyPr/>
          <a:lstStyle/>
          <a:p>
            <a:endParaRPr lang="en-US" dirty="0"/>
          </a:p>
        </p:txBody>
      </p:sp>
      <p:sp>
        <p:nvSpPr>
          <p:cNvPr id="8" name="Slide Number Placeholder 5">
            <a:extLst>
              <a:ext uri="{FF2B5EF4-FFF2-40B4-BE49-F238E27FC236}">
                <a16:creationId xmlns:a16="http://schemas.microsoft.com/office/drawing/2014/main" id="{C3787EF6-966F-D04A-800C-A352E681A722}"/>
              </a:ext>
            </a:extLst>
          </p:cNvPr>
          <p:cNvSpPr>
            <a:spLocks noGrp="1"/>
          </p:cNvSpPr>
          <p:nvPr>
            <p:ph type="sldNum" sz="quarter" idx="4"/>
          </p:nvPr>
        </p:nvSpPr>
        <p:spPr>
          <a:xfrm>
            <a:off x="-45720" y="4910328"/>
            <a:ext cx="274320" cy="273844"/>
          </a:xfrm>
          <a:prstGeom prst="rect">
            <a:avLst/>
          </a:prstGeom>
        </p:spPr>
        <p:txBody>
          <a:bodyPr vert="horz" lIns="0" tIns="0" rIns="0" bIns="0" rtlCol="0" anchor="ctr" anchorCtr="0"/>
          <a:lstStyle>
            <a:lvl1pPr algn="ctr">
              <a:defRPr sz="600" b="1">
                <a:solidFill>
                  <a:schemeClr val="tx1">
                    <a:tint val="75000"/>
                  </a:schemeClr>
                </a:solidFill>
              </a:defRPr>
            </a:lvl1pPr>
          </a:lstStyle>
          <a:p>
            <a:fld id="{00000000-1234-1234-1234-123412341234}" type="slidenum">
              <a:rPr lang="en" smtClean="0"/>
              <a:pPr/>
              <a:t>‹Nº›</a:t>
            </a:fld>
            <a:endParaRPr lang="en" dirty="0"/>
          </a:p>
        </p:txBody>
      </p:sp>
    </p:spTree>
    <p:extLst>
      <p:ext uri="{BB962C8B-B14F-4D97-AF65-F5344CB8AC3E}">
        <p14:creationId xmlns:p14="http://schemas.microsoft.com/office/powerpoint/2010/main" val="772886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73579-1B6C-F240-8FCB-D4E526FDAB54}"/>
              </a:ext>
            </a:extLst>
          </p:cNvPr>
          <p:cNvSpPr>
            <a:spLocks noGrp="1"/>
          </p:cNvSpPr>
          <p:nvPr>
            <p:ph type="title"/>
          </p:nvPr>
        </p:nvSpPr>
        <p:spPr>
          <a:xfrm>
            <a:off x="322327" y="452630"/>
            <a:ext cx="6973967" cy="511617"/>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094F066-3469-7843-8E1A-B15B983379CA}"/>
              </a:ext>
            </a:extLst>
          </p:cNvPr>
          <p:cNvSpPr>
            <a:spLocks noGrp="1"/>
          </p:cNvSpPr>
          <p:nvPr>
            <p:ph type="body" idx="1"/>
          </p:nvPr>
        </p:nvSpPr>
        <p:spPr>
          <a:xfrm>
            <a:off x="322325" y="973233"/>
            <a:ext cx="4050294" cy="464693"/>
          </a:xfrm>
        </p:spPr>
        <p:txBody>
          <a:bodyPr anchor="b">
            <a:normAutofit/>
          </a:bodyPr>
          <a:lstStyle>
            <a:lvl1pPr marL="0" indent="0">
              <a:lnSpc>
                <a:spcPct val="80000"/>
              </a:lnSpc>
              <a:buNone/>
              <a:defRPr sz="1500" b="1" spc="-30" baseline="0"/>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A962522-E27B-1442-9784-F1A23DD3577E}"/>
              </a:ext>
            </a:extLst>
          </p:cNvPr>
          <p:cNvSpPr>
            <a:spLocks noGrp="1"/>
          </p:cNvSpPr>
          <p:nvPr>
            <p:ph sz="half" idx="2"/>
          </p:nvPr>
        </p:nvSpPr>
        <p:spPr>
          <a:xfrm>
            <a:off x="322325" y="1562942"/>
            <a:ext cx="4050294"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A9FF07E-5A6E-5B49-8C89-825C14AE6225}"/>
              </a:ext>
            </a:extLst>
          </p:cNvPr>
          <p:cNvSpPr>
            <a:spLocks noGrp="1"/>
          </p:cNvSpPr>
          <p:nvPr>
            <p:ph type="body" sz="quarter" idx="3"/>
          </p:nvPr>
        </p:nvSpPr>
        <p:spPr>
          <a:xfrm>
            <a:off x="4681671" y="973233"/>
            <a:ext cx="4140004" cy="464693"/>
          </a:xfrm>
        </p:spPr>
        <p:txBody>
          <a:bodyPr anchor="b">
            <a:normAutofit/>
          </a:bodyPr>
          <a:lstStyle>
            <a:lvl1pPr marL="0" indent="0">
              <a:lnSpc>
                <a:spcPct val="80000"/>
              </a:lnSpc>
              <a:buNone/>
              <a:defRPr sz="1500" b="1" spc="-30" baseline="0"/>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F4080B7-5AFD-7A40-89A7-EA4E3FDE5ADD}"/>
              </a:ext>
            </a:extLst>
          </p:cNvPr>
          <p:cNvSpPr>
            <a:spLocks noGrp="1"/>
          </p:cNvSpPr>
          <p:nvPr>
            <p:ph sz="quarter" idx="4"/>
          </p:nvPr>
        </p:nvSpPr>
        <p:spPr>
          <a:xfrm>
            <a:off x="4681671" y="1562942"/>
            <a:ext cx="4140004"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FAF372-9889-4745-8B0C-8171C4705DCE}"/>
              </a:ext>
            </a:extLst>
          </p:cNvPr>
          <p:cNvSpPr>
            <a:spLocks noGrp="1"/>
          </p:cNvSpPr>
          <p:nvPr>
            <p:ph type="dt" sz="half" idx="10"/>
          </p:nvPr>
        </p:nvSpPr>
        <p:spPr/>
        <p:txBody>
          <a:bodyPr/>
          <a:lstStyle/>
          <a:p>
            <a:fld id="{BCC1E128-AEB7-EC40-AF18-3E2E77CC645E}" type="datetime1">
              <a:rPr lang="en-US" smtClean="0"/>
              <a:t>10/10/2023</a:t>
            </a:fld>
            <a:endParaRPr lang="en-US" dirty="0"/>
          </a:p>
        </p:txBody>
      </p:sp>
      <p:sp>
        <p:nvSpPr>
          <p:cNvPr id="8" name="Footer Placeholder 7">
            <a:extLst>
              <a:ext uri="{FF2B5EF4-FFF2-40B4-BE49-F238E27FC236}">
                <a16:creationId xmlns:a16="http://schemas.microsoft.com/office/drawing/2014/main" id="{85F62DF5-E870-7344-B52F-331ACC1B8D42}"/>
              </a:ext>
            </a:extLst>
          </p:cNvPr>
          <p:cNvSpPr>
            <a:spLocks noGrp="1"/>
          </p:cNvSpPr>
          <p:nvPr>
            <p:ph type="ftr" sz="quarter" idx="11"/>
          </p:nvPr>
        </p:nvSpPr>
        <p:spPr/>
        <p:txBody>
          <a:bodyPr/>
          <a:lstStyle/>
          <a:p>
            <a:endParaRPr lang="en-US" dirty="0"/>
          </a:p>
        </p:txBody>
      </p:sp>
      <p:sp>
        <p:nvSpPr>
          <p:cNvPr id="10" name="Slide Number Placeholder 5">
            <a:extLst>
              <a:ext uri="{FF2B5EF4-FFF2-40B4-BE49-F238E27FC236}">
                <a16:creationId xmlns:a16="http://schemas.microsoft.com/office/drawing/2014/main" id="{803264F2-420C-FA41-A91C-98285ECE8CBC}"/>
              </a:ext>
            </a:extLst>
          </p:cNvPr>
          <p:cNvSpPr>
            <a:spLocks noGrp="1"/>
          </p:cNvSpPr>
          <p:nvPr>
            <p:ph type="sldNum" sz="quarter" idx="12"/>
          </p:nvPr>
        </p:nvSpPr>
        <p:spPr>
          <a:xfrm>
            <a:off x="-45720" y="4910328"/>
            <a:ext cx="274320" cy="273844"/>
          </a:xfrm>
          <a:prstGeom prst="rect">
            <a:avLst/>
          </a:prstGeom>
        </p:spPr>
        <p:txBody>
          <a:bodyPr vert="horz" lIns="0" tIns="0" rIns="0" bIns="0" rtlCol="0" anchor="ctr" anchorCtr="0"/>
          <a:lstStyle>
            <a:lvl1pPr algn="ctr">
              <a:defRPr sz="600" b="1">
                <a:solidFill>
                  <a:schemeClr val="tx1">
                    <a:tint val="75000"/>
                  </a:schemeClr>
                </a:solidFill>
              </a:defRPr>
            </a:lvl1pPr>
          </a:lstStyle>
          <a:p>
            <a:fld id="{00000000-1234-1234-1234-123412341234}" type="slidenum">
              <a:rPr lang="en" smtClean="0"/>
              <a:pPr/>
              <a:t>‹Nº›</a:t>
            </a:fld>
            <a:endParaRPr lang="en" dirty="0"/>
          </a:p>
        </p:txBody>
      </p:sp>
    </p:spTree>
    <p:extLst>
      <p:ext uri="{BB962C8B-B14F-4D97-AF65-F5344CB8AC3E}">
        <p14:creationId xmlns:p14="http://schemas.microsoft.com/office/powerpoint/2010/main" val="3487772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FC240-9B3B-7846-A052-534CE8F3CF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C2D99B-AC6F-1B4B-BED5-47C3B755DA87}"/>
              </a:ext>
            </a:extLst>
          </p:cNvPr>
          <p:cNvSpPr>
            <a:spLocks noGrp="1"/>
          </p:cNvSpPr>
          <p:nvPr>
            <p:ph type="dt" sz="half" idx="10"/>
          </p:nvPr>
        </p:nvSpPr>
        <p:spPr/>
        <p:txBody>
          <a:bodyPr/>
          <a:lstStyle/>
          <a:p>
            <a:fld id="{B81D2B72-3EB7-B24E-A764-C7F4B4E79A64}" type="datetime1">
              <a:rPr lang="en-US" smtClean="0"/>
              <a:t>10/10/2023</a:t>
            </a:fld>
            <a:endParaRPr lang="en-US" dirty="0"/>
          </a:p>
        </p:txBody>
      </p:sp>
      <p:sp>
        <p:nvSpPr>
          <p:cNvPr id="4" name="Footer Placeholder 3">
            <a:extLst>
              <a:ext uri="{FF2B5EF4-FFF2-40B4-BE49-F238E27FC236}">
                <a16:creationId xmlns:a16="http://schemas.microsoft.com/office/drawing/2014/main" id="{28667C11-F96B-BA4E-83D4-5CFC58F450E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1F6636-19D9-B947-88A7-85C2FE598E65}"/>
              </a:ext>
            </a:extLst>
          </p:cNvPr>
          <p:cNvSpPr>
            <a:spLocks noGrp="1"/>
          </p:cNvSpPr>
          <p:nvPr>
            <p:ph type="sldNum" sz="quarter" idx="4"/>
          </p:nvPr>
        </p:nvSpPr>
        <p:spPr>
          <a:xfrm>
            <a:off x="-45720" y="4910328"/>
            <a:ext cx="274320" cy="273844"/>
          </a:xfrm>
          <a:prstGeom prst="rect">
            <a:avLst/>
          </a:prstGeom>
        </p:spPr>
        <p:txBody>
          <a:bodyPr vert="horz" lIns="0" tIns="0" rIns="0" bIns="0" rtlCol="0" anchor="ctr" anchorCtr="0"/>
          <a:lstStyle>
            <a:lvl1pPr algn="ctr">
              <a:defRPr sz="600" b="1">
                <a:solidFill>
                  <a:schemeClr val="tx1">
                    <a:tint val="75000"/>
                  </a:schemeClr>
                </a:solidFill>
              </a:defRPr>
            </a:lvl1pPr>
          </a:lstStyle>
          <a:p>
            <a:fld id="{00000000-1234-1234-1234-123412341234}" type="slidenum">
              <a:rPr lang="en" smtClean="0"/>
              <a:pPr/>
              <a:t>‹Nº›</a:t>
            </a:fld>
            <a:endParaRPr lang="en" dirty="0"/>
          </a:p>
        </p:txBody>
      </p:sp>
    </p:spTree>
    <p:extLst>
      <p:ext uri="{BB962C8B-B14F-4D97-AF65-F5344CB8AC3E}">
        <p14:creationId xmlns:p14="http://schemas.microsoft.com/office/powerpoint/2010/main" val="2942013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35ECE2-75D3-3A4E-8627-D05577BC014A}"/>
              </a:ext>
            </a:extLst>
          </p:cNvPr>
          <p:cNvSpPr>
            <a:spLocks noGrp="1"/>
          </p:cNvSpPr>
          <p:nvPr>
            <p:ph type="dt" sz="half" idx="10"/>
          </p:nvPr>
        </p:nvSpPr>
        <p:spPr/>
        <p:txBody>
          <a:bodyPr/>
          <a:lstStyle/>
          <a:p>
            <a:fld id="{B25B0C86-06F9-DE41-9D1A-01A0715A3F63}" type="datetime1">
              <a:rPr lang="en-US" smtClean="0"/>
              <a:t>10/10/2023</a:t>
            </a:fld>
            <a:endParaRPr lang="en-US" dirty="0"/>
          </a:p>
        </p:txBody>
      </p:sp>
      <p:sp>
        <p:nvSpPr>
          <p:cNvPr id="3" name="Footer Placeholder 2">
            <a:extLst>
              <a:ext uri="{FF2B5EF4-FFF2-40B4-BE49-F238E27FC236}">
                <a16:creationId xmlns:a16="http://schemas.microsoft.com/office/drawing/2014/main" id="{40DADA39-BBB8-5F46-929B-26AAE4416179}"/>
              </a:ext>
            </a:extLst>
          </p:cNvPr>
          <p:cNvSpPr>
            <a:spLocks noGrp="1"/>
          </p:cNvSpPr>
          <p:nvPr>
            <p:ph type="ftr" sz="quarter" idx="11"/>
          </p:nvPr>
        </p:nvSpPr>
        <p:spPr/>
        <p:txBody>
          <a:bodyPr/>
          <a:lstStyle/>
          <a:p>
            <a:endParaRPr lang="en-US" dirty="0"/>
          </a:p>
        </p:txBody>
      </p:sp>
      <p:sp>
        <p:nvSpPr>
          <p:cNvPr id="5" name="Rectangle 4">
            <a:extLst>
              <a:ext uri="{FF2B5EF4-FFF2-40B4-BE49-F238E27FC236}">
                <a16:creationId xmlns:a16="http://schemas.microsoft.com/office/drawing/2014/main" id="{92B9B1DD-C4E8-684D-9F0A-021799235ECD}"/>
              </a:ext>
            </a:extLst>
          </p:cNvPr>
          <p:cNvSpPr/>
          <p:nvPr/>
        </p:nvSpPr>
        <p:spPr>
          <a:xfrm>
            <a:off x="7657240" y="4573720"/>
            <a:ext cx="1486760" cy="569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6" name="Slide Number Placeholder 5">
            <a:extLst>
              <a:ext uri="{FF2B5EF4-FFF2-40B4-BE49-F238E27FC236}">
                <a16:creationId xmlns:a16="http://schemas.microsoft.com/office/drawing/2014/main" id="{E30E0130-FD56-F142-AEF8-B55ABA39B354}"/>
              </a:ext>
            </a:extLst>
          </p:cNvPr>
          <p:cNvSpPr>
            <a:spLocks noGrp="1"/>
          </p:cNvSpPr>
          <p:nvPr>
            <p:ph type="sldNum" sz="quarter" idx="4"/>
          </p:nvPr>
        </p:nvSpPr>
        <p:spPr>
          <a:xfrm>
            <a:off x="-45720" y="4910328"/>
            <a:ext cx="274320" cy="273844"/>
          </a:xfrm>
          <a:prstGeom prst="rect">
            <a:avLst/>
          </a:prstGeom>
        </p:spPr>
        <p:txBody>
          <a:bodyPr vert="horz" lIns="0" tIns="0" rIns="0" bIns="0" rtlCol="0" anchor="ctr" anchorCtr="0"/>
          <a:lstStyle>
            <a:lvl1pPr algn="ctr">
              <a:defRPr sz="600" b="1">
                <a:solidFill>
                  <a:schemeClr val="tx1">
                    <a:tint val="75000"/>
                  </a:schemeClr>
                </a:solidFill>
              </a:defRPr>
            </a:lvl1pPr>
          </a:lstStyle>
          <a:p>
            <a:fld id="{00000000-1234-1234-1234-123412341234}" type="slidenum">
              <a:rPr lang="en" smtClean="0"/>
              <a:pPr/>
              <a:t>‹Nº›</a:t>
            </a:fld>
            <a:endParaRPr lang="en" dirty="0"/>
          </a:p>
        </p:txBody>
      </p:sp>
    </p:spTree>
    <p:extLst>
      <p:ext uri="{BB962C8B-B14F-4D97-AF65-F5344CB8AC3E}">
        <p14:creationId xmlns:p14="http://schemas.microsoft.com/office/powerpoint/2010/main" val="4239597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White">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35ECE2-75D3-3A4E-8627-D05577BC014A}"/>
              </a:ext>
            </a:extLst>
          </p:cNvPr>
          <p:cNvSpPr>
            <a:spLocks noGrp="1"/>
          </p:cNvSpPr>
          <p:nvPr>
            <p:ph type="dt" sz="half" idx="10"/>
          </p:nvPr>
        </p:nvSpPr>
        <p:spPr/>
        <p:txBody>
          <a:bodyPr/>
          <a:lstStyle/>
          <a:p>
            <a:fld id="{730A7016-B0C7-5F4B-B7A7-253FA3F29E3A}" type="datetime1">
              <a:rPr lang="en-US" smtClean="0"/>
              <a:t>10/10/2023</a:t>
            </a:fld>
            <a:endParaRPr lang="en-US" dirty="0"/>
          </a:p>
        </p:txBody>
      </p:sp>
      <p:sp>
        <p:nvSpPr>
          <p:cNvPr id="3" name="Footer Placeholder 2">
            <a:extLst>
              <a:ext uri="{FF2B5EF4-FFF2-40B4-BE49-F238E27FC236}">
                <a16:creationId xmlns:a16="http://schemas.microsoft.com/office/drawing/2014/main" id="{40DADA39-BBB8-5F46-929B-26AAE4416179}"/>
              </a:ext>
            </a:extLst>
          </p:cNvPr>
          <p:cNvSpPr>
            <a:spLocks noGrp="1"/>
          </p:cNvSpPr>
          <p:nvPr>
            <p:ph type="ftr" sz="quarter" idx="11"/>
          </p:nvPr>
        </p:nvSpPr>
        <p:spPr/>
        <p:txBody>
          <a:bodyPr/>
          <a:lstStyle/>
          <a:p>
            <a:endParaRPr lang="en-US" dirty="0"/>
          </a:p>
        </p:txBody>
      </p:sp>
      <p:sp>
        <p:nvSpPr>
          <p:cNvPr id="5" name="Slide Number Placeholder 5">
            <a:extLst>
              <a:ext uri="{FF2B5EF4-FFF2-40B4-BE49-F238E27FC236}">
                <a16:creationId xmlns:a16="http://schemas.microsoft.com/office/drawing/2014/main" id="{2FA14633-042B-3C43-941C-5021BB672C7C}"/>
              </a:ext>
            </a:extLst>
          </p:cNvPr>
          <p:cNvSpPr>
            <a:spLocks noGrp="1"/>
          </p:cNvSpPr>
          <p:nvPr>
            <p:ph type="sldNum" sz="quarter" idx="4"/>
          </p:nvPr>
        </p:nvSpPr>
        <p:spPr>
          <a:xfrm>
            <a:off x="-45720" y="4910328"/>
            <a:ext cx="274320" cy="273844"/>
          </a:xfrm>
          <a:prstGeom prst="rect">
            <a:avLst/>
          </a:prstGeom>
        </p:spPr>
        <p:txBody>
          <a:bodyPr vert="horz" lIns="0" tIns="0" rIns="0" bIns="0" rtlCol="0" anchor="ctr" anchorCtr="0"/>
          <a:lstStyle>
            <a:lvl1pPr algn="ctr">
              <a:defRPr sz="600" b="1">
                <a:solidFill>
                  <a:schemeClr val="tx1">
                    <a:tint val="75000"/>
                  </a:schemeClr>
                </a:solidFill>
              </a:defRPr>
            </a:lvl1pPr>
          </a:lstStyle>
          <a:p>
            <a:fld id="{00000000-1234-1234-1234-123412341234}" type="slidenum">
              <a:rPr lang="en" smtClean="0"/>
              <a:pPr/>
              <a:t>‹Nº›</a:t>
            </a:fld>
            <a:endParaRPr lang="en" dirty="0"/>
          </a:p>
        </p:txBody>
      </p:sp>
    </p:spTree>
    <p:extLst>
      <p:ext uri="{BB962C8B-B14F-4D97-AF65-F5344CB8AC3E}">
        <p14:creationId xmlns:p14="http://schemas.microsoft.com/office/powerpoint/2010/main" val="809686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2" name="Google Shape;12;p2"/>
          <p:cNvSpPr txBox="1">
            <a:spLocks noGrp="1"/>
          </p:cNvSpPr>
          <p:nvPr>
            <p:ph type="ctrTitle"/>
          </p:nvPr>
        </p:nvSpPr>
        <p:spPr>
          <a:xfrm>
            <a:off x="648300" y="3404550"/>
            <a:ext cx="3530700" cy="1182000"/>
          </a:xfrm>
          <a:prstGeom prst="rect">
            <a:avLst/>
          </a:prstGeom>
        </p:spPr>
        <p:txBody>
          <a:bodyPr spcFirstLastPara="1" wrap="square" lIns="91425" tIns="91425" rIns="91425" bIns="91425" anchor="b"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Tree>
    <p:extLst>
      <p:ext uri="{BB962C8B-B14F-4D97-AF65-F5344CB8AC3E}">
        <p14:creationId xmlns:p14="http://schemas.microsoft.com/office/powerpoint/2010/main" val="2368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10DDCC-EA11-0046-B3D4-7A2930869DD9}"/>
              </a:ext>
            </a:extLst>
          </p:cNvPr>
          <p:cNvSpPr>
            <a:spLocks noGrp="1"/>
          </p:cNvSpPr>
          <p:nvPr>
            <p:ph type="title"/>
          </p:nvPr>
        </p:nvSpPr>
        <p:spPr>
          <a:xfrm>
            <a:off x="322326" y="452629"/>
            <a:ext cx="7886700" cy="367238"/>
          </a:xfrm>
          <a:prstGeom prst="rect">
            <a:avLst/>
          </a:prstGeom>
        </p:spPr>
        <p:txBody>
          <a:bodyPr vert="horz" lIns="0" tIns="0" rIns="0" bIns="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51962768-2A21-2E46-A1A3-2240DCC98B2B}"/>
              </a:ext>
            </a:extLst>
          </p:cNvPr>
          <p:cNvSpPr>
            <a:spLocks noGrp="1"/>
          </p:cNvSpPr>
          <p:nvPr>
            <p:ph type="body" idx="1"/>
          </p:nvPr>
        </p:nvSpPr>
        <p:spPr>
          <a:xfrm>
            <a:off x="322327" y="1044367"/>
            <a:ext cx="8474477" cy="356544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853F9AF-637F-5C4E-A1B2-D21481D8C97D}"/>
              </a:ext>
            </a:extLst>
          </p:cNvPr>
          <p:cNvSpPr>
            <a:spLocks noGrp="1"/>
          </p:cNvSpPr>
          <p:nvPr>
            <p:ph type="dt" sz="half" idx="2"/>
          </p:nvPr>
        </p:nvSpPr>
        <p:spPr>
          <a:xfrm>
            <a:off x="322325" y="4767264"/>
            <a:ext cx="2057400" cy="273844"/>
          </a:xfrm>
          <a:prstGeom prst="rect">
            <a:avLst/>
          </a:prstGeom>
        </p:spPr>
        <p:txBody>
          <a:bodyPr vert="horz" lIns="0" tIns="0" rIns="0" bIns="0" rtlCol="0" anchor="b" anchorCtr="0"/>
          <a:lstStyle>
            <a:lvl1pPr algn="l">
              <a:defRPr sz="600">
                <a:solidFill>
                  <a:schemeClr val="tx1">
                    <a:tint val="75000"/>
                  </a:schemeClr>
                </a:solidFill>
              </a:defRPr>
            </a:lvl1pPr>
          </a:lstStyle>
          <a:p>
            <a:fld id="{0DE901BA-C0FF-3046-A855-1EBEA2D049D1}" type="datetime1">
              <a:rPr lang="en-US" smtClean="0"/>
              <a:t>10/10/2023</a:t>
            </a:fld>
            <a:endParaRPr lang="en-US" dirty="0"/>
          </a:p>
        </p:txBody>
      </p:sp>
      <p:sp>
        <p:nvSpPr>
          <p:cNvPr id="5" name="Footer Placeholder 4">
            <a:extLst>
              <a:ext uri="{FF2B5EF4-FFF2-40B4-BE49-F238E27FC236}">
                <a16:creationId xmlns:a16="http://schemas.microsoft.com/office/drawing/2014/main" id="{EF1576E9-3237-B74F-A744-D1267D774B84}"/>
              </a:ext>
            </a:extLst>
          </p:cNvPr>
          <p:cNvSpPr>
            <a:spLocks noGrp="1"/>
          </p:cNvSpPr>
          <p:nvPr>
            <p:ph type="ftr" sz="quarter" idx="3"/>
          </p:nvPr>
        </p:nvSpPr>
        <p:spPr>
          <a:xfrm>
            <a:off x="3028950" y="4767264"/>
            <a:ext cx="3086100" cy="273844"/>
          </a:xfrm>
          <a:prstGeom prst="rect">
            <a:avLst/>
          </a:prstGeom>
        </p:spPr>
        <p:txBody>
          <a:bodyPr vert="horz" lIns="0" tIns="0" rIns="0" bIns="0" rtlCol="0" anchor="b" anchorCtr="0"/>
          <a:lstStyle>
            <a:lvl1pPr algn="ctr">
              <a:defRPr sz="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045C11F-93B5-E847-A3C5-5D816B198E75}"/>
              </a:ext>
            </a:extLst>
          </p:cNvPr>
          <p:cNvSpPr>
            <a:spLocks noGrp="1"/>
          </p:cNvSpPr>
          <p:nvPr>
            <p:ph type="sldNum" sz="quarter" idx="4"/>
          </p:nvPr>
        </p:nvSpPr>
        <p:spPr>
          <a:xfrm>
            <a:off x="-45720" y="4910328"/>
            <a:ext cx="274320" cy="273844"/>
          </a:xfrm>
          <a:prstGeom prst="rect">
            <a:avLst/>
          </a:prstGeom>
        </p:spPr>
        <p:txBody>
          <a:bodyPr vert="horz" lIns="0" tIns="0" rIns="0" bIns="0" rtlCol="0" anchor="ctr" anchorCtr="0"/>
          <a:lstStyle>
            <a:lvl1pPr algn="ctr">
              <a:defRPr sz="600" b="1">
                <a:solidFill>
                  <a:schemeClr val="tx1">
                    <a:tint val="75000"/>
                  </a:schemeClr>
                </a:solidFill>
              </a:defRPr>
            </a:lvl1pPr>
          </a:lstStyle>
          <a:p>
            <a:fld id="{00000000-1234-1234-1234-123412341234}" type="slidenum">
              <a:rPr lang="en" smtClean="0"/>
              <a:pPr/>
              <a:t>‹Nº›</a:t>
            </a:fld>
            <a:endParaRPr lang="en" dirty="0"/>
          </a:p>
        </p:txBody>
      </p:sp>
      <p:pic>
        <p:nvPicPr>
          <p:cNvPr id="9" name="Picture 8">
            <a:extLst>
              <a:ext uri="{FF2B5EF4-FFF2-40B4-BE49-F238E27FC236}">
                <a16:creationId xmlns:a16="http://schemas.microsoft.com/office/drawing/2014/main" id="{AB9DEF3C-47D5-8F40-A9B9-D958DCD7ACA8}"/>
              </a:ext>
            </a:extLst>
          </p:cNvPr>
          <p:cNvPicPr>
            <a:picLocks noChangeAspect="1"/>
          </p:cNvPicPr>
          <p:nvPr userDrawn="1"/>
        </p:nvPicPr>
        <p:blipFill>
          <a:blip r:embed="rId15"/>
          <a:stretch>
            <a:fillRect/>
          </a:stretch>
        </p:blipFill>
        <p:spPr>
          <a:xfrm>
            <a:off x="7167826" y="0"/>
            <a:ext cx="1977376" cy="1356461"/>
          </a:xfrm>
          <a:prstGeom prst="rect">
            <a:avLst/>
          </a:prstGeom>
        </p:spPr>
      </p:pic>
      <p:pic>
        <p:nvPicPr>
          <p:cNvPr id="13" name="Picture 12" descr="A close up of a logo&#10;&#10;Description automatically generated">
            <a:extLst>
              <a:ext uri="{FF2B5EF4-FFF2-40B4-BE49-F238E27FC236}">
                <a16:creationId xmlns:a16="http://schemas.microsoft.com/office/drawing/2014/main" id="{EC707A4E-92DE-CB4E-B484-953D77B82B61}"/>
              </a:ext>
            </a:extLst>
          </p:cNvPr>
          <p:cNvPicPr>
            <a:picLocks noChangeAspect="1"/>
          </p:cNvPicPr>
          <p:nvPr userDrawn="1"/>
        </p:nvPicPr>
        <p:blipFill>
          <a:blip r:embed="rId16"/>
          <a:stretch>
            <a:fillRect/>
          </a:stretch>
        </p:blipFill>
        <p:spPr>
          <a:xfrm>
            <a:off x="0" y="4914900"/>
            <a:ext cx="241914" cy="241914"/>
          </a:xfrm>
          <a:prstGeom prst="rect">
            <a:avLst/>
          </a:prstGeom>
        </p:spPr>
      </p:pic>
      <p:pic>
        <p:nvPicPr>
          <p:cNvPr id="8" name="Picture 7">
            <a:extLst>
              <a:ext uri="{FF2B5EF4-FFF2-40B4-BE49-F238E27FC236}">
                <a16:creationId xmlns:a16="http://schemas.microsoft.com/office/drawing/2014/main" id="{7D5E5EE4-9CE0-C547-AD36-8BF0E05405C6}"/>
              </a:ext>
            </a:extLst>
          </p:cNvPr>
          <p:cNvPicPr>
            <a:picLocks noChangeAspect="1"/>
          </p:cNvPicPr>
          <p:nvPr userDrawn="1"/>
        </p:nvPicPr>
        <p:blipFill>
          <a:blip r:embed="rId17"/>
          <a:stretch>
            <a:fillRect/>
          </a:stretch>
        </p:blipFill>
        <p:spPr>
          <a:xfrm>
            <a:off x="7830752" y="4653283"/>
            <a:ext cx="1089654" cy="341401"/>
          </a:xfrm>
          <a:prstGeom prst="rect">
            <a:avLst/>
          </a:prstGeom>
        </p:spPr>
      </p:pic>
    </p:spTree>
    <p:extLst>
      <p:ext uri="{BB962C8B-B14F-4D97-AF65-F5344CB8AC3E}">
        <p14:creationId xmlns:p14="http://schemas.microsoft.com/office/powerpoint/2010/main" val="382955934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80" r:id="rId3"/>
    <p:sldLayoutId id="2147483669" r:id="rId4"/>
    <p:sldLayoutId id="2147483670" r:id="rId5"/>
    <p:sldLayoutId id="2147483671" r:id="rId6"/>
    <p:sldLayoutId id="2147483672" r:id="rId7"/>
    <p:sldLayoutId id="2147483673" r:id="rId8"/>
    <p:sldLayoutId id="2147483674" r:id="rId9"/>
    <p:sldLayoutId id="2147483675" r:id="rId10"/>
    <p:sldLayoutId id="2147483677" r:id="rId11"/>
    <p:sldLayoutId id="2147483678" r:id="rId12"/>
    <p:sldLayoutId id="2147483679" r:id="rId13"/>
  </p:sldLayoutIdLst>
  <p:transition>
    <p:fade thruBlk="1"/>
  </p:transition>
  <p:hf hdr="0" dt="0"/>
  <p:txStyles>
    <p:title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p:titleStyle>
    <p:bodyStyle>
      <a:lvl1pPr marL="86914" indent="-86914" algn="l" defTabSz="685783" rtl="0" eaLnBrk="1" latinLnBrk="0" hangingPunct="1">
        <a:lnSpc>
          <a:spcPct val="90000"/>
        </a:lnSpc>
        <a:spcBef>
          <a:spcPts val="750"/>
        </a:spcBef>
        <a:buClr>
          <a:schemeClr val="accent1"/>
        </a:buClr>
        <a:buFont typeface="Arial" panose="020B0604020202020204" pitchFamily="34" charset="0"/>
        <a:buChar char="•"/>
        <a:tabLst/>
        <a:defRPr sz="1050" kern="1200" spc="-15" baseline="0">
          <a:solidFill>
            <a:schemeClr val="accent2"/>
          </a:solidFill>
          <a:latin typeface="+mn-lt"/>
          <a:ea typeface="+mn-ea"/>
          <a:cs typeface="+mn-cs"/>
        </a:defRPr>
      </a:lvl1pPr>
      <a:lvl2pPr marL="260741" indent="-86914" algn="l" defTabSz="685783" rtl="0" eaLnBrk="1" latinLnBrk="0" hangingPunct="1">
        <a:lnSpc>
          <a:spcPct val="90000"/>
        </a:lnSpc>
        <a:spcBef>
          <a:spcPts val="375"/>
        </a:spcBef>
        <a:buClr>
          <a:schemeClr val="accent1"/>
        </a:buClr>
        <a:buFont typeface="System Font Regular"/>
        <a:buChar char="–"/>
        <a:tabLst/>
        <a:defRPr sz="1050" kern="1200" spc="-15" baseline="0">
          <a:solidFill>
            <a:schemeClr val="accent2"/>
          </a:solidFill>
          <a:latin typeface="+mn-lt"/>
          <a:ea typeface="+mn-ea"/>
          <a:cs typeface="+mn-cs"/>
        </a:defRPr>
      </a:lvl2pPr>
      <a:lvl3pPr marL="429806" indent="-86914" algn="l" defTabSz="685783" rtl="0" eaLnBrk="1" latinLnBrk="0" hangingPunct="1">
        <a:lnSpc>
          <a:spcPct val="90000"/>
        </a:lnSpc>
        <a:spcBef>
          <a:spcPts val="375"/>
        </a:spcBef>
        <a:buClr>
          <a:schemeClr val="accent1"/>
        </a:buClr>
        <a:buFont typeface="Arial" panose="020B0604020202020204" pitchFamily="34" charset="0"/>
        <a:buChar char="•"/>
        <a:tabLst/>
        <a:defRPr sz="1050" kern="1200" spc="-15" baseline="0">
          <a:solidFill>
            <a:schemeClr val="accent2"/>
          </a:solidFill>
          <a:latin typeface="+mn-lt"/>
          <a:ea typeface="+mn-ea"/>
          <a:cs typeface="+mn-cs"/>
        </a:defRPr>
      </a:lvl3pPr>
      <a:lvl4pPr marL="603632" indent="-86914" algn="l" defTabSz="685783" rtl="0" eaLnBrk="1" latinLnBrk="0" hangingPunct="1">
        <a:lnSpc>
          <a:spcPct val="90000"/>
        </a:lnSpc>
        <a:spcBef>
          <a:spcPts val="375"/>
        </a:spcBef>
        <a:buClr>
          <a:schemeClr val="accent1"/>
        </a:buClr>
        <a:buFont typeface="Arial" panose="020B0604020202020204" pitchFamily="34" charset="0"/>
        <a:buChar char="•"/>
        <a:tabLst/>
        <a:defRPr sz="1050" kern="1200" spc="-15" baseline="0">
          <a:solidFill>
            <a:schemeClr val="accent2"/>
          </a:solidFill>
          <a:latin typeface="+mn-lt"/>
          <a:ea typeface="+mn-ea"/>
          <a:cs typeface="+mn-cs"/>
        </a:defRPr>
      </a:lvl4pPr>
      <a:lvl5pPr marL="772697" indent="-86914" algn="l" defTabSz="685783" rtl="0" eaLnBrk="1" latinLnBrk="0" hangingPunct="1">
        <a:lnSpc>
          <a:spcPct val="90000"/>
        </a:lnSpc>
        <a:spcBef>
          <a:spcPts val="375"/>
        </a:spcBef>
        <a:buClr>
          <a:schemeClr val="accent1"/>
        </a:buClr>
        <a:buFont typeface="Arial" panose="020B0604020202020204" pitchFamily="34" charset="0"/>
        <a:buChar char="•"/>
        <a:tabLst/>
        <a:defRPr sz="1050" kern="1200" spc="-15" baseline="0">
          <a:solidFill>
            <a:schemeClr val="accent2"/>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2.jpe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26.jpe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20.png"/><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20.png"/><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image" Target="../media/image35.png"/><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20.png"/><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26.jpeg"/><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s://employersolution.sharepoint.com/SitePages/Master-Benefit-Plans.aspx?OR=Teams-HL&amp;CT=1657727613313&amp;clickparams=eyJBcHBOYW1lIjoiVGVhbXMtRGVza3RvcCIsIkFwcFZlcnNpb24iOiIyNy8yMjA2MDYxNDgwNSIsIkhhc0ZlZGVyYXRlZFVzZXIiOmZhbHNlfQ%3D%3D" TargetMode="Externa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jpe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4.pn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C53A144-7F26-C044-B0B0-AAA92B7724C3}"/>
              </a:ext>
            </a:extLst>
          </p:cNvPr>
          <p:cNvSpPr>
            <a:spLocks noGrp="1"/>
          </p:cNvSpPr>
          <p:nvPr>
            <p:ph type="title"/>
          </p:nvPr>
        </p:nvSpPr>
        <p:spPr>
          <a:xfrm>
            <a:off x="655925" y="411958"/>
            <a:ext cx="5083023" cy="2139553"/>
          </a:xfrm>
        </p:spPr>
        <p:txBody>
          <a:bodyPr/>
          <a:lstStyle/>
          <a:p>
            <a:r>
              <a:rPr lang="en-US" dirty="0"/>
              <a:t>Employee Relations </a:t>
            </a:r>
          </a:p>
        </p:txBody>
      </p:sp>
      <p:sp>
        <p:nvSpPr>
          <p:cNvPr id="7" name="Text Placeholder 6">
            <a:extLst>
              <a:ext uri="{FF2B5EF4-FFF2-40B4-BE49-F238E27FC236}">
                <a16:creationId xmlns:a16="http://schemas.microsoft.com/office/drawing/2014/main" id="{66F9CA84-2AD0-E241-8528-A924FFDB9F15}"/>
              </a:ext>
            </a:extLst>
          </p:cNvPr>
          <p:cNvSpPr>
            <a:spLocks noGrp="1"/>
          </p:cNvSpPr>
          <p:nvPr>
            <p:ph type="body" idx="1"/>
          </p:nvPr>
        </p:nvSpPr>
        <p:spPr>
          <a:xfrm>
            <a:off x="655925" y="2591990"/>
            <a:ext cx="4326248" cy="1000098"/>
          </a:xfrm>
        </p:spPr>
        <p:txBody>
          <a:bodyPr/>
          <a:lstStyle/>
          <a:p>
            <a:r>
              <a:rPr lang="es-CO" dirty="0"/>
              <a:t>Benefits </a:t>
            </a:r>
            <a:r>
              <a:rPr lang="es-CO" dirty="0" err="1"/>
              <a:t>Season</a:t>
            </a:r>
            <a:r>
              <a:rPr lang="es-CO" dirty="0"/>
              <a:t> 2022 -  </a:t>
            </a:r>
            <a:r>
              <a:rPr lang="es-CO" dirty="0" err="1"/>
              <a:t>Preparation</a:t>
            </a:r>
            <a:endParaRPr lang="en-US" dirty="0"/>
          </a:p>
        </p:txBody>
      </p:sp>
      <p:sp>
        <p:nvSpPr>
          <p:cNvPr id="4" name="Slide Number Placeholder 3">
            <a:extLst>
              <a:ext uri="{FF2B5EF4-FFF2-40B4-BE49-F238E27FC236}">
                <a16:creationId xmlns:a16="http://schemas.microsoft.com/office/drawing/2014/main" id="{C0396F9E-4B4B-C84C-8F32-7F06466151DC}"/>
              </a:ext>
            </a:extLst>
          </p:cNvPr>
          <p:cNvSpPr>
            <a:spLocks noGrp="1"/>
          </p:cNvSpPr>
          <p:nvPr>
            <p:ph type="sldNum" sz="quarter" idx="12"/>
          </p:nvPr>
        </p:nvSpPr>
        <p:spPr/>
        <p:txBody>
          <a:bodyPr/>
          <a:lstStyle/>
          <a:p>
            <a:fld id="{00000000-1234-1234-1234-123412341234}" type="slidenum">
              <a:rPr lang="en" smtClean="0"/>
              <a:pPr/>
              <a:t>1</a:t>
            </a:fld>
            <a:endParaRPr lang="en" dirty="0"/>
          </a:p>
        </p:txBody>
      </p:sp>
    </p:spTree>
    <p:extLst>
      <p:ext uri="{BB962C8B-B14F-4D97-AF65-F5344CB8AC3E}">
        <p14:creationId xmlns:p14="http://schemas.microsoft.com/office/powerpoint/2010/main" val="3483334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528 Sales Executive Illustrations &amp; Clip Art - iStock">
            <a:extLst>
              <a:ext uri="{FF2B5EF4-FFF2-40B4-BE49-F238E27FC236}">
                <a16:creationId xmlns:a16="http://schemas.microsoft.com/office/drawing/2014/main" id="{F7872FF4-F3E6-3A4D-C678-E0272D813437}"/>
              </a:ext>
            </a:extLst>
          </p:cNvPr>
          <p:cNvPicPr>
            <a:picLocks noChangeAspect="1" noChangeArrowheads="1"/>
          </p:cNvPicPr>
          <p:nvPr/>
        </p:nvPicPr>
        <p:blipFill>
          <a:blip r:embed="rId3">
            <a:alphaModFix amt="12000"/>
            <a:extLst>
              <a:ext uri="{28A0092B-C50C-407E-A947-70E740481C1C}">
                <a14:useLocalDpi xmlns:a14="http://schemas.microsoft.com/office/drawing/2010/main" val="0"/>
              </a:ext>
            </a:extLst>
          </a:blip>
          <a:srcRect/>
          <a:stretch>
            <a:fillRect/>
          </a:stretch>
        </p:blipFill>
        <p:spPr bwMode="auto">
          <a:xfrm>
            <a:off x="210393" y="0"/>
            <a:ext cx="8917343" cy="5143500"/>
          </a:xfrm>
          <a:prstGeom prst="rect">
            <a:avLst/>
          </a:prstGeom>
          <a:noFill/>
          <a:extLst>
            <a:ext uri="{909E8E84-426E-40DD-AFC4-6F175D3DCCD1}">
              <a14:hiddenFill xmlns:a14="http://schemas.microsoft.com/office/drawing/2010/main">
                <a:solidFill>
                  <a:srgbClr val="FFFFFF"/>
                </a:solidFill>
              </a14:hiddenFill>
            </a:ext>
          </a:extLst>
        </p:spPr>
      </p:pic>
      <p:sp>
        <p:nvSpPr>
          <p:cNvPr id="53" name="Title 2">
            <a:extLst>
              <a:ext uri="{FF2B5EF4-FFF2-40B4-BE49-F238E27FC236}">
                <a16:creationId xmlns:a16="http://schemas.microsoft.com/office/drawing/2014/main" id="{ED6E8F15-AA9D-67C6-4767-209250946263}"/>
              </a:ext>
            </a:extLst>
          </p:cNvPr>
          <p:cNvSpPr txBox="1">
            <a:spLocks/>
          </p:cNvSpPr>
          <p:nvPr/>
        </p:nvSpPr>
        <p:spPr>
          <a:xfrm>
            <a:off x="1649827" y="795176"/>
            <a:ext cx="5774136" cy="369333"/>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pPr algn="ctr"/>
            <a:endParaRPr lang="en-US" sz="1600" b="0" dirty="0">
              <a:solidFill>
                <a:schemeClr val="accent3"/>
              </a:solidFill>
              <a:latin typeface="Grotesque Light" panose="020B0604020202020204" pitchFamily="34" charset="0"/>
            </a:endParaRPr>
          </a:p>
        </p:txBody>
      </p:sp>
      <p:sp>
        <p:nvSpPr>
          <p:cNvPr id="22" name="Title 2">
            <a:extLst>
              <a:ext uri="{FF2B5EF4-FFF2-40B4-BE49-F238E27FC236}">
                <a16:creationId xmlns:a16="http://schemas.microsoft.com/office/drawing/2014/main" id="{EC0602D8-751B-33B2-FA22-50C8C1337FFE}"/>
              </a:ext>
            </a:extLst>
          </p:cNvPr>
          <p:cNvSpPr>
            <a:spLocks noGrp="1"/>
          </p:cNvSpPr>
          <p:nvPr>
            <p:ph type="title"/>
          </p:nvPr>
        </p:nvSpPr>
        <p:spPr>
          <a:xfrm>
            <a:off x="1443422" y="642616"/>
            <a:ext cx="6351054" cy="437512"/>
          </a:xfrm>
        </p:spPr>
        <p:txBody>
          <a:bodyPr/>
          <a:lstStyle/>
          <a:p>
            <a:pPr algn="ctr"/>
            <a:r>
              <a:rPr lang="es-CO" sz="2800" dirty="0">
                <a:solidFill>
                  <a:srgbClr val="FA6D26"/>
                </a:solidFill>
              </a:rPr>
              <a:t>Benefits </a:t>
            </a:r>
            <a:r>
              <a:rPr lang="es-CO" sz="2800" dirty="0" err="1">
                <a:solidFill>
                  <a:srgbClr val="FA6D26"/>
                </a:solidFill>
              </a:rPr>
              <a:t>Practice</a:t>
            </a:r>
            <a:endParaRPr lang="en-US" sz="2800" dirty="0">
              <a:solidFill>
                <a:srgbClr val="FA6D26"/>
              </a:solidFill>
            </a:endParaRPr>
          </a:p>
        </p:txBody>
      </p:sp>
      <p:sp>
        <p:nvSpPr>
          <p:cNvPr id="2" name="Title 2">
            <a:extLst>
              <a:ext uri="{FF2B5EF4-FFF2-40B4-BE49-F238E27FC236}">
                <a16:creationId xmlns:a16="http://schemas.microsoft.com/office/drawing/2014/main" id="{275DFED0-8F8B-0880-4D48-8E45E3714EA2}"/>
              </a:ext>
            </a:extLst>
          </p:cNvPr>
          <p:cNvSpPr txBox="1">
            <a:spLocks/>
          </p:cNvSpPr>
          <p:nvPr/>
        </p:nvSpPr>
        <p:spPr>
          <a:xfrm>
            <a:off x="699087" y="240739"/>
            <a:ext cx="4428217" cy="246221"/>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r>
              <a:rPr lang="es-CO" sz="1600" dirty="0">
                <a:solidFill>
                  <a:srgbClr val="F96013"/>
                </a:solidFill>
              </a:rPr>
              <a:t>Benefits Enrollment </a:t>
            </a:r>
            <a:r>
              <a:rPr lang="es-CO" sz="1600" dirty="0" err="1">
                <a:solidFill>
                  <a:srgbClr val="F96013"/>
                </a:solidFill>
              </a:rPr>
              <a:t>Season</a:t>
            </a:r>
            <a:r>
              <a:rPr lang="es-CO" sz="1600" dirty="0">
                <a:solidFill>
                  <a:srgbClr val="F96013"/>
                </a:solidFill>
              </a:rPr>
              <a:t> - </a:t>
            </a:r>
            <a:r>
              <a:rPr lang="es-CO" sz="1600" dirty="0" err="1">
                <a:solidFill>
                  <a:srgbClr val="F96013"/>
                </a:solidFill>
              </a:rPr>
              <a:t>Practice</a:t>
            </a:r>
            <a:endParaRPr lang="en-US" sz="1600" dirty="0">
              <a:solidFill>
                <a:srgbClr val="F96013"/>
              </a:solidFill>
            </a:endParaRPr>
          </a:p>
        </p:txBody>
      </p:sp>
      <p:sp>
        <p:nvSpPr>
          <p:cNvPr id="8" name="TextBox 7">
            <a:extLst>
              <a:ext uri="{FF2B5EF4-FFF2-40B4-BE49-F238E27FC236}">
                <a16:creationId xmlns:a16="http://schemas.microsoft.com/office/drawing/2014/main" id="{1B3F81C5-B005-B98A-A16C-61AE6A11DA67}"/>
              </a:ext>
            </a:extLst>
          </p:cNvPr>
          <p:cNvSpPr txBox="1"/>
          <p:nvPr/>
        </p:nvSpPr>
        <p:spPr>
          <a:xfrm>
            <a:off x="687899" y="1849288"/>
            <a:ext cx="7697992" cy="2308324"/>
          </a:xfrm>
          <a:prstGeom prst="rect">
            <a:avLst/>
          </a:prstGeom>
          <a:noFill/>
        </p:spPr>
        <p:txBody>
          <a:bodyPr wrap="square" rtlCol="0">
            <a:spAutoFit/>
          </a:bodyPr>
          <a:lstStyle/>
          <a:p>
            <a:pPr algn="ctr"/>
            <a:r>
              <a:rPr lang="en-US" sz="2400" dirty="0">
                <a:solidFill>
                  <a:srgbClr val="706866"/>
                </a:solidFill>
                <a:cs typeface="Cordia New" panose="020B0502040204020203" pitchFamily="34" charset="-34"/>
              </a:rPr>
              <a:t>Read the scenario given and find the answer using the information given during this training, identify :</a:t>
            </a:r>
          </a:p>
          <a:p>
            <a:pPr algn="ctr"/>
            <a:endParaRPr lang="en-US" sz="2400" dirty="0">
              <a:solidFill>
                <a:srgbClr val="706866"/>
              </a:solidFill>
              <a:cs typeface="Cordia New" panose="020B0502040204020203" pitchFamily="34" charset="-34"/>
            </a:endParaRPr>
          </a:p>
          <a:p>
            <a:pPr marL="342900" indent="-342900" algn="ctr">
              <a:buFont typeface="Wingdings" panose="05000000000000000000" pitchFamily="2" charset="2"/>
              <a:buChar char="ü"/>
            </a:pPr>
            <a:r>
              <a:rPr lang="en-US" sz="2400" dirty="0">
                <a:solidFill>
                  <a:srgbClr val="706866"/>
                </a:solidFill>
                <a:cs typeface="Cordia New" panose="020B0502040204020203" pitchFamily="34" charset="-34"/>
              </a:rPr>
              <a:t>SOP Used </a:t>
            </a:r>
          </a:p>
          <a:p>
            <a:pPr marL="342900" indent="-342900" algn="ctr">
              <a:buFont typeface="Wingdings" panose="05000000000000000000" pitchFamily="2" charset="2"/>
              <a:buChar char="ü"/>
            </a:pPr>
            <a:r>
              <a:rPr lang="en-US" sz="2400" dirty="0">
                <a:solidFill>
                  <a:srgbClr val="706866"/>
                </a:solidFill>
                <a:cs typeface="Cordia New" panose="020B0502040204020203" pitchFamily="34" charset="-34"/>
              </a:rPr>
              <a:t>Keyword Used </a:t>
            </a:r>
          </a:p>
          <a:p>
            <a:pPr marL="342900" indent="-342900" algn="ctr">
              <a:buFont typeface="Wingdings" panose="05000000000000000000" pitchFamily="2" charset="2"/>
              <a:buChar char="ü"/>
            </a:pPr>
            <a:r>
              <a:rPr lang="en-US" sz="2400" dirty="0">
                <a:solidFill>
                  <a:srgbClr val="706866"/>
                </a:solidFill>
                <a:cs typeface="Cordia New" panose="020B0502040204020203" pitchFamily="34" charset="-34"/>
              </a:rPr>
              <a:t>Section where the answer is located</a:t>
            </a:r>
          </a:p>
        </p:txBody>
      </p:sp>
    </p:spTree>
    <p:extLst>
      <p:ext uri="{BB962C8B-B14F-4D97-AF65-F5344CB8AC3E}">
        <p14:creationId xmlns:p14="http://schemas.microsoft.com/office/powerpoint/2010/main" val="2927838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528 Sales Executive Illustrations &amp; Clip Art - iStock">
            <a:extLst>
              <a:ext uri="{FF2B5EF4-FFF2-40B4-BE49-F238E27FC236}">
                <a16:creationId xmlns:a16="http://schemas.microsoft.com/office/drawing/2014/main" id="{F853ED03-684A-4830-E4DB-A5863ACF9F5B}"/>
              </a:ext>
            </a:extLst>
          </p:cNvPr>
          <p:cNvPicPr>
            <a:picLocks noChangeAspect="1" noChangeArrowheads="1"/>
          </p:cNvPicPr>
          <p:nvPr/>
        </p:nvPicPr>
        <p:blipFill>
          <a:blip r:embed="rId3">
            <a:alphaModFix amt="12000"/>
            <a:extLst>
              <a:ext uri="{28A0092B-C50C-407E-A947-70E740481C1C}">
                <a14:useLocalDpi xmlns:a14="http://schemas.microsoft.com/office/drawing/2010/main" val="0"/>
              </a:ext>
            </a:extLst>
          </a:blip>
          <a:srcRect/>
          <a:stretch>
            <a:fillRect/>
          </a:stretch>
        </p:blipFill>
        <p:spPr bwMode="auto">
          <a:xfrm>
            <a:off x="210393" y="0"/>
            <a:ext cx="8917343" cy="5143500"/>
          </a:xfrm>
          <a:prstGeom prst="rect">
            <a:avLst/>
          </a:prstGeom>
          <a:noFill/>
          <a:extLst>
            <a:ext uri="{909E8E84-426E-40DD-AFC4-6F175D3DCCD1}">
              <a14:hiddenFill xmlns:a14="http://schemas.microsoft.com/office/drawing/2010/main">
                <a:solidFill>
                  <a:srgbClr val="FFFFFF"/>
                </a:solidFill>
              </a14:hiddenFill>
            </a:ext>
          </a:extLst>
        </p:spPr>
      </p:pic>
      <p:sp>
        <p:nvSpPr>
          <p:cNvPr id="53" name="Title 2">
            <a:extLst>
              <a:ext uri="{FF2B5EF4-FFF2-40B4-BE49-F238E27FC236}">
                <a16:creationId xmlns:a16="http://schemas.microsoft.com/office/drawing/2014/main" id="{ED6E8F15-AA9D-67C6-4767-209250946263}"/>
              </a:ext>
            </a:extLst>
          </p:cNvPr>
          <p:cNvSpPr txBox="1">
            <a:spLocks/>
          </p:cNvSpPr>
          <p:nvPr/>
        </p:nvSpPr>
        <p:spPr>
          <a:xfrm>
            <a:off x="1649827" y="795176"/>
            <a:ext cx="5774136" cy="369333"/>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pPr algn="ctr"/>
            <a:endParaRPr lang="en-US" sz="1600" b="0" dirty="0">
              <a:solidFill>
                <a:schemeClr val="accent3"/>
              </a:solidFill>
              <a:latin typeface="Grotesque Light" panose="020B0604020202020204" pitchFamily="34" charset="0"/>
            </a:endParaRPr>
          </a:p>
        </p:txBody>
      </p:sp>
      <p:sp>
        <p:nvSpPr>
          <p:cNvPr id="2" name="Title 2">
            <a:extLst>
              <a:ext uri="{FF2B5EF4-FFF2-40B4-BE49-F238E27FC236}">
                <a16:creationId xmlns:a16="http://schemas.microsoft.com/office/drawing/2014/main" id="{275DFED0-8F8B-0880-4D48-8E45E3714EA2}"/>
              </a:ext>
            </a:extLst>
          </p:cNvPr>
          <p:cNvSpPr txBox="1">
            <a:spLocks/>
          </p:cNvSpPr>
          <p:nvPr/>
        </p:nvSpPr>
        <p:spPr>
          <a:xfrm>
            <a:off x="699087" y="240739"/>
            <a:ext cx="4428217" cy="246221"/>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r>
              <a:rPr lang="es-CO" sz="1600" dirty="0">
                <a:solidFill>
                  <a:srgbClr val="F96013"/>
                </a:solidFill>
              </a:rPr>
              <a:t>Benefits Enrollment </a:t>
            </a:r>
            <a:r>
              <a:rPr lang="es-CO" sz="1600" dirty="0" err="1">
                <a:solidFill>
                  <a:srgbClr val="F96013"/>
                </a:solidFill>
              </a:rPr>
              <a:t>Season</a:t>
            </a:r>
            <a:r>
              <a:rPr lang="es-CO" sz="1600" dirty="0">
                <a:solidFill>
                  <a:srgbClr val="F96013"/>
                </a:solidFill>
              </a:rPr>
              <a:t> - </a:t>
            </a:r>
            <a:r>
              <a:rPr lang="es-CO" sz="1600" dirty="0" err="1">
                <a:solidFill>
                  <a:srgbClr val="F96013"/>
                </a:solidFill>
              </a:rPr>
              <a:t>Practice</a:t>
            </a:r>
            <a:endParaRPr lang="en-US" sz="1600" dirty="0">
              <a:solidFill>
                <a:srgbClr val="F96013"/>
              </a:solidFill>
            </a:endParaRPr>
          </a:p>
        </p:txBody>
      </p:sp>
      <p:sp>
        <p:nvSpPr>
          <p:cNvPr id="3" name="TextBox 2">
            <a:extLst>
              <a:ext uri="{FF2B5EF4-FFF2-40B4-BE49-F238E27FC236}">
                <a16:creationId xmlns:a16="http://schemas.microsoft.com/office/drawing/2014/main" id="{A93CF368-2301-F411-9B94-A0A0D75EFD83}"/>
              </a:ext>
            </a:extLst>
          </p:cNvPr>
          <p:cNvSpPr txBox="1"/>
          <p:nvPr/>
        </p:nvSpPr>
        <p:spPr>
          <a:xfrm>
            <a:off x="431176" y="741020"/>
            <a:ext cx="1664631" cy="307777"/>
          </a:xfrm>
          <a:prstGeom prst="rect">
            <a:avLst/>
          </a:prstGeom>
          <a:noFill/>
        </p:spPr>
        <p:txBody>
          <a:bodyPr wrap="square" rtlCol="0">
            <a:spAutoFit/>
          </a:bodyPr>
          <a:lstStyle/>
          <a:p>
            <a:pPr algn="ctr"/>
            <a:r>
              <a:rPr lang="en-US" sz="1400" b="1" dirty="0">
                <a:solidFill>
                  <a:srgbClr val="2EB1B8"/>
                </a:solidFill>
              </a:rPr>
              <a:t>Scenario 1</a:t>
            </a:r>
          </a:p>
        </p:txBody>
      </p:sp>
      <p:sp>
        <p:nvSpPr>
          <p:cNvPr id="10" name="TextBox 9">
            <a:extLst>
              <a:ext uri="{FF2B5EF4-FFF2-40B4-BE49-F238E27FC236}">
                <a16:creationId xmlns:a16="http://schemas.microsoft.com/office/drawing/2014/main" id="{9DEE8707-99ED-4B69-D6B8-2EF7854C7605}"/>
              </a:ext>
            </a:extLst>
          </p:cNvPr>
          <p:cNvSpPr txBox="1"/>
          <p:nvPr/>
        </p:nvSpPr>
        <p:spPr>
          <a:xfrm>
            <a:off x="1153130" y="2833341"/>
            <a:ext cx="6767529" cy="1200329"/>
          </a:xfrm>
          <a:prstGeom prst="rect">
            <a:avLst/>
          </a:prstGeom>
          <a:solidFill>
            <a:srgbClr val="00A5B5"/>
          </a:solidFill>
          <a:ln>
            <a:solidFill>
              <a:schemeClr val="bg1">
                <a:lumMod val="9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s-US" sz="240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Hello, </a:t>
            </a:r>
            <a:r>
              <a:rPr lang="en-US" sz="240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this</a:t>
            </a:r>
            <a:r>
              <a:rPr lang="es-US" sz="240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en-US" sz="240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is</a:t>
            </a:r>
            <a:r>
              <a:rPr lang="es-US" sz="240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Andrew! I </a:t>
            </a:r>
            <a:r>
              <a:rPr lang="en-US" sz="240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just finished with my Benefits election, and I wanted to know when will I receive my medic card</a:t>
            </a:r>
            <a:r>
              <a:rPr lang="es-US" sz="240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a:t>
            </a:r>
            <a:endParaRPr lang="en-US" sz="240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11" name="Picture 4" descr="Man is showing the phone. People and gadgets. Vector illustration in  cartoon style vector de Stock | Adobe Stock">
            <a:extLst>
              <a:ext uri="{FF2B5EF4-FFF2-40B4-BE49-F238E27FC236}">
                <a16:creationId xmlns:a16="http://schemas.microsoft.com/office/drawing/2014/main" id="{43BE9A88-ED59-DD15-B34B-81A931E9ACD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097" r="10736" b="24770"/>
          <a:stretch/>
        </p:blipFill>
        <p:spPr bwMode="auto">
          <a:xfrm>
            <a:off x="3416562" y="1131085"/>
            <a:ext cx="1895744" cy="1735680"/>
          </a:xfrm>
          <a:prstGeom prst="flowChartConnector">
            <a:avLst/>
          </a:prstGeom>
          <a:noFill/>
          <a:ln>
            <a:solidFill>
              <a:schemeClr val="bg1">
                <a:lumMod val="9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532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528 Sales Executive Illustrations &amp; Clip Art - iStock">
            <a:extLst>
              <a:ext uri="{FF2B5EF4-FFF2-40B4-BE49-F238E27FC236}">
                <a16:creationId xmlns:a16="http://schemas.microsoft.com/office/drawing/2014/main" id="{F1D0EC47-2F12-98CE-CFEC-729E8F293F6F}"/>
              </a:ext>
            </a:extLst>
          </p:cNvPr>
          <p:cNvPicPr>
            <a:picLocks noChangeAspect="1" noChangeArrowheads="1"/>
          </p:cNvPicPr>
          <p:nvPr/>
        </p:nvPicPr>
        <p:blipFill>
          <a:blip r:embed="rId3">
            <a:alphaModFix amt="12000"/>
            <a:extLst>
              <a:ext uri="{28A0092B-C50C-407E-A947-70E740481C1C}">
                <a14:useLocalDpi xmlns:a14="http://schemas.microsoft.com/office/drawing/2010/main" val="0"/>
              </a:ext>
            </a:extLst>
          </a:blip>
          <a:srcRect/>
          <a:stretch>
            <a:fillRect/>
          </a:stretch>
        </p:blipFill>
        <p:spPr bwMode="auto">
          <a:xfrm>
            <a:off x="210393" y="0"/>
            <a:ext cx="8917343" cy="5143500"/>
          </a:xfrm>
          <a:prstGeom prst="rect">
            <a:avLst/>
          </a:prstGeom>
          <a:noFill/>
          <a:extLst>
            <a:ext uri="{909E8E84-426E-40DD-AFC4-6F175D3DCCD1}">
              <a14:hiddenFill xmlns:a14="http://schemas.microsoft.com/office/drawing/2010/main">
                <a:solidFill>
                  <a:srgbClr val="FFFFFF"/>
                </a:solidFill>
              </a14:hiddenFill>
            </a:ext>
          </a:extLst>
        </p:spPr>
      </p:pic>
      <p:sp>
        <p:nvSpPr>
          <p:cNvPr id="53" name="Title 2">
            <a:extLst>
              <a:ext uri="{FF2B5EF4-FFF2-40B4-BE49-F238E27FC236}">
                <a16:creationId xmlns:a16="http://schemas.microsoft.com/office/drawing/2014/main" id="{ED6E8F15-AA9D-67C6-4767-209250946263}"/>
              </a:ext>
            </a:extLst>
          </p:cNvPr>
          <p:cNvSpPr txBox="1">
            <a:spLocks/>
          </p:cNvSpPr>
          <p:nvPr/>
        </p:nvSpPr>
        <p:spPr>
          <a:xfrm>
            <a:off x="1649827" y="795176"/>
            <a:ext cx="5774136" cy="369333"/>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pPr algn="ctr"/>
            <a:endParaRPr lang="en-US" sz="1600" b="0" dirty="0">
              <a:solidFill>
                <a:schemeClr val="accent3"/>
              </a:solidFill>
              <a:latin typeface="Grotesque Light" panose="020B0604020202020204" pitchFamily="34" charset="0"/>
            </a:endParaRPr>
          </a:p>
        </p:txBody>
      </p:sp>
      <p:sp>
        <p:nvSpPr>
          <p:cNvPr id="2" name="Title 2">
            <a:extLst>
              <a:ext uri="{FF2B5EF4-FFF2-40B4-BE49-F238E27FC236}">
                <a16:creationId xmlns:a16="http://schemas.microsoft.com/office/drawing/2014/main" id="{275DFED0-8F8B-0880-4D48-8E45E3714EA2}"/>
              </a:ext>
            </a:extLst>
          </p:cNvPr>
          <p:cNvSpPr txBox="1">
            <a:spLocks/>
          </p:cNvSpPr>
          <p:nvPr/>
        </p:nvSpPr>
        <p:spPr>
          <a:xfrm>
            <a:off x="699087" y="240739"/>
            <a:ext cx="4428217" cy="246221"/>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r>
              <a:rPr lang="es-CO" sz="1600" dirty="0">
                <a:solidFill>
                  <a:srgbClr val="F96013"/>
                </a:solidFill>
              </a:rPr>
              <a:t>Benefits Enrollment </a:t>
            </a:r>
            <a:r>
              <a:rPr lang="es-CO" sz="1600" dirty="0" err="1">
                <a:solidFill>
                  <a:srgbClr val="F96013"/>
                </a:solidFill>
              </a:rPr>
              <a:t>Season</a:t>
            </a:r>
            <a:r>
              <a:rPr lang="es-CO" sz="1600" dirty="0">
                <a:solidFill>
                  <a:srgbClr val="F96013"/>
                </a:solidFill>
              </a:rPr>
              <a:t> - </a:t>
            </a:r>
            <a:r>
              <a:rPr lang="es-CO" sz="1600" dirty="0" err="1">
                <a:solidFill>
                  <a:srgbClr val="F96013"/>
                </a:solidFill>
              </a:rPr>
              <a:t>Practice</a:t>
            </a:r>
            <a:endParaRPr lang="en-US" sz="1600" dirty="0">
              <a:solidFill>
                <a:srgbClr val="F96013"/>
              </a:solidFill>
            </a:endParaRPr>
          </a:p>
        </p:txBody>
      </p:sp>
      <p:sp>
        <p:nvSpPr>
          <p:cNvPr id="3" name="TextBox 2">
            <a:extLst>
              <a:ext uri="{FF2B5EF4-FFF2-40B4-BE49-F238E27FC236}">
                <a16:creationId xmlns:a16="http://schemas.microsoft.com/office/drawing/2014/main" id="{A93CF368-2301-F411-9B94-A0A0D75EFD83}"/>
              </a:ext>
            </a:extLst>
          </p:cNvPr>
          <p:cNvSpPr txBox="1"/>
          <p:nvPr/>
        </p:nvSpPr>
        <p:spPr>
          <a:xfrm>
            <a:off x="431176" y="741020"/>
            <a:ext cx="1664631" cy="307777"/>
          </a:xfrm>
          <a:prstGeom prst="rect">
            <a:avLst/>
          </a:prstGeom>
          <a:noFill/>
        </p:spPr>
        <p:txBody>
          <a:bodyPr wrap="square" rtlCol="0">
            <a:spAutoFit/>
          </a:bodyPr>
          <a:lstStyle/>
          <a:p>
            <a:pPr algn="ctr"/>
            <a:r>
              <a:rPr lang="en-US" sz="1400" b="1" dirty="0">
                <a:solidFill>
                  <a:srgbClr val="2EB1B8"/>
                </a:solidFill>
              </a:rPr>
              <a:t>Scenario 1</a:t>
            </a:r>
          </a:p>
        </p:txBody>
      </p:sp>
      <p:sp>
        <p:nvSpPr>
          <p:cNvPr id="8" name="TextBox 7">
            <a:extLst>
              <a:ext uri="{FF2B5EF4-FFF2-40B4-BE49-F238E27FC236}">
                <a16:creationId xmlns:a16="http://schemas.microsoft.com/office/drawing/2014/main" id="{EE08EAAC-BD63-2F48-C3D3-269D0BFDE053}"/>
              </a:ext>
            </a:extLst>
          </p:cNvPr>
          <p:cNvSpPr txBox="1"/>
          <p:nvPr/>
        </p:nvSpPr>
        <p:spPr>
          <a:xfrm>
            <a:off x="1806037" y="1407850"/>
            <a:ext cx="6340425" cy="584775"/>
          </a:xfrm>
          <a:prstGeom prst="rect">
            <a:avLst/>
          </a:prstGeom>
          <a:solidFill>
            <a:srgbClr val="00A5B5"/>
          </a:solidFill>
          <a:ln>
            <a:solidFill>
              <a:schemeClr val="bg1">
                <a:lumMod val="9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s-US" sz="160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Hello, </a:t>
            </a:r>
            <a:r>
              <a:rPr lang="en-US" sz="160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this</a:t>
            </a:r>
            <a:r>
              <a:rPr lang="es-US" sz="160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en-US" sz="160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is</a:t>
            </a:r>
            <a:r>
              <a:rPr lang="es-US" sz="160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Andrew! I </a:t>
            </a:r>
            <a:r>
              <a:rPr lang="en-US" sz="160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just finished with my Benefits election, and I wanted to know when will I receive my medic card</a:t>
            </a:r>
            <a:r>
              <a:rPr lang="es-US" sz="160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a:t>
            </a:r>
            <a:endParaRPr lang="en-US" sz="160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11" name="Picture 10">
            <a:extLst>
              <a:ext uri="{FF2B5EF4-FFF2-40B4-BE49-F238E27FC236}">
                <a16:creationId xmlns:a16="http://schemas.microsoft.com/office/drawing/2014/main" id="{0C759697-98AF-F52C-18BA-FAA43C682A2A}"/>
              </a:ext>
            </a:extLst>
          </p:cNvPr>
          <p:cNvPicPr>
            <a:picLocks noChangeAspect="1"/>
          </p:cNvPicPr>
          <p:nvPr/>
        </p:nvPicPr>
        <p:blipFill>
          <a:blip r:embed="rId4"/>
          <a:stretch>
            <a:fillRect/>
          </a:stretch>
        </p:blipFill>
        <p:spPr>
          <a:xfrm>
            <a:off x="2266285" y="2936950"/>
            <a:ext cx="2238687" cy="342948"/>
          </a:xfrm>
          <a:prstGeom prst="rect">
            <a:avLst/>
          </a:prstGeom>
        </p:spPr>
      </p:pic>
      <p:pic>
        <p:nvPicPr>
          <p:cNvPr id="15" name="Picture 14">
            <a:extLst>
              <a:ext uri="{FF2B5EF4-FFF2-40B4-BE49-F238E27FC236}">
                <a16:creationId xmlns:a16="http://schemas.microsoft.com/office/drawing/2014/main" id="{12D11493-9B96-BA09-FB58-08ECBC6B416E}"/>
              </a:ext>
            </a:extLst>
          </p:cNvPr>
          <p:cNvPicPr>
            <a:picLocks noChangeAspect="1"/>
          </p:cNvPicPr>
          <p:nvPr/>
        </p:nvPicPr>
        <p:blipFill>
          <a:blip r:embed="rId5"/>
          <a:stretch>
            <a:fillRect/>
          </a:stretch>
        </p:blipFill>
        <p:spPr>
          <a:xfrm>
            <a:off x="5053534" y="2508353"/>
            <a:ext cx="2486372" cy="1238423"/>
          </a:xfrm>
          <a:prstGeom prst="rect">
            <a:avLst/>
          </a:prstGeom>
          <a:ln>
            <a:solidFill>
              <a:schemeClr val="bg1">
                <a:lumMod val="75000"/>
              </a:schemeClr>
            </a:solidFill>
          </a:ln>
        </p:spPr>
      </p:pic>
      <p:pic>
        <p:nvPicPr>
          <p:cNvPr id="17" name="Picture 16">
            <a:extLst>
              <a:ext uri="{FF2B5EF4-FFF2-40B4-BE49-F238E27FC236}">
                <a16:creationId xmlns:a16="http://schemas.microsoft.com/office/drawing/2014/main" id="{719BE019-BC74-992F-82DC-A72D4B1E1686}"/>
              </a:ext>
            </a:extLst>
          </p:cNvPr>
          <p:cNvPicPr>
            <a:picLocks noChangeAspect="1"/>
          </p:cNvPicPr>
          <p:nvPr/>
        </p:nvPicPr>
        <p:blipFill>
          <a:blip r:embed="rId6"/>
          <a:stretch>
            <a:fillRect/>
          </a:stretch>
        </p:blipFill>
        <p:spPr>
          <a:xfrm>
            <a:off x="1022816" y="3936540"/>
            <a:ext cx="6878010" cy="657317"/>
          </a:xfrm>
          <a:prstGeom prst="rect">
            <a:avLst/>
          </a:prstGeom>
          <a:ln>
            <a:solidFill>
              <a:schemeClr val="bg1">
                <a:lumMod val="75000"/>
              </a:schemeClr>
            </a:solidFill>
          </a:ln>
          <a:effectLst>
            <a:glow rad="63500">
              <a:schemeClr val="accent6">
                <a:satMod val="175000"/>
                <a:alpha val="40000"/>
              </a:schemeClr>
            </a:glow>
          </a:effectLst>
        </p:spPr>
      </p:pic>
      <p:sp>
        <p:nvSpPr>
          <p:cNvPr id="18" name="Arrow: Right 17">
            <a:extLst>
              <a:ext uri="{FF2B5EF4-FFF2-40B4-BE49-F238E27FC236}">
                <a16:creationId xmlns:a16="http://schemas.microsoft.com/office/drawing/2014/main" id="{7181BD44-DF36-07BB-A88F-BDF43591BD59}"/>
              </a:ext>
            </a:extLst>
          </p:cNvPr>
          <p:cNvSpPr/>
          <p:nvPr/>
        </p:nvSpPr>
        <p:spPr>
          <a:xfrm>
            <a:off x="4544130" y="2999258"/>
            <a:ext cx="431089" cy="218332"/>
          </a:xfrm>
          <a:prstGeom prst="rightArrow">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96E2CD1-62A3-EC1E-EBEB-8AE3E1BD703C}"/>
              </a:ext>
            </a:extLst>
          </p:cNvPr>
          <p:cNvSpPr txBox="1"/>
          <p:nvPr/>
        </p:nvSpPr>
        <p:spPr>
          <a:xfrm>
            <a:off x="3704579" y="2200376"/>
            <a:ext cx="1664631" cy="307777"/>
          </a:xfrm>
          <a:prstGeom prst="rect">
            <a:avLst/>
          </a:prstGeom>
          <a:noFill/>
        </p:spPr>
        <p:txBody>
          <a:bodyPr wrap="square" rtlCol="0">
            <a:spAutoFit/>
          </a:bodyPr>
          <a:lstStyle/>
          <a:p>
            <a:pPr algn="ctr"/>
            <a:r>
              <a:rPr lang="en-US" sz="1400" b="1" dirty="0">
                <a:solidFill>
                  <a:srgbClr val="F96013"/>
                </a:solidFill>
              </a:rPr>
              <a:t>Resolution</a:t>
            </a:r>
          </a:p>
        </p:txBody>
      </p:sp>
      <p:pic>
        <p:nvPicPr>
          <p:cNvPr id="22" name="Picture 4" descr="Man is showing the phone. People and gadgets. Vector illustration in  cartoon style vector de Stock | Adobe Stock">
            <a:extLst>
              <a:ext uri="{FF2B5EF4-FFF2-40B4-BE49-F238E27FC236}">
                <a16:creationId xmlns:a16="http://schemas.microsoft.com/office/drawing/2014/main" id="{424BEE8D-BE86-1EA8-824B-567E62A587F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7097" r="10736" b="24770"/>
          <a:stretch/>
        </p:blipFill>
        <p:spPr bwMode="auto">
          <a:xfrm>
            <a:off x="732059" y="1162644"/>
            <a:ext cx="1268747" cy="1161623"/>
          </a:xfrm>
          <a:prstGeom prst="flowChartConnector">
            <a:avLst/>
          </a:prstGeom>
          <a:noFill/>
          <a:ln>
            <a:solidFill>
              <a:schemeClr val="bg1">
                <a:lumMod val="9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515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528 Sales Executive Illustrations &amp; Clip Art - iStock">
            <a:extLst>
              <a:ext uri="{FF2B5EF4-FFF2-40B4-BE49-F238E27FC236}">
                <a16:creationId xmlns:a16="http://schemas.microsoft.com/office/drawing/2014/main" id="{6451ACBB-3493-3165-7254-98D704AC17BF}"/>
              </a:ext>
            </a:extLst>
          </p:cNvPr>
          <p:cNvPicPr>
            <a:picLocks noChangeAspect="1" noChangeArrowheads="1"/>
          </p:cNvPicPr>
          <p:nvPr/>
        </p:nvPicPr>
        <p:blipFill>
          <a:blip r:embed="rId3">
            <a:alphaModFix amt="12000"/>
            <a:extLst>
              <a:ext uri="{28A0092B-C50C-407E-A947-70E740481C1C}">
                <a14:useLocalDpi xmlns:a14="http://schemas.microsoft.com/office/drawing/2010/main" val="0"/>
              </a:ext>
            </a:extLst>
          </a:blip>
          <a:srcRect/>
          <a:stretch>
            <a:fillRect/>
          </a:stretch>
        </p:blipFill>
        <p:spPr bwMode="auto">
          <a:xfrm>
            <a:off x="226657" y="0"/>
            <a:ext cx="8917343" cy="5143500"/>
          </a:xfrm>
          <a:prstGeom prst="rect">
            <a:avLst/>
          </a:prstGeom>
          <a:noFill/>
          <a:extLst>
            <a:ext uri="{909E8E84-426E-40DD-AFC4-6F175D3DCCD1}">
              <a14:hiddenFill xmlns:a14="http://schemas.microsoft.com/office/drawing/2010/main">
                <a:solidFill>
                  <a:srgbClr val="FFFFFF"/>
                </a:solidFill>
              </a14:hiddenFill>
            </a:ext>
          </a:extLst>
        </p:spPr>
      </p:pic>
      <p:sp>
        <p:nvSpPr>
          <p:cNvPr id="53" name="Title 2">
            <a:extLst>
              <a:ext uri="{FF2B5EF4-FFF2-40B4-BE49-F238E27FC236}">
                <a16:creationId xmlns:a16="http://schemas.microsoft.com/office/drawing/2014/main" id="{ED6E8F15-AA9D-67C6-4767-209250946263}"/>
              </a:ext>
            </a:extLst>
          </p:cNvPr>
          <p:cNvSpPr txBox="1">
            <a:spLocks/>
          </p:cNvSpPr>
          <p:nvPr/>
        </p:nvSpPr>
        <p:spPr>
          <a:xfrm>
            <a:off x="1649827" y="795176"/>
            <a:ext cx="5774136" cy="369333"/>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pPr algn="ctr"/>
            <a:endParaRPr lang="en-US" sz="1600" b="0" dirty="0">
              <a:solidFill>
                <a:schemeClr val="accent3"/>
              </a:solidFill>
              <a:latin typeface="Grotesque Light" panose="020B0604020202020204" pitchFamily="34" charset="0"/>
            </a:endParaRPr>
          </a:p>
        </p:txBody>
      </p:sp>
      <p:sp>
        <p:nvSpPr>
          <p:cNvPr id="2" name="Title 2">
            <a:extLst>
              <a:ext uri="{FF2B5EF4-FFF2-40B4-BE49-F238E27FC236}">
                <a16:creationId xmlns:a16="http://schemas.microsoft.com/office/drawing/2014/main" id="{275DFED0-8F8B-0880-4D48-8E45E3714EA2}"/>
              </a:ext>
            </a:extLst>
          </p:cNvPr>
          <p:cNvSpPr txBox="1">
            <a:spLocks/>
          </p:cNvSpPr>
          <p:nvPr/>
        </p:nvSpPr>
        <p:spPr>
          <a:xfrm>
            <a:off x="699087" y="240739"/>
            <a:ext cx="4428217" cy="246221"/>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r>
              <a:rPr lang="es-CO" sz="1600" dirty="0">
                <a:solidFill>
                  <a:srgbClr val="F96013"/>
                </a:solidFill>
              </a:rPr>
              <a:t>Benefits Enrollment </a:t>
            </a:r>
            <a:r>
              <a:rPr lang="es-CO" sz="1600" dirty="0" err="1">
                <a:solidFill>
                  <a:srgbClr val="F96013"/>
                </a:solidFill>
              </a:rPr>
              <a:t>Season</a:t>
            </a:r>
            <a:r>
              <a:rPr lang="es-CO" sz="1600" dirty="0">
                <a:solidFill>
                  <a:srgbClr val="F96013"/>
                </a:solidFill>
              </a:rPr>
              <a:t> - </a:t>
            </a:r>
            <a:r>
              <a:rPr lang="es-CO" sz="1600" dirty="0" err="1">
                <a:solidFill>
                  <a:srgbClr val="F96013"/>
                </a:solidFill>
              </a:rPr>
              <a:t>Practice</a:t>
            </a:r>
            <a:endParaRPr lang="en-US" sz="1600" dirty="0">
              <a:solidFill>
                <a:srgbClr val="F96013"/>
              </a:solidFill>
            </a:endParaRPr>
          </a:p>
        </p:txBody>
      </p:sp>
      <p:sp>
        <p:nvSpPr>
          <p:cNvPr id="3" name="TextBox 2">
            <a:extLst>
              <a:ext uri="{FF2B5EF4-FFF2-40B4-BE49-F238E27FC236}">
                <a16:creationId xmlns:a16="http://schemas.microsoft.com/office/drawing/2014/main" id="{A93CF368-2301-F411-9B94-A0A0D75EFD83}"/>
              </a:ext>
            </a:extLst>
          </p:cNvPr>
          <p:cNvSpPr txBox="1"/>
          <p:nvPr/>
        </p:nvSpPr>
        <p:spPr>
          <a:xfrm>
            <a:off x="431176" y="741020"/>
            <a:ext cx="1664631" cy="307777"/>
          </a:xfrm>
          <a:prstGeom prst="rect">
            <a:avLst/>
          </a:prstGeom>
          <a:noFill/>
        </p:spPr>
        <p:txBody>
          <a:bodyPr wrap="square" rtlCol="0">
            <a:spAutoFit/>
          </a:bodyPr>
          <a:lstStyle/>
          <a:p>
            <a:pPr algn="ctr"/>
            <a:r>
              <a:rPr lang="en-US" sz="1400" b="1" dirty="0">
                <a:solidFill>
                  <a:srgbClr val="2EB1B8"/>
                </a:solidFill>
              </a:rPr>
              <a:t>Scenario 2</a:t>
            </a:r>
          </a:p>
        </p:txBody>
      </p:sp>
      <p:sp>
        <p:nvSpPr>
          <p:cNvPr id="4" name="TextBox 3">
            <a:extLst>
              <a:ext uri="{FF2B5EF4-FFF2-40B4-BE49-F238E27FC236}">
                <a16:creationId xmlns:a16="http://schemas.microsoft.com/office/drawing/2014/main" id="{89C90A71-8306-4B49-5002-830B39707955}"/>
              </a:ext>
            </a:extLst>
          </p:cNvPr>
          <p:cNvSpPr txBox="1"/>
          <p:nvPr/>
        </p:nvSpPr>
        <p:spPr>
          <a:xfrm>
            <a:off x="1153130" y="2833341"/>
            <a:ext cx="6767529" cy="830997"/>
          </a:xfrm>
          <a:prstGeom prst="rect">
            <a:avLst/>
          </a:prstGeom>
          <a:solidFill>
            <a:srgbClr val="00A5B5"/>
          </a:solidFill>
          <a:ln>
            <a:solidFill>
              <a:schemeClr val="bg1">
                <a:lumMod val="9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s-US" sz="240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Hello, </a:t>
            </a:r>
            <a:r>
              <a:rPr lang="en-US" sz="240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this is Amanda! Can I get a copy of the Benefits I selected sent to my email? </a:t>
            </a:r>
          </a:p>
        </p:txBody>
      </p:sp>
      <p:pic>
        <p:nvPicPr>
          <p:cNvPr id="10242" name="Picture 2" descr="Woman talking on phone work talk retro phone Vector Image">
            <a:extLst>
              <a:ext uri="{FF2B5EF4-FFF2-40B4-BE49-F238E27FC236}">
                <a16:creationId xmlns:a16="http://schemas.microsoft.com/office/drawing/2014/main" id="{9D89C88A-95CB-5FEA-CE16-435EBC8DF7C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8726"/>
          <a:stretch/>
        </p:blipFill>
        <p:spPr bwMode="auto">
          <a:xfrm>
            <a:off x="3475133" y="1127021"/>
            <a:ext cx="1767238" cy="1743809"/>
          </a:xfrm>
          <a:prstGeom prst="flowChartConnector">
            <a:avLst/>
          </a:prstGeom>
          <a:noFill/>
          <a:ln>
            <a:solidFill>
              <a:schemeClr val="bg1">
                <a:lumMod val="9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469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528 Sales Executive Illustrations &amp; Clip Art - iStock">
            <a:extLst>
              <a:ext uri="{FF2B5EF4-FFF2-40B4-BE49-F238E27FC236}">
                <a16:creationId xmlns:a16="http://schemas.microsoft.com/office/drawing/2014/main" id="{F1D0EC47-2F12-98CE-CFEC-729E8F293F6F}"/>
              </a:ext>
            </a:extLst>
          </p:cNvPr>
          <p:cNvPicPr>
            <a:picLocks noChangeAspect="1" noChangeArrowheads="1"/>
          </p:cNvPicPr>
          <p:nvPr/>
        </p:nvPicPr>
        <p:blipFill>
          <a:blip r:embed="rId3">
            <a:alphaModFix amt="12000"/>
            <a:extLst>
              <a:ext uri="{28A0092B-C50C-407E-A947-70E740481C1C}">
                <a14:useLocalDpi xmlns:a14="http://schemas.microsoft.com/office/drawing/2010/main" val="0"/>
              </a:ext>
            </a:extLst>
          </a:blip>
          <a:srcRect/>
          <a:stretch>
            <a:fillRect/>
          </a:stretch>
        </p:blipFill>
        <p:spPr bwMode="auto">
          <a:xfrm>
            <a:off x="210393" y="0"/>
            <a:ext cx="8917343" cy="5143500"/>
          </a:xfrm>
          <a:prstGeom prst="rect">
            <a:avLst/>
          </a:prstGeom>
          <a:noFill/>
          <a:extLst>
            <a:ext uri="{909E8E84-426E-40DD-AFC4-6F175D3DCCD1}">
              <a14:hiddenFill xmlns:a14="http://schemas.microsoft.com/office/drawing/2010/main">
                <a:solidFill>
                  <a:srgbClr val="FFFFFF"/>
                </a:solidFill>
              </a14:hiddenFill>
            </a:ext>
          </a:extLst>
        </p:spPr>
      </p:pic>
      <p:sp>
        <p:nvSpPr>
          <p:cNvPr id="53" name="Title 2">
            <a:extLst>
              <a:ext uri="{FF2B5EF4-FFF2-40B4-BE49-F238E27FC236}">
                <a16:creationId xmlns:a16="http://schemas.microsoft.com/office/drawing/2014/main" id="{ED6E8F15-AA9D-67C6-4767-209250946263}"/>
              </a:ext>
            </a:extLst>
          </p:cNvPr>
          <p:cNvSpPr txBox="1">
            <a:spLocks/>
          </p:cNvSpPr>
          <p:nvPr/>
        </p:nvSpPr>
        <p:spPr>
          <a:xfrm>
            <a:off x="1649827" y="795176"/>
            <a:ext cx="5774136" cy="369333"/>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pPr algn="ctr"/>
            <a:endParaRPr lang="en-US" sz="1600" b="0" dirty="0">
              <a:solidFill>
                <a:schemeClr val="accent3"/>
              </a:solidFill>
              <a:latin typeface="Grotesque Light" panose="020B0604020202020204" pitchFamily="34" charset="0"/>
            </a:endParaRPr>
          </a:p>
        </p:txBody>
      </p:sp>
      <p:sp>
        <p:nvSpPr>
          <p:cNvPr id="2" name="Title 2">
            <a:extLst>
              <a:ext uri="{FF2B5EF4-FFF2-40B4-BE49-F238E27FC236}">
                <a16:creationId xmlns:a16="http://schemas.microsoft.com/office/drawing/2014/main" id="{275DFED0-8F8B-0880-4D48-8E45E3714EA2}"/>
              </a:ext>
            </a:extLst>
          </p:cNvPr>
          <p:cNvSpPr txBox="1">
            <a:spLocks/>
          </p:cNvSpPr>
          <p:nvPr/>
        </p:nvSpPr>
        <p:spPr>
          <a:xfrm>
            <a:off x="699087" y="240739"/>
            <a:ext cx="4428217" cy="246221"/>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r>
              <a:rPr lang="es-CO" sz="1600" dirty="0">
                <a:solidFill>
                  <a:srgbClr val="F96013"/>
                </a:solidFill>
              </a:rPr>
              <a:t>Benefits Enrollment </a:t>
            </a:r>
            <a:r>
              <a:rPr lang="es-CO" sz="1600" dirty="0" err="1">
                <a:solidFill>
                  <a:srgbClr val="F96013"/>
                </a:solidFill>
              </a:rPr>
              <a:t>Season</a:t>
            </a:r>
            <a:r>
              <a:rPr lang="es-CO" sz="1600" dirty="0">
                <a:solidFill>
                  <a:srgbClr val="F96013"/>
                </a:solidFill>
              </a:rPr>
              <a:t> - </a:t>
            </a:r>
            <a:r>
              <a:rPr lang="es-CO" sz="1600" dirty="0" err="1">
                <a:solidFill>
                  <a:srgbClr val="F96013"/>
                </a:solidFill>
              </a:rPr>
              <a:t>Practice</a:t>
            </a:r>
            <a:endParaRPr lang="en-US" sz="1600" dirty="0">
              <a:solidFill>
                <a:srgbClr val="F96013"/>
              </a:solidFill>
            </a:endParaRPr>
          </a:p>
        </p:txBody>
      </p:sp>
      <p:sp>
        <p:nvSpPr>
          <p:cNvPr id="3" name="TextBox 2">
            <a:extLst>
              <a:ext uri="{FF2B5EF4-FFF2-40B4-BE49-F238E27FC236}">
                <a16:creationId xmlns:a16="http://schemas.microsoft.com/office/drawing/2014/main" id="{A93CF368-2301-F411-9B94-A0A0D75EFD83}"/>
              </a:ext>
            </a:extLst>
          </p:cNvPr>
          <p:cNvSpPr txBox="1"/>
          <p:nvPr/>
        </p:nvSpPr>
        <p:spPr>
          <a:xfrm>
            <a:off x="431176" y="741020"/>
            <a:ext cx="1664631" cy="307777"/>
          </a:xfrm>
          <a:prstGeom prst="rect">
            <a:avLst/>
          </a:prstGeom>
          <a:noFill/>
        </p:spPr>
        <p:txBody>
          <a:bodyPr wrap="square" rtlCol="0">
            <a:spAutoFit/>
          </a:bodyPr>
          <a:lstStyle/>
          <a:p>
            <a:pPr algn="ctr"/>
            <a:r>
              <a:rPr lang="en-US" sz="1400" b="1" dirty="0">
                <a:solidFill>
                  <a:srgbClr val="2EB1B8"/>
                </a:solidFill>
              </a:rPr>
              <a:t>Scenario 2</a:t>
            </a:r>
          </a:p>
        </p:txBody>
      </p:sp>
      <p:pic>
        <p:nvPicPr>
          <p:cNvPr id="11" name="Picture 10">
            <a:extLst>
              <a:ext uri="{FF2B5EF4-FFF2-40B4-BE49-F238E27FC236}">
                <a16:creationId xmlns:a16="http://schemas.microsoft.com/office/drawing/2014/main" id="{0C759697-98AF-F52C-18BA-FAA43C682A2A}"/>
              </a:ext>
            </a:extLst>
          </p:cNvPr>
          <p:cNvPicPr>
            <a:picLocks noChangeAspect="1"/>
          </p:cNvPicPr>
          <p:nvPr/>
        </p:nvPicPr>
        <p:blipFill>
          <a:blip r:embed="rId4"/>
          <a:stretch>
            <a:fillRect/>
          </a:stretch>
        </p:blipFill>
        <p:spPr>
          <a:xfrm>
            <a:off x="1649827" y="2958445"/>
            <a:ext cx="2238687" cy="342948"/>
          </a:xfrm>
          <a:prstGeom prst="rect">
            <a:avLst/>
          </a:prstGeom>
        </p:spPr>
      </p:pic>
      <p:sp>
        <p:nvSpPr>
          <p:cNvPr id="18" name="Arrow: Right 17">
            <a:extLst>
              <a:ext uri="{FF2B5EF4-FFF2-40B4-BE49-F238E27FC236}">
                <a16:creationId xmlns:a16="http://schemas.microsoft.com/office/drawing/2014/main" id="{7181BD44-DF36-07BB-A88F-BDF43591BD59}"/>
              </a:ext>
            </a:extLst>
          </p:cNvPr>
          <p:cNvSpPr/>
          <p:nvPr/>
        </p:nvSpPr>
        <p:spPr>
          <a:xfrm>
            <a:off x="3927672" y="3020753"/>
            <a:ext cx="431089" cy="218332"/>
          </a:xfrm>
          <a:prstGeom prst="rightArrow">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96E2CD1-62A3-EC1E-EBEB-8AE3E1BD703C}"/>
              </a:ext>
            </a:extLst>
          </p:cNvPr>
          <p:cNvSpPr txBox="1"/>
          <p:nvPr/>
        </p:nvSpPr>
        <p:spPr>
          <a:xfrm>
            <a:off x="487391" y="2312029"/>
            <a:ext cx="1664631" cy="307777"/>
          </a:xfrm>
          <a:prstGeom prst="rect">
            <a:avLst/>
          </a:prstGeom>
          <a:noFill/>
        </p:spPr>
        <p:txBody>
          <a:bodyPr wrap="square" rtlCol="0">
            <a:spAutoFit/>
          </a:bodyPr>
          <a:lstStyle/>
          <a:p>
            <a:pPr algn="ctr"/>
            <a:r>
              <a:rPr lang="en-US" sz="1400" b="1" dirty="0">
                <a:solidFill>
                  <a:srgbClr val="F96013"/>
                </a:solidFill>
              </a:rPr>
              <a:t>Resolution</a:t>
            </a:r>
          </a:p>
        </p:txBody>
      </p:sp>
      <p:sp>
        <p:nvSpPr>
          <p:cNvPr id="5" name="TextBox 4">
            <a:extLst>
              <a:ext uri="{FF2B5EF4-FFF2-40B4-BE49-F238E27FC236}">
                <a16:creationId xmlns:a16="http://schemas.microsoft.com/office/drawing/2014/main" id="{BE20FE47-07F4-8E02-B415-5693CEACD627}"/>
              </a:ext>
            </a:extLst>
          </p:cNvPr>
          <p:cNvSpPr txBox="1"/>
          <p:nvPr/>
        </p:nvSpPr>
        <p:spPr>
          <a:xfrm>
            <a:off x="1877960" y="1403101"/>
            <a:ext cx="6028256" cy="584775"/>
          </a:xfrm>
          <a:prstGeom prst="rect">
            <a:avLst/>
          </a:prstGeom>
          <a:solidFill>
            <a:srgbClr val="00A5B5"/>
          </a:solidFill>
          <a:ln>
            <a:solidFill>
              <a:schemeClr val="bg1">
                <a:lumMod val="9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s-US" sz="160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Hello, </a:t>
            </a:r>
            <a:r>
              <a:rPr lang="en-US" sz="160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this is Amanda! Can I get a copy of the Benefits I selected sent to my email? </a:t>
            </a:r>
          </a:p>
        </p:txBody>
      </p:sp>
      <p:pic>
        <p:nvPicPr>
          <p:cNvPr id="4" name="Picture 2" descr="Woman talking on phone work talk retro phone Vector Image">
            <a:extLst>
              <a:ext uri="{FF2B5EF4-FFF2-40B4-BE49-F238E27FC236}">
                <a16:creationId xmlns:a16="http://schemas.microsoft.com/office/drawing/2014/main" id="{AEE8F45A-7AD4-A92E-FA49-51B7FAEFFDA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8726"/>
          <a:stretch/>
        </p:blipFill>
        <p:spPr bwMode="auto">
          <a:xfrm>
            <a:off x="945030" y="1164509"/>
            <a:ext cx="1055776" cy="1041779"/>
          </a:xfrm>
          <a:prstGeom prst="flowChartConnector">
            <a:avLst/>
          </a:prstGeom>
          <a:noFill/>
          <a:ln>
            <a:solidFill>
              <a:schemeClr val="bg1">
                <a:lumMod val="9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8938AF21-CA58-ED8E-53B1-E788C77BC366}"/>
              </a:ext>
            </a:extLst>
          </p:cNvPr>
          <p:cNvPicPr>
            <a:picLocks noChangeAspect="1"/>
          </p:cNvPicPr>
          <p:nvPr/>
        </p:nvPicPr>
        <p:blipFill>
          <a:blip r:embed="rId6"/>
          <a:stretch>
            <a:fillRect/>
          </a:stretch>
        </p:blipFill>
        <p:spPr>
          <a:xfrm>
            <a:off x="4510846" y="2505944"/>
            <a:ext cx="2429214" cy="1247949"/>
          </a:xfrm>
          <a:prstGeom prst="rect">
            <a:avLst/>
          </a:prstGeom>
          <a:ln>
            <a:solidFill>
              <a:schemeClr val="bg1">
                <a:lumMod val="75000"/>
              </a:schemeClr>
            </a:solidFill>
          </a:ln>
        </p:spPr>
      </p:pic>
      <p:pic>
        <p:nvPicPr>
          <p:cNvPr id="13" name="Picture 12">
            <a:extLst>
              <a:ext uri="{FF2B5EF4-FFF2-40B4-BE49-F238E27FC236}">
                <a16:creationId xmlns:a16="http://schemas.microsoft.com/office/drawing/2014/main" id="{3206499A-9D25-6A92-6C19-02C42DB1F77E}"/>
              </a:ext>
            </a:extLst>
          </p:cNvPr>
          <p:cNvPicPr>
            <a:picLocks noChangeAspect="1"/>
          </p:cNvPicPr>
          <p:nvPr/>
        </p:nvPicPr>
        <p:blipFill>
          <a:blip r:embed="rId7"/>
          <a:stretch>
            <a:fillRect/>
          </a:stretch>
        </p:blipFill>
        <p:spPr>
          <a:xfrm>
            <a:off x="945030" y="3896652"/>
            <a:ext cx="6868484" cy="847843"/>
          </a:xfrm>
          <a:prstGeom prst="rect">
            <a:avLst/>
          </a:prstGeom>
          <a:effectLst>
            <a:glow rad="63500">
              <a:schemeClr val="accent6">
                <a:satMod val="175000"/>
                <a:alpha val="40000"/>
              </a:schemeClr>
            </a:glow>
          </a:effectLst>
        </p:spPr>
      </p:pic>
    </p:spTree>
    <p:extLst>
      <p:ext uri="{BB962C8B-B14F-4D97-AF65-F5344CB8AC3E}">
        <p14:creationId xmlns:p14="http://schemas.microsoft.com/office/powerpoint/2010/main" val="704055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528 Sales Executive Illustrations &amp; Clip Art - iStock">
            <a:extLst>
              <a:ext uri="{FF2B5EF4-FFF2-40B4-BE49-F238E27FC236}">
                <a16:creationId xmlns:a16="http://schemas.microsoft.com/office/drawing/2014/main" id="{F853ED03-684A-4830-E4DB-A5863ACF9F5B}"/>
              </a:ext>
            </a:extLst>
          </p:cNvPr>
          <p:cNvPicPr>
            <a:picLocks noChangeAspect="1" noChangeArrowheads="1"/>
          </p:cNvPicPr>
          <p:nvPr/>
        </p:nvPicPr>
        <p:blipFill>
          <a:blip r:embed="rId3">
            <a:alphaModFix amt="12000"/>
            <a:extLst>
              <a:ext uri="{28A0092B-C50C-407E-A947-70E740481C1C}">
                <a14:useLocalDpi xmlns:a14="http://schemas.microsoft.com/office/drawing/2010/main" val="0"/>
              </a:ext>
            </a:extLst>
          </a:blip>
          <a:srcRect/>
          <a:stretch>
            <a:fillRect/>
          </a:stretch>
        </p:blipFill>
        <p:spPr bwMode="auto">
          <a:xfrm>
            <a:off x="210393" y="0"/>
            <a:ext cx="8917343" cy="5143500"/>
          </a:xfrm>
          <a:prstGeom prst="rect">
            <a:avLst/>
          </a:prstGeom>
          <a:noFill/>
          <a:extLst>
            <a:ext uri="{909E8E84-426E-40DD-AFC4-6F175D3DCCD1}">
              <a14:hiddenFill xmlns:a14="http://schemas.microsoft.com/office/drawing/2010/main">
                <a:solidFill>
                  <a:srgbClr val="FFFFFF"/>
                </a:solidFill>
              </a14:hiddenFill>
            </a:ext>
          </a:extLst>
        </p:spPr>
      </p:pic>
      <p:sp>
        <p:nvSpPr>
          <p:cNvPr id="53" name="Title 2">
            <a:extLst>
              <a:ext uri="{FF2B5EF4-FFF2-40B4-BE49-F238E27FC236}">
                <a16:creationId xmlns:a16="http://schemas.microsoft.com/office/drawing/2014/main" id="{ED6E8F15-AA9D-67C6-4767-209250946263}"/>
              </a:ext>
            </a:extLst>
          </p:cNvPr>
          <p:cNvSpPr txBox="1">
            <a:spLocks/>
          </p:cNvSpPr>
          <p:nvPr/>
        </p:nvSpPr>
        <p:spPr>
          <a:xfrm>
            <a:off x="1649827" y="795176"/>
            <a:ext cx="5774136" cy="369333"/>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pPr algn="ctr"/>
            <a:endParaRPr lang="en-US" sz="1600" b="0" dirty="0">
              <a:solidFill>
                <a:schemeClr val="accent3"/>
              </a:solidFill>
              <a:latin typeface="Grotesque Light" panose="020B0604020202020204" pitchFamily="34" charset="0"/>
            </a:endParaRPr>
          </a:p>
        </p:txBody>
      </p:sp>
      <p:sp>
        <p:nvSpPr>
          <p:cNvPr id="2" name="Title 2">
            <a:extLst>
              <a:ext uri="{FF2B5EF4-FFF2-40B4-BE49-F238E27FC236}">
                <a16:creationId xmlns:a16="http://schemas.microsoft.com/office/drawing/2014/main" id="{275DFED0-8F8B-0880-4D48-8E45E3714EA2}"/>
              </a:ext>
            </a:extLst>
          </p:cNvPr>
          <p:cNvSpPr txBox="1">
            <a:spLocks/>
          </p:cNvSpPr>
          <p:nvPr/>
        </p:nvSpPr>
        <p:spPr>
          <a:xfrm>
            <a:off x="699087" y="240739"/>
            <a:ext cx="4428217" cy="246221"/>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r>
              <a:rPr lang="es-CO" sz="1600" dirty="0">
                <a:solidFill>
                  <a:srgbClr val="F96013"/>
                </a:solidFill>
              </a:rPr>
              <a:t>Benefits Enrollment </a:t>
            </a:r>
            <a:r>
              <a:rPr lang="es-CO" sz="1600" dirty="0" err="1">
                <a:solidFill>
                  <a:srgbClr val="F96013"/>
                </a:solidFill>
              </a:rPr>
              <a:t>Season</a:t>
            </a:r>
            <a:r>
              <a:rPr lang="es-CO" sz="1600" dirty="0">
                <a:solidFill>
                  <a:srgbClr val="F96013"/>
                </a:solidFill>
              </a:rPr>
              <a:t> - </a:t>
            </a:r>
            <a:r>
              <a:rPr lang="es-CO" sz="1600" dirty="0" err="1">
                <a:solidFill>
                  <a:srgbClr val="F96013"/>
                </a:solidFill>
              </a:rPr>
              <a:t>Practice</a:t>
            </a:r>
            <a:endParaRPr lang="en-US" sz="1600" dirty="0">
              <a:solidFill>
                <a:srgbClr val="F96013"/>
              </a:solidFill>
            </a:endParaRPr>
          </a:p>
        </p:txBody>
      </p:sp>
      <p:sp>
        <p:nvSpPr>
          <p:cNvPr id="3" name="TextBox 2">
            <a:extLst>
              <a:ext uri="{FF2B5EF4-FFF2-40B4-BE49-F238E27FC236}">
                <a16:creationId xmlns:a16="http://schemas.microsoft.com/office/drawing/2014/main" id="{A93CF368-2301-F411-9B94-A0A0D75EFD83}"/>
              </a:ext>
            </a:extLst>
          </p:cNvPr>
          <p:cNvSpPr txBox="1"/>
          <p:nvPr/>
        </p:nvSpPr>
        <p:spPr>
          <a:xfrm>
            <a:off x="431176" y="741020"/>
            <a:ext cx="1664631" cy="307777"/>
          </a:xfrm>
          <a:prstGeom prst="rect">
            <a:avLst/>
          </a:prstGeom>
          <a:noFill/>
        </p:spPr>
        <p:txBody>
          <a:bodyPr wrap="square" rtlCol="0">
            <a:spAutoFit/>
          </a:bodyPr>
          <a:lstStyle/>
          <a:p>
            <a:pPr algn="ctr"/>
            <a:r>
              <a:rPr lang="en-US" sz="1400" b="1" dirty="0">
                <a:solidFill>
                  <a:srgbClr val="2EB1B8"/>
                </a:solidFill>
              </a:rPr>
              <a:t>Scenario 3</a:t>
            </a:r>
          </a:p>
        </p:txBody>
      </p:sp>
      <p:sp>
        <p:nvSpPr>
          <p:cNvPr id="10" name="TextBox 9">
            <a:extLst>
              <a:ext uri="{FF2B5EF4-FFF2-40B4-BE49-F238E27FC236}">
                <a16:creationId xmlns:a16="http://schemas.microsoft.com/office/drawing/2014/main" id="{9DEE8707-99ED-4B69-D6B8-2EF7854C7605}"/>
              </a:ext>
            </a:extLst>
          </p:cNvPr>
          <p:cNvSpPr txBox="1"/>
          <p:nvPr/>
        </p:nvSpPr>
        <p:spPr>
          <a:xfrm>
            <a:off x="1153130" y="2833341"/>
            <a:ext cx="6767529" cy="1569660"/>
          </a:xfrm>
          <a:prstGeom prst="rect">
            <a:avLst/>
          </a:prstGeom>
          <a:solidFill>
            <a:srgbClr val="00A5B5"/>
          </a:solidFill>
          <a:ln>
            <a:solidFill>
              <a:schemeClr val="bg1">
                <a:lumMod val="9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s-US" sz="240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Hello, </a:t>
            </a:r>
            <a:r>
              <a:rPr lang="en-US" sz="240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this</a:t>
            </a:r>
            <a:r>
              <a:rPr lang="es-US" sz="240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en-US" sz="240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is</a:t>
            </a:r>
            <a:r>
              <a:rPr lang="es-US" sz="240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Nick! </a:t>
            </a:r>
            <a:r>
              <a:rPr lang="en-US" sz="240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Every time I put my signature on the last page of my Benefits. It says that is not correct, I cannot submit my elections, can you assist</a:t>
            </a:r>
            <a:r>
              <a:rPr lang="es-US" sz="240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a:t>
            </a:r>
            <a:endParaRPr lang="en-US" sz="240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11" name="Picture 4" descr="Man is showing the phone. People and gadgets. Vector illustration in  cartoon style vector de Stock | Adobe Stock">
            <a:extLst>
              <a:ext uri="{FF2B5EF4-FFF2-40B4-BE49-F238E27FC236}">
                <a16:creationId xmlns:a16="http://schemas.microsoft.com/office/drawing/2014/main" id="{43BE9A88-ED59-DD15-B34B-81A931E9ACD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097" r="10736" b="24770"/>
          <a:stretch/>
        </p:blipFill>
        <p:spPr bwMode="auto">
          <a:xfrm>
            <a:off x="3416562" y="1131085"/>
            <a:ext cx="1895744" cy="1735680"/>
          </a:xfrm>
          <a:prstGeom prst="flowChartConnector">
            <a:avLst/>
          </a:prstGeom>
          <a:noFill/>
          <a:ln>
            <a:solidFill>
              <a:schemeClr val="bg1">
                <a:lumMod val="9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3124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528 Sales Executive Illustrations &amp; Clip Art - iStock">
            <a:extLst>
              <a:ext uri="{FF2B5EF4-FFF2-40B4-BE49-F238E27FC236}">
                <a16:creationId xmlns:a16="http://schemas.microsoft.com/office/drawing/2014/main" id="{F1D0EC47-2F12-98CE-CFEC-729E8F293F6F}"/>
              </a:ext>
            </a:extLst>
          </p:cNvPr>
          <p:cNvPicPr>
            <a:picLocks noChangeAspect="1" noChangeArrowheads="1"/>
          </p:cNvPicPr>
          <p:nvPr/>
        </p:nvPicPr>
        <p:blipFill>
          <a:blip r:embed="rId3">
            <a:alphaModFix amt="12000"/>
            <a:extLst>
              <a:ext uri="{28A0092B-C50C-407E-A947-70E740481C1C}">
                <a14:useLocalDpi xmlns:a14="http://schemas.microsoft.com/office/drawing/2010/main" val="0"/>
              </a:ext>
            </a:extLst>
          </a:blip>
          <a:srcRect/>
          <a:stretch>
            <a:fillRect/>
          </a:stretch>
        </p:blipFill>
        <p:spPr bwMode="auto">
          <a:xfrm>
            <a:off x="210393" y="0"/>
            <a:ext cx="8917343" cy="5143500"/>
          </a:xfrm>
          <a:prstGeom prst="rect">
            <a:avLst/>
          </a:prstGeom>
          <a:noFill/>
          <a:extLst>
            <a:ext uri="{909E8E84-426E-40DD-AFC4-6F175D3DCCD1}">
              <a14:hiddenFill xmlns:a14="http://schemas.microsoft.com/office/drawing/2010/main">
                <a:solidFill>
                  <a:srgbClr val="FFFFFF"/>
                </a:solidFill>
              </a14:hiddenFill>
            </a:ext>
          </a:extLst>
        </p:spPr>
      </p:pic>
      <p:sp>
        <p:nvSpPr>
          <p:cNvPr id="53" name="Title 2">
            <a:extLst>
              <a:ext uri="{FF2B5EF4-FFF2-40B4-BE49-F238E27FC236}">
                <a16:creationId xmlns:a16="http://schemas.microsoft.com/office/drawing/2014/main" id="{ED6E8F15-AA9D-67C6-4767-209250946263}"/>
              </a:ext>
            </a:extLst>
          </p:cNvPr>
          <p:cNvSpPr txBox="1">
            <a:spLocks/>
          </p:cNvSpPr>
          <p:nvPr/>
        </p:nvSpPr>
        <p:spPr>
          <a:xfrm>
            <a:off x="1649827" y="795176"/>
            <a:ext cx="5774136" cy="369333"/>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pPr algn="ctr"/>
            <a:endParaRPr lang="en-US" sz="1600" b="0" dirty="0">
              <a:solidFill>
                <a:schemeClr val="accent3"/>
              </a:solidFill>
              <a:latin typeface="Grotesque Light" panose="020B0604020202020204" pitchFamily="34" charset="0"/>
            </a:endParaRPr>
          </a:p>
        </p:txBody>
      </p:sp>
      <p:sp>
        <p:nvSpPr>
          <p:cNvPr id="2" name="Title 2">
            <a:extLst>
              <a:ext uri="{FF2B5EF4-FFF2-40B4-BE49-F238E27FC236}">
                <a16:creationId xmlns:a16="http://schemas.microsoft.com/office/drawing/2014/main" id="{275DFED0-8F8B-0880-4D48-8E45E3714EA2}"/>
              </a:ext>
            </a:extLst>
          </p:cNvPr>
          <p:cNvSpPr txBox="1">
            <a:spLocks/>
          </p:cNvSpPr>
          <p:nvPr/>
        </p:nvSpPr>
        <p:spPr>
          <a:xfrm>
            <a:off x="699087" y="240739"/>
            <a:ext cx="4428217" cy="246221"/>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r>
              <a:rPr lang="es-CO" sz="1600" dirty="0">
                <a:solidFill>
                  <a:srgbClr val="F96013"/>
                </a:solidFill>
              </a:rPr>
              <a:t>Benefits Enrollment </a:t>
            </a:r>
            <a:r>
              <a:rPr lang="es-CO" sz="1600" dirty="0" err="1">
                <a:solidFill>
                  <a:srgbClr val="F96013"/>
                </a:solidFill>
              </a:rPr>
              <a:t>Season</a:t>
            </a:r>
            <a:r>
              <a:rPr lang="es-CO" sz="1600" dirty="0">
                <a:solidFill>
                  <a:srgbClr val="F96013"/>
                </a:solidFill>
              </a:rPr>
              <a:t> - </a:t>
            </a:r>
            <a:r>
              <a:rPr lang="es-CO" sz="1600" dirty="0" err="1">
                <a:solidFill>
                  <a:srgbClr val="F96013"/>
                </a:solidFill>
              </a:rPr>
              <a:t>Practice</a:t>
            </a:r>
            <a:endParaRPr lang="en-US" sz="1600" dirty="0">
              <a:solidFill>
                <a:srgbClr val="F96013"/>
              </a:solidFill>
            </a:endParaRPr>
          </a:p>
        </p:txBody>
      </p:sp>
      <p:sp>
        <p:nvSpPr>
          <p:cNvPr id="3" name="TextBox 2">
            <a:extLst>
              <a:ext uri="{FF2B5EF4-FFF2-40B4-BE49-F238E27FC236}">
                <a16:creationId xmlns:a16="http://schemas.microsoft.com/office/drawing/2014/main" id="{A93CF368-2301-F411-9B94-A0A0D75EFD83}"/>
              </a:ext>
            </a:extLst>
          </p:cNvPr>
          <p:cNvSpPr txBox="1"/>
          <p:nvPr/>
        </p:nvSpPr>
        <p:spPr>
          <a:xfrm>
            <a:off x="431176" y="741020"/>
            <a:ext cx="1664631" cy="307777"/>
          </a:xfrm>
          <a:prstGeom prst="rect">
            <a:avLst/>
          </a:prstGeom>
          <a:noFill/>
        </p:spPr>
        <p:txBody>
          <a:bodyPr wrap="square" rtlCol="0">
            <a:spAutoFit/>
          </a:bodyPr>
          <a:lstStyle/>
          <a:p>
            <a:pPr algn="ctr"/>
            <a:r>
              <a:rPr lang="en-US" sz="1400" b="1" dirty="0">
                <a:solidFill>
                  <a:srgbClr val="2EB1B8"/>
                </a:solidFill>
              </a:rPr>
              <a:t>Scenario 3</a:t>
            </a:r>
          </a:p>
        </p:txBody>
      </p:sp>
      <p:pic>
        <p:nvPicPr>
          <p:cNvPr id="11" name="Picture 10">
            <a:extLst>
              <a:ext uri="{FF2B5EF4-FFF2-40B4-BE49-F238E27FC236}">
                <a16:creationId xmlns:a16="http://schemas.microsoft.com/office/drawing/2014/main" id="{0C759697-98AF-F52C-18BA-FAA43C682A2A}"/>
              </a:ext>
            </a:extLst>
          </p:cNvPr>
          <p:cNvPicPr>
            <a:picLocks noChangeAspect="1"/>
          </p:cNvPicPr>
          <p:nvPr/>
        </p:nvPicPr>
        <p:blipFill>
          <a:blip r:embed="rId4"/>
          <a:stretch>
            <a:fillRect/>
          </a:stretch>
        </p:blipFill>
        <p:spPr>
          <a:xfrm>
            <a:off x="2266285" y="2936950"/>
            <a:ext cx="2238687" cy="342948"/>
          </a:xfrm>
          <a:prstGeom prst="rect">
            <a:avLst/>
          </a:prstGeom>
        </p:spPr>
      </p:pic>
      <p:sp>
        <p:nvSpPr>
          <p:cNvPr id="18" name="Arrow: Right 17">
            <a:extLst>
              <a:ext uri="{FF2B5EF4-FFF2-40B4-BE49-F238E27FC236}">
                <a16:creationId xmlns:a16="http://schemas.microsoft.com/office/drawing/2014/main" id="{7181BD44-DF36-07BB-A88F-BDF43591BD59}"/>
              </a:ext>
            </a:extLst>
          </p:cNvPr>
          <p:cNvSpPr/>
          <p:nvPr/>
        </p:nvSpPr>
        <p:spPr>
          <a:xfrm>
            <a:off x="4544130" y="2999258"/>
            <a:ext cx="431089" cy="218332"/>
          </a:xfrm>
          <a:prstGeom prst="rightArrow">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96E2CD1-62A3-EC1E-EBEB-8AE3E1BD703C}"/>
              </a:ext>
            </a:extLst>
          </p:cNvPr>
          <p:cNvSpPr txBox="1"/>
          <p:nvPr/>
        </p:nvSpPr>
        <p:spPr>
          <a:xfrm>
            <a:off x="3704579" y="2200376"/>
            <a:ext cx="1664631" cy="307777"/>
          </a:xfrm>
          <a:prstGeom prst="rect">
            <a:avLst/>
          </a:prstGeom>
          <a:noFill/>
        </p:spPr>
        <p:txBody>
          <a:bodyPr wrap="square" rtlCol="0">
            <a:spAutoFit/>
          </a:bodyPr>
          <a:lstStyle/>
          <a:p>
            <a:pPr algn="ctr"/>
            <a:r>
              <a:rPr lang="en-US" sz="1400" b="1" dirty="0">
                <a:solidFill>
                  <a:srgbClr val="F96013"/>
                </a:solidFill>
              </a:rPr>
              <a:t>Resolution</a:t>
            </a:r>
          </a:p>
        </p:txBody>
      </p:sp>
      <p:sp>
        <p:nvSpPr>
          <p:cNvPr id="4" name="TextBox 3">
            <a:extLst>
              <a:ext uri="{FF2B5EF4-FFF2-40B4-BE49-F238E27FC236}">
                <a16:creationId xmlns:a16="http://schemas.microsoft.com/office/drawing/2014/main" id="{6CE92227-D490-9394-08C5-0B003FEB529F}"/>
              </a:ext>
            </a:extLst>
          </p:cNvPr>
          <p:cNvSpPr txBox="1"/>
          <p:nvPr/>
        </p:nvSpPr>
        <p:spPr>
          <a:xfrm>
            <a:off x="1830425" y="1304029"/>
            <a:ext cx="6767529" cy="830997"/>
          </a:xfrm>
          <a:prstGeom prst="rect">
            <a:avLst/>
          </a:prstGeom>
          <a:solidFill>
            <a:srgbClr val="00A5B5"/>
          </a:solidFill>
          <a:ln>
            <a:solidFill>
              <a:schemeClr val="bg1">
                <a:lumMod val="9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s-US" sz="160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Hello, </a:t>
            </a:r>
            <a:r>
              <a:rPr lang="en-US" sz="160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this</a:t>
            </a:r>
            <a:r>
              <a:rPr lang="es-US" sz="160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en-US" sz="160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is</a:t>
            </a:r>
            <a:r>
              <a:rPr lang="es-US" sz="160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Nick! </a:t>
            </a:r>
            <a:r>
              <a:rPr lang="en-US" sz="160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Every time I put my signature on the last page of my Benefits. It says that is not correct, I cannot submit my elections, can you assist</a:t>
            </a:r>
            <a:r>
              <a:rPr lang="es-US" sz="160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a:t>
            </a:r>
            <a:endParaRPr lang="en-US" sz="160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22" name="Picture 4" descr="Man is showing the phone. People and gadgets. Vector illustration in  cartoon style vector de Stock | Adobe Stock">
            <a:extLst>
              <a:ext uri="{FF2B5EF4-FFF2-40B4-BE49-F238E27FC236}">
                <a16:creationId xmlns:a16="http://schemas.microsoft.com/office/drawing/2014/main" id="{424BEE8D-BE86-1EA8-824B-567E62A587F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97" r="10736" b="24770"/>
          <a:stretch/>
        </p:blipFill>
        <p:spPr bwMode="auto">
          <a:xfrm>
            <a:off x="732059" y="1162644"/>
            <a:ext cx="1268747" cy="1161623"/>
          </a:xfrm>
          <a:prstGeom prst="flowChartConnector">
            <a:avLst/>
          </a:prstGeom>
          <a:noFill/>
          <a:ln>
            <a:solidFill>
              <a:schemeClr val="bg1">
                <a:lumMod val="9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CB15404-33AD-2976-06CC-A90E8A9B8D5B}"/>
              </a:ext>
            </a:extLst>
          </p:cNvPr>
          <p:cNvPicPr>
            <a:picLocks noChangeAspect="1"/>
          </p:cNvPicPr>
          <p:nvPr/>
        </p:nvPicPr>
        <p:blipFill>
          <a:blip r:embed="rId6"/>
          <a:stretch>
            <a:fillRect/>
          </a:stretch>
        </p:blipFill>
        <p:spPr>
          <a:xfrm>
            <a:off x="5060757" y="2526531"/>
            <a:ext cx="2467319" cy="1276528"/>
          </a:xfrm>
          <a:prstGeom prst="rect">
            <a:avLst/>
          </a:prstGeom>
          <a:ln>
            <a:solidFill>
              <a:schemeClr val="bg1">
                <a:lumMod val="75000"/>
              </a:schemeClr>
            </a:solidFill>
          </a:ln>
        </p:spPr>
      </p:pic>
      <p:pic>
        <p:nvPicPr>
          <p:cNvPr id="9" name="Picture 8">
            <a:extLst>
              <a:ext uri="{FF2B5EF4-FFF2-40B4-BE49-F238E27FC236}">
                <a16:creationId xmlns:a16="http://schemas.microsoft.com/office/drawing/2014/main" id="{EECBC1B8-1858-9036-66BC-85F72B391A5D}"/>
              </a:ext>
            </a:extLst>
          </p:cNvPr>
          <p:cNvPicPr>
            <a:picLocks noChangeAspect="1"/>
          </p:cNvPicPr>
          <p:nvPr/>
        </p:nvPicPr>
        <p:blipFill>
          <a:blip r:embed="rId7"/>
          <a:stretch>
            <a:fillRect/>
          </a:stretch>
        </p:blipFill>
        <p:spPr>
          <a:xfrm>
            <a:off x="1120506" y="3954456"/>
            <a:ext cx="7097115" cy="600159"/>
          </a:xfrm>
          <a:prstGeom prst="rect">
            <a:avLst/>
          </a:prstGeom>
          <a:effectLst>
            <a:glow rad="63500">
              <a:schemeClr val="accent6">
                <a:satMod val="175000"/>
                <a:alpha val="40000"/>
              </a:schemeClr>
            </a:glow>
          </a:effectLst>
        </p:spPr>
      </p:pic>
    </p:spTree>
    <p:extLst>
      <p:ext uri="{BB962C8B-B14F-4D97-AF65-F5344CB8AC3E}">
        <p14:creationId xmlns:p14="http://schemas.microsoft.com/office/powerpoint/2010/main" val="2702427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528 Sales Executive Illustrations &amp; Clip Art - iStock">
            <a:extLst>
              <a:ext uri="{FF2B5EF4-FFF2-40B4-BE49-F238E27FC236}">
                <a16:creationId xmlns:a16="http://schemas.microsoft.com/office/drawing/2014/main" id="{6451ACBB-3493-3165-7254-98D704AC17BF}"/>
              </a:ext>
            </a:extLst>
          </p:cNvPr>
          <p:cNvPicPr>
            <a:picLocks noChangeAspect="1" noChangeArrowheads="1"/>
          </p:cNvPicPr>
          <p:nvPr/>
        </p:nvPicPr>
        <p:blipFill>
          <a:blip r:embed="rId3">
            <a:alphaModFix amt="12000"/>
            <a:extLst>
              <a:ext uri="{28A0092B-C50C-407E-A947-70E740481C1C}">
                <a14:useLocalDpi xmlns:a14="http://schemas.microsoft.com/office/drawing/2010/main" val="0"/>
              </a:ext>
            </a:extLst>
          </a:blip>
          <a:srcRect/>
          <a:stretch>
            <a:fillRect/>
          </a:stretch>
        </p:blipFill>
        <p:spPr bwMode="auto">
          <a:xfrm>
            <a:off x="226657" y="0"/>
            <a:ext cx="8917343" cy="5143500"/>
          </a:xfrm>
          <a:prstGeom prst="rect">
            <a:avLst/>
          </a:prstGeom>
          <a:noFill/>
          <a:extLst>
            <a:ext uri="{909E8E84-426E-40DD-AFC4-6F175D3DCCD1}">
              <a14:hiddenFill xmlns:a14="http://schemas.microsoft.com/office/drawing/2010/main">
                <a:solidFill>
                  <a:srgbClr val="FFFFFF"/>
                </a:solidFill>
              </a14:hiddenFill>
            </a:ext>
          </a:extLst>
        </p:spPr>
      </p:pic>
      <p:sp>
        <p:nvSpPr>
          <p:cNvPr id="53" name="Title 2">
            <a:extLst>
              <a:ext uri="{FF2B5EF4-FFF2-40B4-BE49-F238E27FC236}">
                <a16:creationId xmlns:a16="http://schemas.microsoft.com/office/drawing/2014/main" id="{ED6E8F15-AA9D-67C6-4767-209250946263}"/>
              </a:ext>
            </a:extLst>
          </p:cNvPr>
          <p:cNvSpPr txBox="1">
            <a:spLocks/>
          </p:cNvSpPr>
          <p:nvPr/>
        </p:nvSpPr>
        <p:spPr>
          <a:xfrm>
            <a:off x="1649827" y="795176"/>
            <a:ext cx="5774136" cy="369333"/>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pPr algn="ctr"/>
            <a:endParaRPr lang="en-US" sz="1600" b="0" dirty="0">
              <a:solidFill>
                <a:schemeClr val="accent3"/>
              </a:solidFill>
              <a:latin typeface="Grotesque Light" panose="020B0604020202020204" pitchFamily="34" charset="0"/>
            </a:endParaRPr>
          </a:p>
        </p:txBody>
      </p:sp>
      <p:sp>
        <p:nvSpPr>
          <p:cNvPr id="2" name="Title 2">
            <a:extLst>
              <a:ext uri="{FF2B5EF4-FFF2-40B4-BE49-F238E27FC236}">
                <a16:creationId xmlns:a16="http://schemas.microsoft.com/office/drawing/2014/main" id="{275DFED0-8F8B-0880-4D48-8E45E3714EA2}"/>
              </a:ext>
            </a:extLst>
          </p:cNvPr>
          <p:cNvSpPr txBox="1">
            <a:spLocks/>
          </p:cNvSpPr>
          <p:nvPr/>
        </p:nvSpPr>
        <p:spPr>
          <a:xfrm>
            <a:off x="699087" y="240739"/>
            <a:ext cx="4428217" cy="246221"/>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r>
              <a:rPr lang="es-CO" sz="1600" dirty="0">
                <a:solidFill>
                  <a:srgbClr val="F96013"/>
                </a:solidFill>
              </a:rPr>
              <a:t>Benefits Enrollment </a:t>
            </a:r>
            <a:r>
              <a:rPr lang="es-CO" sz="1600" dirty="0" err="1">
                <a:solidFill>
                  <a:srgbClr val="F96013"/>
                </a:solidFill>
              </a:rPr>
              <a:t>Season</a:t>
            </a:r>
            <a:r>
              <a:rPr lang="es-CO" sz="1600" dirty="0">
                <a:solidFill>
                  <a:srgbClr val="F96013"/>
                </a:solidFill>
              </a:rPr>
              <a:t> - </a:t>
            </a:r>
            <a:r>
              <a:rPr lang="es-CO" sz="1600" dirty="0" err="1">
                <a:solidFill>
                  <a:srgbClr val="F96013"/>
                </a:solidFill>
              </a:rPr>
              <a:t>Practice</a:t>
            </a:r>
            <a:endParaRPr lang="en-US" sz="1600" dirty="0">
              <a:solidFill>
                <a:srgbClr val="F96013"/>
              </a:solidFill>
            </a:endParaRPr>
          </a:p>
        </p:txBody>
      </p:sp>
      <p:sp>
        <p:nvSpPr>
          <p:cNvPr id="3" name="TextBox 2">
            <a:extLst>
              <a:ext uri="{FF2B5EF4-FFF2-40B4-BE49-F238E27FC236}">
                <a16:creationId xmlns:a16="http://schemas.microsoft.com/office/drawing/2014/main" id="{A93CF368-2301-F411-9B94-A0A0D75EFD83}"/>
              </a:ext>
            </a:extLst>
          </p:cNvPr>
          <p:cNvSpPr txBox="1"/>
          <p:nvPr/>
        </p:nvSpPr>
        <p:spPr>
          <a:xfrm>
            <a:off x="431176" y="741020"/>
            <a:ext cx="1664631" cy="307777"/>
          </a:xfrm>
          <a:prstGeom prst="rect">
            <a:avLst/>
          </a:prstGeom>
          <a:noFill/>
        </p:spPr>
        <p:txBody>
          <a:bodyPr wrap="square" rtlCol="0">
            <a:spAutoFit/>
          </a:bodyPr>
          <a:lstStyle/>
          <a:p>
            <a:pPr algn="ctr"/>
            <a:r>
              <a:rPr lang="en-US" sz="1400" b="1" dirty="0">
                <a:solidFill>
                  <a:srgbClr val="2EB1B8"/>
                </a:solidFill>
              </a:rPr>
              <a:t>Scenario 4</a:t>
            </a:r>
          </a:p>
        </p:txBody>
      </p:sp>
      <p:sp>
        <p:nvSpPr>
          <p:cNvPr id="4" name="TextBox 3">
            <a:extLst>
              <a:ext uri="{FF2B5EF4-FFF2-40B4-BE49-F238E27FC236}">
                <a16:creationId xmlns:a16="http://schemas.microsoft.com/office/drawing/2014/main" id="{89C90A71-8306-4B49-5002-830B39707955}"/>
              </a:ext>
            </a:extLst>
          </p:cNvPr>
          <p:cNvSpPr txBox="1"/>
          <p:nvPr/>
        </p:nvSpPr>
        <p:spPr>
          <a:xfrm>
            <a:off x="1153130" y="2833341"/>
            <a:ext cx="6767529" cy="1200329"/>
          </a:xfrm>
          <a:prstGeom prst="rect">
            <a:avLst/>
          </a:prstGeom>
          <a:solidFill>
            <a:srgbClr val="00A5B5"/>
          </a:solidFill>
          <a:ln>
            <a:solidFill>
              <a:schemeClr val="bg1">
                <a:lumMod val="9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s-US" sz="240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Hello, </a:t>
            </a:r>
            <a:r>
              <a:rPr lang="en-US" sz="240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this is Michelle. My husband was fired from his job, and I wanted to cover him with my health insurance, can I do that?</a:t>
            </a:r>
          </a:p>
        </p:txBody>
      </p:sp>
      <p:pic>
        <p:nvPicPr>
          <p:cNvPr id="10242" name="Picture 2" descr="Woman talking on phone work talk retro phone Vector Image">
            <a:extLst>
              <a:ext uri="{FF2B5EF4-FFF2-40B4-BE49-F238E27FC236}">
                <a16:creationId xmlns:a16="http://schemas.microsoft.com/office/drawing/2014/main" id="{9D89C88A-95CB-5FEA-CE16-435EBC8DF7C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8726"/>
          <a:stretch/>
        </p:blipFill>
        <p:spPr bwMode="auto">
          <a:xfrm>
            <a:off x="3475133" y="1127021"/>
            <a:ext cx="1767238" cy="1743809"/>
          </a:xfrm>
          <a:prstGeom prst="flowChartConnector">
            <a:avLst/>
          </a:prstGeom>
          <a:noFill/>
          <a:ln>
            <a:solidFill>
              <a:schemeClr val="bg1">
                <a:lumMod val="9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823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528 Sales Executive Illustrations &amp; Clip Art - iStock">
            <a:extLst>
              <a:ext uri="{FF2B5EF4-FFF2-40B4-BE49-F238E27FC236}">
                <a16:creationId xmlns:a16="http://schemas.microsoft.com/office/drawing/2014/main" id="{F1D0EC47-2F12-98CE-CFEC-729E8F293F6F}"/>
              </a:ext>
            </a:extLst>
          </p:cNvPr>
          <p:cNvPicPr>
            <a:picLocks noChangeAspect="1" noChangeArrowheads="1"/>
          </p:cNvPicPr>
          <p:nvPr/>
        </p:nvPicPr>
        <p:blipFill>
          <a:blip r:embed="rId3">
            <a:alphaModFix amt="12000"/>
            <a:extLst>
              <a:ext uri="{28A0092B-C50C-407E-A947-70E740481C1C}">
                <a14:useLocalDpi xmlns:a14="http://schemas.microsoft.com/office/drawing/2010/main" val="0"/>
              </a:ext>
            </a:extLst>
          </a:blip>
          <a:srcRect/>
          <a:stretch>
            <a:fillRect/>
          </a:stretch>
        </p:blipFill>
        <p:spPr bwMode="auto">
          <a:xfrm>
            <a:off x="210393" y="0"/>
            <a:ext cx="8917343" cy="5143500"/>
          </a:xfrm>
          <a:prstGeom prst="rect">
            <a:avLst/>
          </a:prstGeom>
          <a:noFill/>
          <a:extLst>
            <a:ext uri="{909E8E84-426E-40DD-AFC4-6F175D3DCCD1}">
              <a14:hiddenFill xmlns:a14="http://schemas.microsoft.com/office/drawing/2010/main">
                <a:solidFill>
                  <a:srgbClr val="FFFFFF"/>
                </a:solidFill>
              </a14:hiddenFill>
            </a:ext>
          </a:extLst>
        </p:spPr>
      </p:pic>
      <p:sp>
        <p:nvSpPr>
          <p:cNvPr id="53" name="Title 2">
            <a:extLst>
              <a:ext uri="{FF2B5EF4-FFF2-40B4-BE49-F238E27FC236}">
                <a16:creationId xmlns:a16="http://schemas.microsoft.com/office/drawing/2014/main" id="{ED6E8F15-AA9D-67C6-4767-209250946263}"/>
              </a:ext>
            </a:extLst>
          </p:cNvPr>
          <p:cNvSpPr txBox="1">
            <a:spLocks/>
          </p:cNvSpPr>
          <p:nvPr/>
        </p:nvSpPr>
        <p:spPr>
          <a:xfrm>
            <a:off x="1649827" y="795176"/>
            <a:ext cx="5774136" cy="369333"/>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pPr algn="ctr"/>
            <a:endParaRPr lang="en-US" sz="1600" b="0" dirty="0">
              <a:solidFill>
                <a:schemeClr val="accent3"/>
              </a:solidFill>
              <a:latin typeface="Grotesque Light" panose="020B0604020202020204" pitchFamily="34" charset="0"/>
            </a:endParaRPr>
          </a:p>
        </p:txBody>
      </p:sp>
      <p:sp>
        <p:nvSpPr>
          <p:cNvPr id="2" name="Title 2">
            <a:extLst>
              <a:ext uri="{FF2B5EF4-FFF2-40B4-BE49-F238E27FC236}">
                <a16:creationId xmlns:a16="http://schemas.microsoft.com/office/drawing/2014/main" id="{275DFED0-8F8B-0880-4D48-8E45E3714EA2}"/>
              </a:ext>
            </a:extLst>
          </p:cNvPr>
          <p:cNvSpPr txBox="1">
            <a:spLocks/>
          </p:cNvSpPr>
          <p:nvPr/>
        </p:nvSpPr>
        <p:spPr>
          <a:xfrm>
            <a:off x="699087" y="240739"/>
            <a:ext cx="4428217" cy="246221"/>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r>
              <a:rPr lang="es-CO" sz="1600" dirty="0">
                <a:solidFill>
                  <a:srgbClr val="F96013"/>
                </a:solidFill>
              </a:rPr>
              <a:t>Benefits Enrollment </a:t>
            </a:r>
            <a:r>
              <a:rPr lang="es-CO" sz="1600" dirty="0" err="1">
                <a:solidFill>
                  <a:srgbClr val="F96013"/>
                </a:solidFill>
              </a:rPr>
              <a:t>Season</a:t>
            </a:r>
            <a:r>
              <a:rPr lang="es-CO" sz="1600" dirty="0">
                <a:solidFill>
                  <a:srgbClr val="F96013"/>
                </a:solidFill>
              </a:rPr>
              <a:t> - </a:t>
            </a:r>
            <a:r>
              <a:rPr lang="es-CO" sz="1600" dirty="0" err="1">
                <a:solidFill>
                  <a:srgbClr val="F96013"/>
                </a:solidFill>
              </a:rPr>
              <a:t>Practice</a:t>
            </a:r>
            <a:endParaRPr lang="en-US" sz="1600" dirty="0">
              <a:solidFill>
                <a:srgbClr val="F96013"/>
              </a:solidFill>
            </a:endParaRPr>
          </a:p>
        </p:txBody>
      </p:sp>
      <p:sp>
        <p:nvSpPr>
          <p:cNvPr id="3" name="TextBox 2">
            <a:extLst>
              <a:ext uri="{FF2B5EF4-FFF2-40B4-BE49-F238E27FC236}">
                <a16:creationId xmlns:a16="http://schemas.microsoft.com/office/drawing/2014/main" id="{A93CF368-2301-F411-9B94-A0A0D75EFD83}"/>
              </a:ext>
            </a:extLst>
          </p:cNvPr>
          <p:cNvSpPr txBox="1"/>
          <p:nvPr/>
        </p:nvSpPr>
        <p:spPr>
          <a:xfrm>
            <a:off x="431176" y="741020"/>
            <a:ext cx="1664631" cy="307777"/>
          </a:xfrm>
          <a:prstGeom prst="rect">
            <a:avLst/>
          </a:prstGeom>
          <a:noFill/>
        </p:spPr>
        <p:txBody>
          <a:bodyPr wrap="square" rtlCol="0">
            <a:spAutoFit/>
          </a:bodyPr>
          <a:lstStyle/>
          <a:p>
            <a:pPr algn="ctr"/>
            <a:r>
              <a:rPr lang="en-US" sz="1400" b="1" dirty="0">
                <a:solidFill>
                  <a:srgbClr val="2EB1B8"/>
                </a:solidFill>
              </a:rPr>
              <a:t>Scenario 4</a:t>
            </a:r>
          </a:p>
        </p:txBody>
      </p:sp>
      <p:pic>
        <p:nvPicPr>
          <p:cNvPr id="11" name="Picture 10">
            <a:extLst>
              <a:ext uri="{FF2B5EF4-FFF2-40B4-BE49-F238E27FC236}">
                <a16:creationId xmlns:a16="http://schemas.microsoft.com/office/drawing/2014/main" id="{0C759697-98AF-F52C-18BA-FAA43C682A2A}"/>
              </a:ext>
            </a:extLst>
          </p:cNvPr>
          <p:cNvPicPr>
            <a:picLocks noChangeAspect="1"/>
          </p:cNvPicPr>
          <p:nvPr/>
        </p:nvPicPr>
        <p:blipFill>
          <a:blip r:embed="rId4"/>
          <a:stretch>
            <a:fillRect/>
          </a:stretch>
        </p:blipFill>
        <p:spPr>
          <a:xfrm>
            <a:off x="1649827" y="2958445"/>
            <a:ext cx="2238687" cy="342948"/>
          </a:xfrm>
          <a:prstGeom prst="rect">
            <a:avLst/>
          </a:prstGeom>
        </p:spPr>
      </p:pic>
      <p:sp>
        <p:nvSpPr>
          <p:cNvPr id="18" name="Arrow: Right 17">
            <a:extLst>
              <a:ext uri="{FF2B5EF4-FFF2-40B4-BE49-F238E27FC236}">
                <a16:creationId xmlns:a16="http://schemas.microsoft.com/office/drawing/2014/main" id="{7181BD44-DF36-07BB-A88F-BDF43591BD59}"/>
              </a:ext>
            </a:extLst>
          </p:cNvPr>
          <p:cNvSpPr/>
          <p:nvPr/>
        </p:nvSpPr>
        <p:spPr>
          <a:xfrm>
            <a:off x="3927672" y="3020753"/>
            <a:ext cx="431089" cy="218332"/>
          </a:xfrm>
          <a:prstGeom prst="rightArrow">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96E2CD1-62A3-EC1E-EBEB-8AE3E1BD703C}"/>
              </a:ext>
            </a:extLst>
          </p:cNvPr>
          <p:cNvSpPr txBox="1"/>
          <p:nvPr/>
        </p:nvSpPr>
        <p:spPr>
          <a:xfrm>
            <a:off x="487391" y="2312029"/>
            <a:ext cx="1664631" cy="307777"/>
          </a:xfrm>
          <a:prstGeom prst="rect">
            <a:avLst/>
          </a:prstGeom>
          <a:noFill/>
        </p:spPr>
        <p:txBody>
          <a:bodyPr wrap="square" rtlCol="0">
            <a:spAutoFit/>
          </a:bodyPr>
          <a:lstStyle/>
          <a:p>
            <a:pPr algn="ctr"/>
            <a:r>
              <a:rPr lang="en-US" sz="1400" b="1" dirty="0">
                <a:solidFill>
                  <a:srgbClr val="F96013"/>
                </a:solidFill>
              </a:rPr>
              <a:t>Resolution</a:t>
            </a:r>
          </a:p>
        </p:txBody>
      </p:sp>
      <p:sp>
        <p:nvSpPr>
          <p:cNvPr id="6" name="TextBox 5">
            <a:extLst>
              <a:ext uri="{FF2B5EF4-FFF2-40B4-BE49-F238E27FC236}">
                <a16:creationId xmlns:a16="http://schemas.microsoft.com/office/drawing/2014/main" id="{5672FFD2-A4AF-E080-AE52-9986FF37FA32}"/>
              </a:ext>
            </a:extLst>
          </p:cNvPr>
          <p:cNvSpPr txBox="1"/>
          <p:nvPr/>
        </p:nvSpPr>
        <p:spPr>
          <a:xfrm>
            <a:off x="1823942" y="1289914"/>
            <a:ext cx="5888397" cy="830997"/>
          </a:xfrm>
          <a:prstGeom prst="rect">
            <a:avLst/>
          </a:prstGeom>
          <a:solidFill>
            <a:srgbClr val="00A5B5"/>
          </a:solidFill>
          <a:ln>
            <a:solidFill>
              <a:schemeClr val="bg1">
                <a:lumMod val="9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160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Hello, this is Michelle. My husband was fired from his job and I wanted to cover him with my health insurance, can I do that?</a:t>
            </a:r>
          </a:p>
        </p:txBody>
      </p:sp>
      <p:pic>
        <p:nvPicPr>
          <p:cNvPr id="4" name="Picture 2" descr="Woman talking on phone work talk retro phone Vector Image">
            <a:extLst>
              <a:ext uri="{FF2B5EF4-FFF2-40B4-BE49-F238E27FC236}">
                <a16:creationId xmlns:a16="http://schemas.microsoft.com/office/drawing/2014/main" id="{AEE8F45A-7AD4-A92E-FA49-51B7FAEFFDA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8726"/>
          <a:stretch/>
        </p:blipFill>
        <p:spPr bwMode="auto">
          <a:xfrm>
            <a:off x="945030" y="1174846"/>
            <a:ext cx="1055776" cy="1041779"/>
          </a:xfrm>
          <a:prstGeom prst="flowChartConnector">
            <a:avLst/>
          </a:prstGeom>
          <a:noFill/>
          <a:ln>
            <a:solidFill>
              <a:schemeClr val="bg1">
                <a:lumMod val="9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C0EBB88E-B8D1-0240-8117-4A091BFF3CFA}"/>
              </a:ext>
            </a:extLst>
          </p:cNvPr>
          <p:cNvPicPr>
            <a:picLocks noChangeAspect="1"/>
          </p:cNvPicPr>
          <p:nvPr/>
        </p:nvPicPr>
        <p:blipFill>
          <a:blip r:embed="rId6"/>
          <a:stretch>
            <a:fillRect/>
          </a:stretch>
        </p:blipFill>
        <p:spPr>
          <a:xfrm>
            <a:off x="4425272" y="2414325"/>
            <a:ext cx="2429214" cy="1228896"/>
          </a:xfrm>
          <a:prstGeom prst="rect">
            <a:avLst/>
          </a:prstGeom>
          <a:ln>
            <a:solidFill>
              <a:schemeClr val="bg1">
                <a:lumMod val="75000"/>
              </a:schemeClr>
            </a:solidFill>
          </a:ln>
        </p:spPr>
      </p:pic>
      <p:pic>
        <p:nvPicPr>
          <p:cNvPr id="15" name="Picture 14">
            <a:extLst>
              <a:ext uri="{FF2B5EF4-FFF2-40B4-BE49-F238E27FC236}">
                <a16:creationId xmlns:a16="http://schemas.microsoft.com/office/drawing/2014/main" id="{AF491AC7-5EF5-D70D-AE6E-1B409E1DA71E}"/>
              </a:ext>
            </a:extLst>
          </p:cNvPr>
          <p:cNvPicPr>
            <a:picLocks noChangeAspect="1"/>
          </p:cNvPicPr>
          <p:nvPr/>
        </p:nvPicPr>
        <p:blipFill>
          <a:blip r:embed="rId7"/>
          <a:stretch>
            <a:fillRect/>
          </a:stretch>
        </p:blipFill>
        <p:spPr>
          <a:xfrm>
            <a:off x="1116942" y="3766280"/>
            <a:ext cx="6839905" cy="714475"/>
          </a:xfrm>
          <a:prstGeom prst="rect">
            <a:avLst/>
          </a:prstGeom>
          <a:effectLst>
            <a:glow rad="63500">
              <a:schemeClr val="accent6">
                <a:satMod val="175000"/>
                <a:alpha val="40000"/>
              </a:schemeClr>
            </a:glow>
          </a:effectLst>
        </p:spPr>
      </p:pic>
    </p:spTree>
    <p:extLst>
      <p:ext uri="{BB962C8B-B14F-4D97-AF65-F5344CB8AC3E}">
        <p14:creationId xmlns:p14="http://schemas.microsoft.com/office/powerpoint/2010/main" val="1785210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528 Sales Executive Illustrations &amp; Clip Art - iStock">
            <a:extLst>
              <a:ext uri="{FF2B5EF4-FFF2-40B4-BE49-F238E27FC236}">
                <a16:creationId xmlns:a16="http://schemas.microsoft.com/office/drawing/2014/main" id="{F853ED03-684A-4830-E4DB-A5863ACF9F5B}"/>
              </a:ext>
            </a:extLst>
          </p:cNvPr>
          <p:cNvPicPr>
            <a:picLocks noChangeAspect="1" noChangeArrowheads="1"/>
          </p:cNvPicPr>
          <p:nvPr/>
        </p:nvPicPr>
        <p:blipFill>
          <a:blip r:embed="rId3">
            <a:alphaModFix amt="12000"/>
            <a:extLst>
              <a:ext uri="{28A0092B-C50C-407E-A947-70E740481C1C}">
                <a14:useLocalDpi xmlns:a14="http://schemas.microsoft.com/office/drawing/2010/main" val="0"/>
              </a:ext>
            </a:extLst>
          </a:blip>
          <a:srcRect/>
          <a:stretch>
            <a:fillRect/>
          </a:stretch>
        </p:blipFill>
        <p:spPr bwMode="auto">
          <a:xfrm>
            <a:off x="210393" y="0"/>
            <a:ext cx="8917343" cy="5143500"/>
          </a:xfrm>
          <a:prstGeom prst="rect">
            <a:avLst/>
          </a:prstGeom>
          <a:noFill/>
          <a:extLst>
            <a:ext uri="{909E8E84-426E-40DD-AFC4-6F175D3DCCD1}">
              <a14:hiddenFill xmlns:a14="http://schemas.microsoft.com/office/drawing/2010/main">
                <a:solidFill>
                  <a:srgbClr val="FFFFFF"/>
                </a:solidFill>
              </a14:hiddenFill>
            </a:ext>
          </a:extLst>
        </p:spPr>
      </p:pic>
      <p:sp>
        <p:nvSpPr>
          <p:cNvPr id="53" name="Title 2">
            <a:extLst>
              <a:ext uri="{FF2B5EF4-FFF2-40B4-BE49-F238E27FC236}">
                <a16:creationId xmlns:a16="http://schemas.microsoft.com/office/drawing/2014/main" id="{ED6E8F15-AA9D-67C6-4767-209250946263}"/>
              </a:ext>
            </a:extLst>
          </p:cNvPr>
          <p:cNvSpPr txBox="1">
            <a:spLocks/>
          </p:cNvSpPr>
          <p:nvPr/>
        </p:nvSpPr>
        <p:spPr>
          <a:xfrm>
            <a:off x="1649827" y="795176"/>
            <a:ext cx="5774136" cy="369333"/>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pPr algn="ctr"/>
            <a:endParaRPr lang="en-US" sz="1600" b="0" dirty="0">
              <a:solidFill>
                <a:schemeClr val="accent3"/>
              </a:solidFill>
              <a:latin typeface="Grotesque Light" panose="020B0604020202020204" pitchFamily="34" charset="0"/>
            </a:endParaRPr>
          </a:p>
        </p:txBody>
      </p:sp>
      <p:sp>
        <p:nvSpPr>
          <p:cNvPr id="2" name="Title 2">
            <a:extLst>
              <a:ext uri="{FF2B5EF4-FFF2-40B4-BE49-F238E27FC236}">
                <a16:creationId xmlns:a16="http://schemas.microsoft.com/office/drawing/2014/main" id="{275DFED0-8F8B-0880-4D48-8E45E3714EA2}"/>
              </a:ext>
            </a:extLst>
          </p:cNvPr>
          <p:cNvSpPr txBox="1">
            <a:spLocks/>
          </p:cNvSpPr>
          <p:nvPr/>
        </p:nvSpPr>
        <p:spPr>
          <a:xfrm>
            <a:off x="699087" y="240739"/>
            <a:ext cx="4428217" cy="246221"/>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r>
              <a:rPr lang="es-CO" sz="1600" dirty="0">
                <a:solidFill>
                  <a:srgbClr val="F96013"/>
                </a:solidFill>
              </a:rPr>
              <a:t>Benefits Enrollment </a:t>
            </a:r>
            <a:r>
              <a:rPr lang="es-CO" sz="1600" dirty="0" err="1">
                <a:solidFill>
                  <a:srgbClr val="F96013"/>
                </a:solidFill>
              </a:rPr>
              <a:t>Season</a:t>
            </a:r>
            <a:r>
              <a:rPr lang="es-CO" sz="1600" dirty="0">
                <a:solidFill>
                  <a:srgbClr val="F96013"/>
                </a:solidFill>
              </a:rPr>
              <a:t> - </a:t>
            </a:r>
            <a:r>
              <a:rPr lang="es-CO" sz="1600" dirty="0" err="1">
                <a:solidFill>
                  <a:srgbClr val="F96013"/>
                </a:solidFill>
              </a:rPr>
              <a:t>Practice</a:t>
            </a:r>
            <a:endParaRPr lang="en-US" sz="1600" dirty="0">
              <a:solidFill>
                <a:srgbClr val="F96013"/>
              </a:solidFill>
            </a:endParaRPr>
          </a:p>
        </p:txBody>
      </p:sp>
      <p:sp>
        <p:nvSpPr>
          <p:cNvPr id="3" name="TextBox 2">
            <a:extLst>
              <a:ext uri="{FF2B5EF4-FFF2-40B4-BE49-F238E27FC236}">
                <a16:creationId xmlns:a16="http://schemas.microsoft.com/office/drawing/2014/main" id="{A93CF368-2301-F411-9B94-A0A0D75EFD83}"/>
              </a:ext>
            </a:extLst>
          </p:cNvPr>
          <p:cNvSpPr txBox="1"/>
          <p:nvPr/>
        </p:nvSpPr>
        <p:spPr>
          <a:xfrm>
            <a:off x="431176" y="741020"/>
            <a:ext cx="1664631" cy="307777"/>
          </a:xfrm>
          <a:prstGeom prst="rect">
            <a:avLst/>
          </a:prstGeom>
          <a:noFill/>
        </p:spPr>
        <p:txBody>
          <a:bodyPr wrap="square" rtlCol="0">
            <a:spAutoFit/>
          </a:bodyPr>
          <a:lstStyle/>
          <a:p>
            <a:pPr algn="ctr"/>
            <a:r>
              <a:rPr lang="en-US" sz="1400" b="1" dirty="0">
                <a:solidFill>
                  <a:srgbClr val="2EB1B8"/>
                </a:solidFill>
              </a:rPr>
              <a:t>Scenario 5</a:t>
            </a:r>
          </a:p>
        </p:txBody>
      </p:sp>
      <p:sp>
        <p:nvSpPr>
          <p:cNvPr id="10" name="TextBox 9">
            <a:extLst>
              <a:ext uri="{FF2B5EF4-FFF2-40B4-BE49-F238E27FC236}">
                <a16:creationId xmlns:a16="http://schemas.microsoft.com/office/drawing/2014/main" id="{9DEE8707-99ED-4B69-D6B8-2EF7854C7605}"/>
              </a:ext>
            </a:extLst>
          </p:cNvPr>
          <p:cNvSpPr txBox="1"/>
          <p:nvPr/>
        </p:nvSpPr>
        <p:spPr>
          <a:xfrm>
            <a:off x="1153130" y="2833341"/>
            <a:ext cx="6767529" cy="1200329"/>
          </a:xfrm>
          <a:prstGeom prst="rect">
            <a:avLst/>
          </a:prstGeom>
          <a:solidFill>
            <a:srgbClr val="00A5B5"/>
          </a:solidFill>
          <a:ln>
            <a:solidFill>
              <a:schemeClr val="bg1">
                <a:lumMod val="9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Gustav is calling to get some instructions on how to add his dependents on the portal, how would </a:t>
            </a:r>
            <a:r>
              <a:rPr lang="en-US" sz="2400" dirty="0" err="1">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yo</a:t>
            </a:r>
            <a:r>
              <a:rPr lang="en-US" sz="240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assist?</a:t>
            </a:r>
          </a:p>
        </p:txBody>
      </p:sp>
      <p:pic>
        <p:nvPicPr>
          <p:cNvPr id="11" name="Picture 4" descr="Man is showing the phone. People and gadgets. Vector illustration in  cartoon style vector de Stock | Adobe Stock">
            <a:extLst>
              <a:ext uri="{FF2B5EF4-FFF2-40B4-BE49-F238E27FC236}">
                <a16:creationId xmlns:a16="http://schemas.microsoft.com/office/drawing/2014/main" id="{43BE9A88-ED59-DD15-B34B-81A931E9ACD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097" r="10736" b="24770"/>
          <a:stretch/>
        </p:blipFill>
        <p:spPr bwMode="auto">
          <a:xfrm>
            <a:off x="3416562" y="1131085"/>
            <a:ext cx="1895744" cy="1735680"/>
          </a:xfrm>
          <a:prstGeom prst="flowChartConnector">
            <a:avLst/>
          </a:prstGeom>
          <a:noFill/>
          <a:ln>
            <a:solidFill>
              <a:schemeClr val="bg1">
                <a:lumMod val="9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432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0109B-60F5-4A41-B4AD-00E4F71014F7}"/>
              </a:ext>
            </a:extLst>
          </p:cNvPr>
          <p:cNvSpPr>
            <a:spLocks noGrp="1"/>
          </p:cNvSpPr>
          <p:nvPr>
            <p:ph type="title"/>
          </p:nvPr>
        </p:nvSpPr>
        <p:spPr>
          <a:xfrm>
            <a:off x="404897" y="2033978"/>
            <a:ext cx="6285835" cy="1572114"/>
          </a:xfrm>
          <a:effectLst>
            <a:outerShdw blurRad="50800" dist="38100" algn="l" rotWithShape="0">
              <a:prstClr val="black">
                <a:alpha val="40000"/>
              </a:prstClr>
            </a:outerShdw>
          </a:effectLst>
        </p:spPr>
        <p:txBody>
          <a:bodyPr/>
          <a:lstStyle/>
          <a:p>
            <a:r>
              <a:rPr lang="es-CO" sz="4400" dirty="0"/>
              <a:t>Benefits </a:t>
            </a:r>
            <a:r>
              <a:rPr lang="en-US" sz="4400" dirty="0"/>
              <a:t>Season 2022</a:t>
            </a:r>
          </a:p>
        </p:txBody>
      </p:sp>
      <p:sp>
        <p:nvSpPr>
          <p:cNvPr id="4" name="TextBox 3">
            <a:extLst>
              <a:ext uri="{FF2B5EF4-FFF2-40B4-BE49-F238E27FC236}">
                <a16:creationId xmlns:a16="http://schemas.microsoft.com/office/drawing/2014/main" id="{2C97DC8F-771A-EBFB-B192-64B8D991650B}"/>
              </a:ext>
            </a:extLst>
          </p:cNvPr>
          <p:cNvSpPr txBox="1"/>
          <p:nvPr/>
        </p:nvSpPr>
        <p:spPr>
          <a:xfrm>
            <a:off x="323385" y="2450703"/>
            <a:ext cx="4572000" cy="369332"/>
          </a:xfrm>
          <a:prstGeom prst="rect">
            <a:avLst/>
          </a:prstGeom>
          <a:noFill/>
        </p:spPr>
        <p:txBody>
          <a:bodyPr wrap="square">
            <a:spAutoFit/>
          </a:bodyPr>
          <a:lstStyle/>
          <a:p>
            <a:r>
              <a:rPr lang="en-US" sz="1800" dirty="0">
                <a:solidFill>
                  <a:schemeClr val="bg1">
                    <a:lumMod val="50000"/>
                  </a:schemeClr>
                </a:solidFill>
              </a:rPr>
              <a:t>Preparation</a:t>
            </a:r>
            <a:endParaRPr lang="en-US" dirty="0">
              <a:solidFill>
                <a:schemeClr val="bg1">
                  <a:lumMod val="50000"/>
                </a:schemeClr>
              </a:solidFill>
            </a:endParaRPr>
          </a:p>
        </p:txBody>
      </p:sp>
    </p:spTree>
    <p:extLst>
      <p:ext uri="{BB962C8B-B14F-4D97-AF65-F5344CB8AC3E}">
        <p14:creationId xmlns:p14="http://schemas.microsoft.com/office/powerpoint/2010/main" val="275959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528 Sales Executive Illustrations &amp; Clip Art - iStock">
            <a:extLst>
              <a:ext uri="{FF2B5EF4-FFF2-40B4-BE49-F238E27FC236}">
                <a16:creationId xmlns:a16="http://schemas.microsoft.com/office/drawing/2014/main" id="{F1D0EC47-2F12-98CE-CFEC-729E8F293F6F}"/>
              </a:ext>
            </a:extLst>
          </p:cNvPr>
          <p:cNvPicPr>
            <a:picLocks noChangeAspect="1" noChangeArrowheads="1"/>
          </p:cNvPicPr>
          <p:nvPr/>
        </p:nvPicPr>
        <p:blipFill>
          <a:blip r:embed="rId3">
            <a:alphaModFix amt="12000"/>
            <a:extLst>
              <a:ext uri="{28A0092B-C50C-407E-A947-70E740481C1C}">
                <a14:useLocalDpi xmlns:a14="http://schemas.microsoft.com/office/drawing/2010/main" val="0"/>
              </a:ext>
            </a:extLst>
          </a:blip>
          <a:srcRect/>
          <a:stretch>
            <a:fillRect/>
          </a:stretch>
        </p:blipFill>
        <p:spPr bwMode="auto">
          <a:xfrm>
            <a:off x="210393" y="0"/>
            <a:ext cx="8917343" cy="5143500"/>
          </a:xfrm>
          <a:prstGeom prst="rect">
            <a:avLst/>
          </a:prstGeom>
          <a:noFill/>
          <a:extLst>
            <a:ext uri="{909E8E84-426E-40DD-AFC4-6F175D3DCCD1}">
              <a14:hiddenFill xmlns:a14="http://schemas.microsoft.com/office/drawing/2010/main">
                <a:solidFill>
                  <a:srgbClr val="FFFFFF"/>
                </a:solidFill>
              </a14:hiddenFill>
            </a:ext>
          </a:extLst>
        </p:spPr>
      </p:pic>
      <p:sp>
        <p:nvSpPr>
          <p:cNvPr id="53" name="Title 2">
            <a:extLst>
              <a:ext uri="{FF2B5EF4-FFF2-40B4-BE49-F238E27FC236}">
                <a16:creationId xmlns:a16="http://schemas.microsoft.com/office/drawing/2014/main" id="{ED6E8F15-AA9D-67C6-4767-209250946263}"/>
              </a:ext>
            </a:extLst>
          </p:cNvPr>
          <p:cNvSpPr txBox="1">
            <a:spLocks/>
          </p:cNvSpPr>
          <p:nvPr/>
        </p:nvSpPr>
        <p:spPr>
          <a:xfrm>
            <a:off x="1649827" y="795176"/>
            <a:ext cx="5774136" cy="369333"/>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pPr algn="ctr"/>
            <a:endParaRPr lang="en-US" sz="1600" b="0" dirty="0">
              <a:solidFill>
                <a:schemeClr val="accent3"/>
              </a:solidFill>
              <a:latin typeface="Grotesque Light" panose="020B0604020202020204" pitchFamily="34" charset="0"/>
            </a:endParaRPr>
          </a:p>
        </p:txBody>
      </p:sp>
      <p:sp>
        <p:nvSpPr>
          <p:cNvPr id="2" name="Title 2">
            <a:extLst>
              <a:ext uri="{FF2B5EF4-FFF2-40B4-BE49-F238E27FC236}">
                <a16:creationId xmlns:a16="http://schemas.microsoft.com/office/drawing/2014/main" id="{275DFED0-8F8B-0880-4D48-8E45E3714EA2}"/>
              </a:ext>
            </a:extLst>
          </p:cNvPr>
          <p:cNvSpPr txBox="1">
            <a:spLocks/>
          </p:cNvSpPr>
          <p:nvPr/>
        </p:nvSpPr>
        <p:spPr>
          <a:xfrm>
            <a:off x="699087" y="240739"/>
            <a:ext cx="4428217" cy="246221"/>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r>
              <a:rPr lang="es-CO" sz="1600" dirty="0">
                <a:solidFill>
                  <a:srgbClr val="F96013"/>
                </a:solidFill>
              </a:rPr>
              <a:t>Benefits Enrollment </a:t>
            </a:r>
            <a:r>
              <a:rPr lang="es-CO" sz="1600" dirty="0" err="1">
                <a:solidFill>
                  <a:srgbClr val="F96013"/>
                </a:solidFill>
              </a:rPr>
              <a:t>Season</a:t>
            </a:r>
            <a:r>
              <a:rPr lang="es-CO" sz="1600" dirty="0">
                <a:solidFill>
                  <a:srgbClr val="F96013"/>
                </a:solidFill>
              </a:rPr>
              <a:t> - </a:t>
            </a:r>
            <a:r>
              <a:rPr lang="es-CO" sz="1600" dirty="0" err="1">
                <a:solidFill>
                  <a:srgbClr val="F96013"/>
                </a:solidFill>
              </a:rPr>
              <a:t>Practice</a:t>
            </a:r>
            <a:endParaRPr lang="en-US" sz="1600" dirty="0">
              <a:solidFill>
                <a:srgbClr val="F96013"/>
              </a:solidFill>
            </a:endParaRPr>
          </a:p>
        </p:txBody>
      </p:sp>
      <p:sp>
        <p:nvSpPr>
          <p:cNvPr id="3" name="TextBox 2">
            <a:extLst>
              <a:ext uri="{FF2B5EF4-FFF2-40B4-BE49-F238E27FC236}">
                <a16:creationId xmlns:a16="http://schemas.microsoft.com/office/drawing/2014/main" id="{A93CF368-2301-F411-9B94-A0A0D75EFD83}"/>
              </a:ext>
            </a:extLst>
          </p:cNvPr>
          <p:cNvSpPr txBox="1"/>
          <p:nvPr/>
        </p:nvSpPr>
        <p:spPr>
          <a:xfrm>
            <a:off x="431176" y="741020"/>
            <a:ext cx="1664631" cy="307777"/>
          </a:xfrm>
          <a:prstGeom prst="rect">
            <a:avLst/>
          </a:prstGeom>
          <a:noFill/>
        </p:spPr>
        <p:txBody>
          <a:bodyPr wrap="square" rtlCol="0">
            <a:spAutoFit/>
          </a:bodyPr>
          <a:lstStyle/>
          <a:p>
            <a:pPr algn="ctr"/>
            <a:r>
              <a:rPr lang="en-US" sz="1400" b="1" dirty="0">
                <a:solidFill>
                  <a:srgbClr val="2EB1B8"/>
                </a:solidFill>
              </a:rPr>
              <a:t>Scenario 5</a:t>
            </a:r>
          </a:p>
        </p:txBody>
      </p:sp>
      <p:sp>
        <p:nvSpPr>
          <p:cNvPr id="18" name="Arrow: Right 17">
            <a:extLst>
              <a:ext uri="{FF2B5EF4-FFF2-40B4-BE49-F238E27FC236}">
                <a16:creationId xmlns:a16="http://schemas.microsoft.com/office/drawing/2014/main" id="{7181BD44-DF36-07BB-A88F-BDF43591BD59}"/>
              </a:ext>
            </a:extLst>
          </p:cNvPr>
          <p:cNvSpPr/>
          <p:nvPr/>
        </p:nvSpPr>
        <p:spPr>
          <a:xfrm>
            <a:off x="4043848" y="3172728"/>
            <a:ext cx="431089" cy="218332"/>
          </a:xfrm>
          <a:prstGeom prst="rightArrow">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96E2CD1-62A3-EC1E-EBEB-8AE3E1BD703C}"/>
              </a:ext>
            </a:extLst>
          </p:cNvPr>
          <p:cNvSpPr txBox="1"/>
          <p:nvPr/>
        </p:nvSpPr>
        <p:spPr>
          <a:xfrm>
            <a:off x="3704579" y="2200376"/>
            <a:ext cx="1664631" cy="307777"/>
          </a:xfrm>
          <a:prstGeom prst="rect">
            <a:avLst/>
          </a:prstGeom>
          <a:noFill/>
        </p:spPr>
        <p:txBody>
          <a:bodyPr wrap="square" rtlCol="0">
            <a:spAutoFit/>
          </a:bodyPr>
          <a:lstStyle/>
          <a:p>
            <a:pPr algn="ctr"/>
            <a:r>
              <a:rPr lang="en-US" sz="1400" b="1" dirty="0">
                <a:solidFill>
                  <a:srgbClr val="F96013"/>
                </a:solidFill>
              </a:rPr>
              <a:t>Resolution</a:t>
            </a:r>
          </a:p>
        </p:txBody>
      </p:sp>
      <p:sp>
        <p:nvSpPr>
          <p:cNvPr id="5" name="TextBox 4">
            <a:extLst>
              <a:ext uri="{FF2B5EF4-FFF2-40B4-BE49-F238E27FC236}">
                <a16:creationId xmlns:a16="http://schemas.microsoft.com/office/drawing/2014/main" id="{4FC7AF04-FD25-4ABA-206F-A4B80E8C84BE}"/>
              </a:ext>
            </a:extLst>
          </p:cNvPr>
          <p:cNvSpPr txBox="1"/>
          <p:nvPr/>
        </p:nvSpPr>
        <p:spPr>
          <a:xfrm>
            <a:off x="1450092" y="1451067"/>
            <a:ext cx="6767529" cy="584775"/>
          </a:xfrm>
          <a:prstGeom prst="rect">
            <a:avLst/>
          </a:prstGeom>
          <a:solidFill>
            <a:srgbClr val="00A5B5"/>
          </a:solidFill>
          <a:ln>
            <a:solidFill>
              <a:schemeClr val="bg1">
                <a:lumMod val="9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160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Gustav is calling to get some instructions on how to add his dependents on the portal, how would you assist?</a:t>
            </a:r>
          </a:p>
        </p:txBody>
      </p:sp>
      <p:pic>
        <p:nvPicPr>
          <p:cNvPr id="22" name="Picture 4" descr="Man is showing the phone. People and gadgets. Vector illustration in  cartoon style vector de Stock | Adobe Stock">
            <a:extLst>
              <a:ext uri="{FF2B5EF4-FFF2-40B4-BE49-F238E27FC236}">
                <a16:creationId xmlns:a16="http://schemas.microsoft.com/office/drawing/2014/main" id="{424BEE8D-BE86-1EA8-824B-567E62A587F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097" r="10736" b="24770"/>
          <a:stretch/>
        </p:blipFill>
        <p:spPr bwMode="auto">
          <a:xfrm>
            <a:off x="732059" y="1162644"/>
            <a:ext cx="1268747" cy="1161623"/>
          </a:xfrm>
          <a:prstGeom prst="flowChartConnector">
            <a:avLst/>
          </a:prstGeom>
          <a:noFill/>
          <a:ln>
            <a:solidFill>
              <a:schemeClr val="bg1">
                <a:lumMod val="9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6EEC9E13-9DBD-83EF-A4F8-95FF533593B4}"/>
              </a:ext>
            </a:extLst>
          </p:cNvPr>
          <p:cNvPicPr>
            <a:picLocks noChangeAspect="1"/>
          </p:cNvPicPr>
          <p:nvPr/>
        </p:nvPicPr>
        <p:blipFill>
          <a:blip r:embed="rId5"/>
          <a:stretch>
            <a:fillRect/>
          </a:stretch>
        </p:blipFill>
        <p:spPr>
          <a:xfrm>
            <a:off x="2009727" y="2755840"/>
            <a:ext cx="1694852" cy="1345912"/>
          </a:xfrm>
          <a:prstGeom prst="rect">
            <a:avLst/>
          </a:prstGeom>
          <a:ln>
            <a:solidFill>
              <a:schemeClr val="bg1">
                <a:lumMod val="75000"/>
              </a:schemeClr>
            </a:solidFill>
          </a:ln>
        </p:spPr>
      </p:pic>
      <p:pic>
        <p:nvPicPr>
          <p:cNvPr id="12" name="Picture 11">
            <a:extLst>
              <a:ext uri="{FF2B5EF4-FFF2-40B4-BE49-F238E27FC236}">
                <a16:creationId xmlns:a16="http://schemas.microsoft.com/office/drawing/2014/main" id="{BBF69D96-0DC6-BFC7-FFD4-32D470074216}"/>
              </a:ext>
            </a:extLst>
          </p:cNvPr>
          <p:cNvPicPr>
            <a:picLocks noChangeAspect="1"/>
          </p:cNvPicPr>
          <p:nvPr/>
        </p:nvPicPr>
        <p:blipFill rotWithShape="1">
          <a:blip r:embed="rId6"/>
          <a:srcRect r="4270"/>
          <a:stretch/>
        </p:blipFill>
        <p:spPr>
          <a:xfrm>
            <a:off x="4669064" y="2781565"/>
            <a:ext cx="2553622" cy="1210572"/>
          </a:xfrm>
          <a:prstGeom prst="rect">
            <a:avLst/>
          </a:prstGeom>
          <a:ln>
            <a:solidFill>
              <a:schemeClr val="bg1">
                <a:lumMod val="75000"/>
              </a:schemeClr>
            </a:solidFill>
          </a:ln>
        </p:spPr>
      </p:pic>
    </p:spTree>
    <p:extLst>
      <p:ext uri="{BB962C8B-B14F-4D97-AF65-F5344CB8AC3E}">
        <p14:creationId xmlns:p14="http://schemas.microsoft.com/office/powerpoint/2010/main" val="2749552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528 Sales Executive Illustrations &amp; Clip Art - iStock">
            <a:extLst>
              <a:ext uri="{FF2B5EF4-FFF2-40B4-BE49-F238E27FC236}">
                <a16:creationId xmlns:a16="http://schemas.microsoft.com/office/drawing/2014/main" id="{6451ACBB-3493-3165-7254-98D704AC17BF}"/>
              </a:ext>
            </a:extLst>
          </p:cNvPr>
          <p:cNvPicPr>
            <a:picLocks noChangeAspect="1" noChangeArrowheads="1"/>
          </p:cNvPicPr>
          <p:nvPr/>
        </p:nvPicPr>
        <p:blipFill>
          <a:blip r:embed="rId3">
            <a:alphaModFix amt="12000"/>
            <a:extLst>
              <a:ext uri="{28A0092B-C50C-407E-A947-70E740481C1C}">
                <a14:useLocalDpi xmlns:a14="http://schemas.microsoft.com/office/drawing/2010/main" val="0"/>
              </a:ext>
            </a:extLst>
          </a:blip>
          <a:srcRect/>
          <a:stretch>
            <a:fillRect/>
          </a:stretch>
        </p:blipFill>
        <p:spPr bwMode="auto">
          <a:xfrm>
            <a:off x="226657" y="0"/>
            <a:ext cx="8917343" cy="5143500"/>
          </a:xfrm>
          <a:prstGeom prst="rect">
            <a:avLst/>
          </a:prstGeom>
          <a:noFill/>
          <a:extLst>
            <a:ext uri="{909E8E84-426E-40DD-AFC4-6F175D3DCCD1}">
              <a14:hiddenFill xmlns:a14="http://schemas.microsoft.com/office/drawing/2010/main">
                <a:solidFill>
                  <a:srgbClr val="FFFFFF"/>
                </a:solidFill>
              </a14:hiddenFill>
            </a:ext>
          </a:extLst>
        </p:spPr>
      </p:pic>
      <p:sp>
        <p:nvSpPr>
          <p:cNvPr id="53" name="Title 2">
            <a:extLst>
              <a:ext uri="{FF2B5EF4-FFF2-40B4-BE49-F238E27FC236}">
                <a16:creationId xmlns:a16="http://schemas.microsoft.com/office/drawing/2014/main" id="{ED6E8F15-AA9D-67C6-4767-209250946263}"/>
              </a:ext>
            </a:extLst>
          </p:cNvPr>
          <p:cNvSpPr txBox="1">
            <a:spLocks/>
          </p:cNvSpPr>
          <p:nvPr/>
        </p:nvSpPr>
        <p:spPr>
          <a:xfrm>
            <a:off x="1649827" y="795176"/>
            <a:ext cx="5774136" cy="369333"/>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pPr algn="ctr"/>
            <a:endParaRPr lang="en-US" sz="1600" b="0" dirty="0">
              <a:solidFill>
                <a:schemeClr val="accent3"/>
              </a:solidFill>
              <a:latin typeface="Grotesque Light" panose="020B0604020202020204" pitchFamily="34" charset="0"/>
            </a:endParaRPr>
          </a:p>
        </p:txBody>
      </p:sp>
      <p:sp>
        <p:nvSpPr>
          <p:cNvPr id="2" name="Title 2">
            <a:extLst>
              <a:ext uri="{FF2B5EF4-FFF2-40B4-BE49-F238E27FC236}">
                <a16:creationId xmlns:a16="http://schemas.microsoft.com/office/drawing/2014/main" id="{275DFED0-8F8B-0880-4D48-8E45E3714EA2}"/>
              </a:ext>
            </a:extLst>
          </p:cNvPr>
          <p:cNvSpPr txBox="1">
            <a:spLocks/>
          </p:cNvSpPr>
          <p:nvPr/>
        </p:nvSpPr>
        <p:spPr>
          <a:xfrm>
            <a:off x="699087" y="240739"/>
            <a:ext cx="4428217" cy="246221"/>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r>
              <a:rPr lang="es-CO" sz="1600" dirty="0">
                <a:solidFill>
                  <a:srgbClr val="F96013"/>
                </a:solidFill>
              </a:rPr>
              <a:t>Benefits Enrollment </a:t>
            </a:r>
            <a:r>
              <a:rPr lang="es-CO" sz="1600" dirty="0" err="1">
                <a:solidFill>
                  <a:srgbClr val="F96013"/>
                </a:solidFill>
              </a:rPr>
              <a:t>Season</a:t>
            </a:r>
            <a:r>
              <a:rPr lang="es-CO" sz="1600" dirty="0">
                <a:solidFill>
                  <a:srgbClr val="F96013"/>
                </a:solidFill>
              </a:rPr>
              <a:t> - </a:t>
            </a:r>
            <a:r>
              <a:rPr lang="es-CO" sz="1600" dirty="0" err="1">
                <a:solidFill>
                  <a:srgbClr val="F96013"/>
                </a:solidFill>
              </a:rPr>
              <a:t>Practice</a:t>
            </a:r>
            <a:endParaRPr lang="en-US" sz="1600" dirty="0">
              <a:solidFill>
                <a:srgbClr val="F96013"/>
              </a:solidFill>
            </a:endParaRPr>
          </a:p>
        </p:txBody>
      </p:sp>
      <p:sp>
        <p:nvSpPr>
          <p:cNvPr id="3" name="TextBox 2">
            <a:extLst>
              <a:ext uri="{FF2B5EF4-FFF2-40B4-BE49-F238E27FC236}">
                <a16:creationId xmlns:a16="http://schemas.microsoft.com/office/drawing/2014/main" id="{A93CF368-2301-F411-9B94-A0A0D75EFD83}"/>
              </a:ext>
            </a:extLst>
          </p:cNvPr>
          <p:cNvSpPr txBox="1"/>
          <p:nvPr/>
        </p:nvSpPr>
        <p:spPr>
          <a:xfrm>
            <a:off x="431176" y="741020"/>
            <a:ext cx="1664631" cy="307777"/>
          </a:xfrm>
          <a:prstGeom prst="rect">
            <a:avLst/>
          </a:prstGeom>
          <a:noFill/>
        </p:spPr>
        <p:txBody>
          <a:bodyPr wrap="square" rtlCol="0">
            <a:spAutoFit/>
          </a:bodyPr>
          <a:lstStyle/>
          <a:p>
            <a:pPr algn="ctr"/>
            <a:r>
              <a:rPr lang="en-US" sz="1400" b="1" dirty="0">
                <a:solidFill>
                  <a:srgbClr val="2EB1B8"/>
                </a:solidFill>
              </a:rPr>
              <a:t>Scenario 6</a:t>
            </a:r>
          </a:p>
        </p:txBody>
      </p:sp>
      <p:sp>
        <p:nvSpPr>
          <p:cNvPr id="4" name="TextBox 3">
            <a:extLst>
              <a:ext uri="{FF2B5EF4-FFF2-40B4-BE49-F238E27FC236}">
                <a16:creationId xmlns:a16="http://schemas.microsoft.com/office/drawing/2014/main" id="{89C90A71-8306-4B49-5002-830B39707955}"/>
              </a:ext>
            </a:extLst>
          </p:cNvPr>
          <p:cNvSpPr txBox="1"/>
          <p:nvPr/>
        </p:nvSpPr>
        <p:spPr>
          <a:xfrm>
            <a:off x="1153130" y="2833341"/>
            <a:ext cx="6767529" cy="1200329"/>
          </a:xfrm>
          <a:prstGeom prst="rect">
            <a:avLst/>
          </a:prstGeom>
          <a:solidFill>
            <a:srgbClr val="00A5B5"/>
          </a:solidFill>
          <a:ln>
            <a:solidFill>
              <a:schemeClr val="bg1">
                <a:lumMod val="9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Hello, Brenda here. I was trying to get the Dental plan but when looking into the options it does not appear, why is that?</a:t>
            </a:r>
          </a:p>
        </p:txBody>
      </p:sp>
      <p:pic>
        <p:nvPicPr>
          <p:cNvPr id="10242" name="Picture 2" descr="Woman talking on phone work talk retro phone Vector Image">
            <a:extLst>
              <a:ext uri="{FF2B5EF4-FFF2-40B4-BE49-F238E27FC236}">
                <a16:creationId xmlns:a16="http://schemas.microsoft.com/office/drawing/2014/main" id="{9D89C88A-95CB-5FEA-CE16-435EBC8DF7C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8726"/>
          <a:stretch/>
        </p:blipFill>
        <p:spPr bwMode="auto">
          <a:xfrm>
            <a:off x="3475133" y="1127021"/>
            <a:ext cx="1767238" cy="1743809"/>
          </a:xfrm>
          <a:prstGeom prst="flowChartConnector">
            <a:avLst/>
          </a:prstGeom>
          <a:noFill/>
          <a:ln>
            <a:solidFill>
              <a:schemeClr val="bg1">
                <a:lumMod val="9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188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528 Sales Executive Illustrations &amp; Clip Art - iStock">
            <a:extLst>
              <a:ext uri="{FF2B5EF4-FFF2-40B4-BE49-F238E27FC236}">
                <a16:creationId xmlns:a16="http://schemas.microsoft.com/office/drawing/2014/main" id="{F1D0EC47-2F12-98CE-CFEC-729E8F293F6F}"/>
              </a:ext>
            </a:extLst>
          </p:cNvPr>
          <p:cNvPicPr>
            <a:picLocks noChangeAspect="1" noChangeArrowheads="1"/>
          </p:cNvPicPr>
          <p:nvPr/>
        </p:nvPicPr>
        <p:blipFill>
          <a:blip r:embed="rId3">
            <a:alphaModFix amt="12000"/>
            <a:extLst>
              <a:ext uri="{28A0092B-C50C-407E-A947-70E740481C1C}">
                <a14:useLocalDpi xmlns:a14="http://schemas.microsoft.com/office/drawing/2010/main" val="0"/>
              </a:ext>
            </a:extLst>
          </a:blip>
          <a:srcRect/>
          <a:stretch>
            <a:fillRect/>
          </a:stretch>
        </p:blipFill>
        <p:spPr bwMode="auto">
          <a:xfrm>
            <a:off x="210393" y="0"/>
            <a:ext cx="8917343" cy="5143500"/>
          </a:xfrm>
          <a:prstGeom prst="rect">
            <a:avLst/>
          </a:prstGeom>
          <a:noFill/>
          <a:extLst>
            <a:ext uri="{909E8E84-426E-40DD-AFC4-6F175D3DCCD1}">
              <a14:hiddenFill xmlns:a14="http://schemas.microsoft.com/office/drawing/2010/main">
                <a:solidFill>
                  <a:srgbClr val="FFFFFF"/>
                </a:solidFill>
              </a14:hiddenFill>
            </a:ext>
          </a:extLst>
        </p:spPr>
      </p:pic>
      <p:sp>
        <p:nvSpPr>
          <p:cNvPr id="53" name="Title 2">
            <a:extLst>
              <a:ext uri="{FF2B5EF4-FFF2-40B4-BE49-F238E27FC236}">
                <a16:creationId xmlns:a16="http://schemas.microsoft.com/office/drawing/2014/main" id="{ED6E8F15-AA9D-67C6-4767-209250946263}"/>
              </a:ext>
            </a:extLst>
          </p:cNvPr>
          <p:cNvSpPr txBox="1">
            <a:spLocks/>
          </p:cNvSpPr>
          <p:nvPr/>
        </p:nvSpPr>
        <p:spPr>
          <a:xfrm>
            <a:off x="1649827" y="795176"/>
            <a:ext cx="5774136" cy="369333"/>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pPr algn="ctr"/>
            <a:endParaRPr lang="en-US" sz="1600" b="0" dirty="0">
              <a:solidFill>
                <a:schemeClr val="accent3"/>
              </a:solidFill>
              <a:latin typeface="Grotesque Light" panose="020B0604020202020204" pitchFamily="34" charset="0"/>
            </a:endParaRPr>
          </a:p>
        </p:txBody>
      </p:sp>
      <p:sp>
        <p:nvSpPr>
          <p:cNvPr id="2" name="Title 2">
            <a:extLst>
              <a:ext uri="{FF2B5EF4-FFF2-40B4-BE49-F238E27FC236}">
                <a16:creationId xmlns:a16="http://schemas.microsoft.com/office/drawing/2014/main" id="{275DFED0-8F8B-0880-4D48-8E45E3714EA2}"/>
              </a:ext>
            </a:extLst>
          </p:cNvPr>
          <p:cNvSpPr txBox="1">
            <a:spLocks/>
          </p:cNvSpPr>
          <p:nvPr/>
        </p:nvSpPr>
        <p:spPr>
          <a:xfrm>
            <a:off x="699087" y="240739"/>
            <a:ext cx="4428217" cy="246221"/>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r>
              <a:rPr lang="es-CO" sz="1600" dirty="0">
                <a:solidFill>
                  <a:srgbClr val="F96013"/>
                </a:solidFill>
              </a:rPr>
              <a:t>Benefits Enrollment </a:t>
            </a:r>
            <a:r>
              <a:rPr lang="es-CO" sz="1600" dirty="0" err="1">
                <a:solidFill>
                  <a:srgbClr val="F96013"/>
                </a:solidFill>
              </a:rPr>
              <a:t>Season</a:t>
            </a:r>
            <a:r>
              <a:rPr lang="es-CO" sz="1600" dirty="0">
                <a:solidFill>
                  <a:srgbClr val="F96013"/>
                </a:solidFill>
              </a:rPr>
              <a:t> - </a:t>
            </a:r>
            <a:r>
              <a:rPr lang="es-CO" sz="1600" dirty="0" err="1">
                <a:solidFill>
                  <a:srgbClr val="F96013"/>
                </a:solidFill>
              </a:rPr>
              <a:t>Practice</a:t>
            </a:r>
            <a:endParaRPr lang="en-US" sz="1600" dirty="0">
              <a:solidFill>
                <a:srgbClr val="F96013"/>
              </a:solidFill>
            </a:endParaRPr>
          </a:p>
        </p:txBody>
      </p:sp>
      <p:sp>
        <p:nvSpPr>
          <p:cNvPr id="3" name="TextBox 2">
            <a:extLst>
              <a:ext uri="{FF2B5EF4-FFF2-40B4-BE49-F238E27FC236}">
                <a16:creationId xmlns:a16="http://schemas.microsoft.com/office/drawing/2014/main" id="{A93CF368-2301-F411-9B94-A0A0D75EFD83}"/>
              </a:ext>
            </a:extLst>
          </p:cNvPr>
          <p:cNvSpPr txBox="1"/>
          <p:nvPr/>
        </p:nvSpPr>
        <p:spPr>
          <a:xfrm>
            <a:off x="431176" y="741020"/>
            <a:ext cx="1664631" cy="307777"/>
          </a:xfrm>
          <a:prstGeom prst="rect">
            <a:avLst/>
          </a:prstGeom>
          <a:noFill/>
        </p:spPr>
        <p:txBody>
          <a:bodyPr wrap="square" rtlCol="0">
            <a:spAutoFit/>
          </a:bodyPr>
          <a:lstStyle/>
          <a:p>
            <a:pPr algn="ctr"/>
            <a:r>
              <a:rPr lang="en-US" sz="1400" b="1" dirty="0">
                <a:solidFill>
                  <a:srgbClr val="2EB1B8"/>
                </a:solidFill>
              </a:rPr>
              <a:t>Scenario 6</a:t>
            </a:r>
          </a:p>
        </p:txBody>
      </p:sp>
      <p:sp>
        <p:nvSpPr>
          <p:cNvPr id="18" name="Arrow: Right 17">
            <a:extLst>
              <a:ext uri="{FF2B5EF4-FFF2-40B4-BE49-F238E27FC236}">
                <a16:creationId xmlns:a16="http://schemas.microsoft.com/office/drawing/2014/main" id="{7181BD44-DF36-07BB-A88F-BDF43591BD59}"/>
              </a:ext>
            </a:extLst>
          </p:cNvPr>
          <p:cNvSpPr/>
          <p:nvPr/>
        </p:nvSpPr>
        <p:spPr>
          <a:xfrm>
            <a:off x="3927672" y="3141083"/>
            <a:ext cx="431089" cy="218332"/>
          </a:xfrm>
          <a:prstGeom prst="rightArrow">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96E2CD1-62A3-EC1E-EBEB-8AE3E1BD703C}"/>
              </a:ext>
            </a:extLst>
          </p:cNvPr>
          <p:cNvSpPr txBox="1"/>
          <p:nvPr/>
        </p:nvSpPr>
        <p:spPr>
          <a:xfrm>
            <a:off x="487391" y="2312029"/>
            <a:ext cx="1664631" cy="307777"/>
          </a:xfrm>
          <a:prstGeom prst="rect">
            <a:avLst/>
          </a:prstGeom>
          <a:noFill/>
        </p:spPr>
        <p:txBody>
          <a:bodyPr wrap="square" rtlCol="0">
            <a:spAutoFit/>
          </a:bodyPr>
          <a:lstStyle/>
          <a:p>
            <a:pPr algn="ctr"/>
            <a:r>
              <a:rPr lang="en-US" sz="1400" b="1" dirty="0">
                <a:solidFill>
                  <a:srgbClr val="F96013"/>
                </a:solidFill>
              </a:rPr>
              <a:t>Resolution</a:t>
            </a:r>
          </a:p>
        </p:txBody>
      </p:sp>
      <p:sp>
        <p:nvSpPr>
          <p:cNvPr id="5" name="TextBox 4">
            <a:extLst>
              <a:ext uri="{FF2B5EF4-FFF2-40B4-BE49-F238E27FC236}">
                <a16:creationId xmlns:a16="http://schemas.microsoft.com/office/drawing/2014/main" id="{1CF617A9-426D-FCA0-6C5F-18D74591E44A}"/>
              </a:ext>
            </a:extLst>
          </p:cNvPr>
          <p:cNvSpPr txBox="1"/>
          <p:nvPr/>
        </p:nvSpPr>
        <p:spPr>
          <a:xfrm>
            <a:off x="1775314" y="1403936"/>
            <a:ext cx="6423656" cy="584775"/>
          </a:xfrm>
          <a:prstGeom prst="rect">
            <a:avLst/>
          </a:prstGeom>
          <a:solidFill>
            <a:srgbClr val="00A5B5"/>
          </a:solidFill>
          <a:ln>
            <a:solidFill>
              <a:schemeClr val="bg1">
                <a:lumMod val="9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160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Hello, Brenda here. I was trying to get the Dental plan but when looking into the options it does not appear, why is that?</a:t>
            </a:r>
          </a:p>
        </p:txBody>
      </p:sp>
      <p:pic>
        <p:nvPicPr>
          <p:cNvPr id="4" name="Picture 2" descr="Woman talking on phone work talk retro phone Vector Image">
            <a:extLst>
              <a:ext uri="{FF2B5EF4-FFF2-40B4-BE49-F238E27FC236}">
                <a16:creationId xmlns:a16="http://schemas.microsoft.com/office/drawing/2014/main" id="{AEE8F45A-7AD4-A92E-FA49-51B7FAEFFDA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8726"/>
          <a:stretch/>
        </p:blipFill>
        <p:spPr bwMode="auto">
          <a:xfrm>
            <a:off x="914412" y="1171856"/>
            <a:ext cx="1055776" cy="1041779"/>
          </a:xfrm>
          <a:prstGeom prst="flowChartConnector">
            <a:avLst/>
          </a:prstGeom>
          <a:noFill/>
          <a:ln>
            <a:solidFill>
              <a:schemeClr val="bg1">
                <a:lumMod val="9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6FEF584D-5322-2666-3067-C83396691D92}"/>
              </a:ext>
            </a:extLst>
          </p:cNvPr>
          <p:cNvPicPr>
            <a:picLocks noChangeAspect="1"/>
          </p:cNvPicPr>
          <p:nvPr/>
        </p:nvPicPr>
        <p:blipFill>
          <a:blip r:embed="rId5"/>
          <a:stretch>
            <a:fillRect/>
          </a:stretch>
        </p:blipFill>
        <p:spPr>
          <a:xfrm>
            <a:off x="2431489" y="2568445"/>
            <a:ext cx="1403347" cy="1114423"/>
          </a:xfrm>
          <a:prstGeom prst="rect">
            <a:avLst/>
          </a:prstGeom>
          <a:ln>
            <a:solidFill>
              <a:schemeClr val="bg1">
                <a:lumMod val="75000"/>
              </a:schemeClr>
            </a:solidFill>
          </a:ln>
        </p:spPr>
      </p:pic>
      <p:pic>
        <p:nvPicPr>
          <p:cNvPr id="10" name="Picture 9">
            <a:extLst>
              <a:ext uri="{FF2B5EF4-FFF2-40B4-BE49-F238E27FC236}">
                <a16:creationId xmlns:a16="http://schemas.microsoft.com/office/drawing/2014/main" id="{F8F6F3C8-A259-B8AD-8B52-6AC036B61EDA}"/>
              </a:ext>
            </a:extLst>
          </p:cNvPr>
          <p:cNvPicPr>
            <a:picLocks noChangeAspect="1"/>
          </p:cNvPicPr>
          <p:nvPr/>
        </p:nvPicPr>
        <p:blipFill rotWithShape="1">
          <a:blip r:embed="rId6"/>
          <a:srcRect t="1" r="13130" b="6353"/>
          <a:stretch/>
        </p:blipFill>
        <p:spPr>
          <a:xfrm>
            <a:off x="4451598" y="3087120"/>
            <a:ext cx="2729788" cy="305527"/>
          </a:xfrm>
          <a:prstGeom prst="rect">
            <a:avLst/>
          </a:prstGeom>
          <a:ln>
            <a:solidFill>
              <a:schemeClr val="bg1">
                <a:lumMod val="75000"/>
              </a:schemeClr>
            </a:solidFill>
          </a:ln>
        </p:spPr>
      </p:pic>
      <p:pic>
        <p:nvPicPr>
          <p:cNvPr id="14" name="Picture 13">
            <a:extLst>
              <a:ext uri="{FF2B5EF4-FFF2-40B4-BE49-F238E27FC236}">
                <a16:creationId xmlns:a16="http://schemas.microsoft.com/office/drawing/2014/main" id="{23955C1D-165D-2E8D-C6A1-7064CA37F260}"/>
              </a:ext>
            </a:extLst>
          </p:cNvPr>
          <p:cNvPicPr>
            <a:picLocks noChangeAspect="1"/>
          </p:cNvPicPr>
          <p:nvPr/>
        </p:nvPicPr>
        <p:blipFill rotWithShape="1">
          <a:blip r:embed="rId7"/>
          <a:srcRect r="17066"/>
          <a:stretch/>
        </p:blipFill>
        <p:spPr>
          <a:xfrm>
            <a:off x="953719" y="3907360"/>
            <a:ext cx="6762925" cy="771633"/>
          </a:xfrm>
          <a:prstGeom prst="rect">
            <a:avLst/>
          </a:prstGeom>
          <a:ln>
            <a:solidFill>
              <a:schemeClr val="bg1">
                <a:lumMod val="75000"/>
              </a:schemeClr>
            </a:solidFill>
          </a:ln>
        </p:spPr>
      </p:pic>
    </p:spTree>
    <p:extLst>
      <p:ext uri="{BB962C8B-B14F-4D97-AF65-F5344CB8AC3E}">
        <p14:creationId xmlns:p14="http://schemas.microsoft.com/office/powerpoint/2010/main" val="3691459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528 Sales Executive Illustrations &amp; Clip Art - iStock">
            <a:extLst>
              <a:ext uri="{FF2B5EF4-FFF2-40B4-BE49-F238E27FC236}">
                <a16:creationId xmlns:a16="http://schemas.microsoft.com/office/drawing/2014/main" id="{F853ED03-684A-4830-E4DB-A5863ACF9F5B}"/>
              </a:ext>
            </a:extLst>
          </p:cNvPr>
          <p:cNvPicPr>
            <a:picLocks noChangeAspect="1" noChangeArrowheads="1"/>
          </p:cNvPicPr>
          <p:nvPr/>
        </p:nvPicPr>
        <p:blipFill>
          <a:blip r:embed="rId3">
            <a:alphaModFix amt="12000"/>
            <a:extLst>
              <a:ext uri="{28A0092B-C50C-407E-A947-70E740481C1C}">
                <a14:useLocalDpi xmlns:a14="http://schemas.microsoft.com/office/drawing/2010/main" val="0"/>
              </a:ext>
            </a:extLst>
          </a:blip>
          <a:srcRect/>
          <a:stretch>
            <a:fillRect/>
          </a:stretch>
        </p:blipFill>
        <p:spPr bwMode="auto">
          <a:xfrm>
            <a:off x="210393" y="0"/>
            <a:ext cx="8917343" cy="5143500"/>
          </a:xfrm>
          <a:prstGeom prst="rect">
            <a:avLst/>
          </a:prstGeom>
          <a:noFill/>
          <a:extLst>
            <a:ext uri="{909E8E84-426E-40DD-AFC4-6F175D3DCCD1}">
              <a14:hiddenFill xmlns:a14="http://schemas.microsoft.com/office/drawing/2010/main">
                <a:solidFill>
                  <a:srgbClr val="FFFFFF"/>
                </a:solidFill>
              </a14:hiddenFill>
            </a:ext>
          </a:extLst>
        </p:spPr>
      </p:pic>
      <p:sp>
        <p:nvSpPr>
          <p:cNvPr id="53" name="Title 2">
            <a:extLst>
              <a:ext uri="{FF2B5EF4-FFF2-40B4-BE49-F238E27FC236}">
                <a16:creationId xmlns:a16="http://schemas.microsoft.com/office/drawing/2014/main" id="{ED6E8F15-AA9D-67C6-4767-209250946263}"/>
              </a:ext>
            </a:extLst>
          </p:cNvPr>
          <p:cNvSpPr txBox="1">
            <a:spLocks/>
          </p:cNvSpPr>
          <p:nvPr/>
        </p:nvSpPr>
        <p:spPr>
          <a:xfrm>
            <a:off x="1649827" y="795176"/>
            <a:ext cx="5774136" cy="369333"/>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pPr algn="ctr"/>
            <a:endParaRPr lang="en-US" sz="1600" b="0" dirty="0">
              <a:solidFill>
                <a:schemeClr val="accent3"/>
              </a:solidFill>
              <a:latin typeface="Grotesque Light" panose="020B0604020202020204" pitchFamily="34" charset="0"/>
            </a:endParaRPr>
          </a:p>
        </p:txBody>
      </p:sp>
      <p:sp>
        <p:nvSpPr>
          <p:cNvPr id="2" name="Title 2">
            <a:extLst>
              <a:ext uri="{FF2B5EF4-FFF2-40B4-BE49-F238E27FC236}">
                <a16:creationId xmlns:a16="http://schemas.microsoft.com/office/drawing/2014/main" id="{275DFED0-8F8B-0880-4D48-8E45E3714EA2}"/>
              </a:ext>
            </a:extLst>
          </p:cNvPr>
          <p:cNvSpPr txBox="1">
            <a:spLocks/>
          </p:cNvSpPr>
          <p:nvPr/>
        </p:nvSpPr>
        <p:spPr>
          <a:xfrm>
            <a:off x="699087" y="240739"/>
            <a:ext cx="4428217" cy="246221"/>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r>
              <a:rPr lang="es-CO" sz="1600" dirty="0">
                <a:solidFill>
                  <a:srgbClr val="F96013"/>
                </a:solidFill>
              </a:rPr>
              <a:t>Benefits Enrollment </a:t>
            </a:r>
            <a:r>
              <a:rPr lang="es-CO" sz="1600" dirty="0" err="1">
                <a:solidFill>
                  <a:srgbClr val="F96013"/>
                </a:solidFill>
              </a:rPr>
              <a:t>Season</a:t>
            </a:r>
            <a:r>
              <a:rPr lang="es-CO" sz="1600" dirty="0">
                <a:solidFill>
                  <a:srgbClr val="F96013"/>
                </a:solidFill>
              </a:rPr>
              <a:t> - </a:t>
            </a:r>
            <a:r>
              <a:rPr lang="es-CO" sz="1600" dirty="0" err="1">
                <a:solidFill>
                  <a:srgbClr val="F96013"/>
                </a:solidFill>
              </a:rPr>
              <a:t>Practice</a:t>
            </a:r>
            <a:endParaRPr lang="en-US" sz="1600" dirty="0">
              <a:solidFill>
                <a:srgbClr val="F96013"/>
              </a:solidFill>
            </a:endParaRPr>
          </a:p>
        </p:txBody>
      </p:sp>
      <p:sp>
        <p:nvSpPr>
          <p:cNvPr id="3" name="TextBox 2">
            <a:extLst>
              <a:ext uri="{FF2B5EF4-FFF2-40B4-BE49-F238E27FC236}">
                <a16:creationId xmlns:a16="http://schemas.microsoft.com/office/drawing/2014/main" id="{A93CF368-2301-F411-9B94-A0A0D75EFD83}"/>
              </a:ext>
            </a:extLst>
          </p:cNvPr>
          <p:cNvSpPr txBox="1"/>
          <p:nvPr/>
        </p:nvSpPr>
        <p:spPr>
          <a:xfrm>
            <a:off x="431176" y="741020"/>
            <a:ext cx="1664631" cy="307777"/>
          </a:xfrm>
          <a:prstGeom prst="rect">
            <a:avLst/>
          </a:prstGeom>
          <a:noFill/>
        </p:spPr>
        <p:txBody>
          <a:bodyPr wrap="square" rtlCol="0">
            <a:spAutoFit/>
          </a:bodyPr>
          <a:lstStyle/>
          <a:p>
            <a:pPr algn="ctr"/>
            <a:r>
              <a:rPr lang="en-US" sz="1400" b="1" dirty="0">
                <a:solidFill>
                  <a:srgbClr val="2EB1B8"/>
                </a:solidFill>
              </a:rPr>
              <a:t>Scenario 7</a:t>
            </a:r>
          </a:p>
        </p:txBody>
      </p:sp>
      <p:sp>
        <p:nvSpPr>
          <p:cNvPr id="10" name="TextBox 9">
            <a:extLst>
              <a:ext uri="{FF2B5EF4-FFF2-40B4-BE49-F238E27FC236}">
                <a16:creationId xmlns:a16="http://schemas.microsoft.com/office/drawing/2014/main" id="{9DEE8707-99ED-4B69-D6B8-2EF7854C7605}"/>
              </a:ext>
            </a:extLst>
          </p:cNvPr>
          <p:cNvSpPr txBox="1"/>
          <p:nvPr/>
        </p:nvSpPr>
        <p:spPr>
          <a:xfrm>
            <a:off x="1153130" y="2833341"/>
            <a:ext cx="6767529" cy="1200329"/>
          </a:xfrm>
          <a:prstGeom prst="rect">
            <a:avLst/>
          </a:prstGeom>
          <a:solidFill>
            <a:srgbClr val="00A5B5"/>
          </a:solidFill>
          <a:ln>
            <a:solidFill>
              <a:schemeClr val="bg1">
                <a:lumMod val="9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Hello, I am Rick, I wanted to know what are the specifics of the Vision Plan, how can I look for that information</a:t>
            </a:r>
            <a:r>
              <a:rPr lang="es-US" sz="240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a:t>
            </a:r>
            <a:endParaRPr lang="en-US" sz="240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11" name="Picture 4" descr="Man is showing the phone. People and gadgets. Vector illustration in  cartoon style vector de Stock | Adobe Stock">
            <a:extLst>
              <a:ext uri="{FF2B5EF4-FFF2-40B4-BE49-F238E27FC236}">
                <a16:creationId xmlns:a16="http://schemas.microsoft.com/office/drawing/2014/main" id="{43BE9A88-ED59-DD15-B34B-81A931E9ACD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097" r="10736" b="24770"/>
          <a:stretch/>
        </p:blipFill>
        <p:spPr bwMode="auto">
          <a:xfrm>
            <a:off x="3416562" y="1131085"/>
            <a:ext cx="1895744" cy="1735680"/>
          </a:xfrm>
          <a:prstGeom prst="flowChartConnector">
            <a:avLst/>
          </a:prstGeom>
          <a:noFill/>
          <a:ln>
            <a:solidFill>
              <a:schemeClr val="bg1">
                <a:lumMod val="9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4649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528 Sales Executive Illustrations &amp; Clip Art - iStock">
            <a:extLst>
              <a:ext uri="{FF2B5EF4-FFF2-40B4-BE49-F238E27FC236}">
                <a16:creationId xmlns:a16="http://schemas.microsoft.com/office/drawing/2014/main" id="{F1D0EC47-2F12-98CE-CFEC-729E8F293F6F}"/>
              </a:ext>
            </a:extLst>
          </p:cNvPr>
          <p:cNvPicPr>
            <a:picLocks noChangeAspect="1" noChangeArrowheads="1"/>
          </p:cNvPicPr>
          <p:nvPr/>
        </p:nvPicPr>
        <p:blipFill>
          <a:blip r:embed="rId3">
            <a:alphaModFix amt="12000"/>
            <a:extLst>
              <a:ext uri="{28A0092B-C50C-407E-A947-70E740481C1C}">
                <a14:useLocalDpi xmlns:a14="http://schemas.microsoft.com/office/drawing/2010/main" val="0"/>
              </a:ext>
            </a:extLst>
          </a:blip>
          <a:srcRect/>
          <a:stretch>
            <a:fillRect/>
          </a:stretch>
        </p:blipFill>
        <p:spPr bwMode="auto">
          <a:xfrm>
            <a:off x="210393" y="0"/>
            <a:ext cx="8917343" cy="5143500"/>
          </a:xfrm>
          <a:prstGeom prst="rect">
            <a:avLst/>
          </a:prstGeom>
          <a:noFill/>
          <a:extLst>
            <a:ext uri="{909E8E84-426E-40DD-AFC4-6F175D3DCCD1}">
              <a14:hiddenFill xmlns:a14="http://schemas.microsoft.com/office/drawing/2010/main">
                <a:solidFill>
                  <a:srgbClr val="FFFFFF"/>
                </a:solidFill>
              </a14:hiddenFill>
            </a:ext>
          </a:extLst>
        </p:spPr>
      </p:pic>
      <p:sp>
        <p:nvSpPr>
          <p:cNvPr id="53" name="Title 2">
            <a:extLst>
              <a:ext uri="{FF2B5EF4-FFF2-40B4-BE49-F238E27FC236}">
                <a16:creationId xmlns:a16="http://schemas.microsoft.com/office/drawing/2014/main" id="{ED6E8F15-AA9D-67C6-4767-209250946263}"/>
              </a:ext>
            </a:extLst>
          </p:cNvPr>
          <p:cNvSpPr txBox="1">
            <a:spLocks/>
          </p:cNvSpPr>
          <p:nvPr/>
        </p:nvSpPr>
        <p:spPr>
          <a:xfrm>
            <a:off x="1649827" y="795176"/>
            <a:ext cx="5774136" cy="369333"/>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pPr algn="ctr"/>
            <a:endParaRPr lang="en-US" sz="1600" b="0" dirty="0">
              <a:solidFill>
                <a:schemeClr val="accent3"/>
              </a:solidFill>
              <a:latin typeface="Grotesque Light" panose="020B0604020202020204" pitchFamily="34" charset="0"/>
            </a:endParaRPr>
          </a:p>
        </p:txBody>
      </p:sp>
      <p:sp>
        <p:nvSpPr>
          <p:cNvPr id="2" name="Title 2">
            <a:extLst>
              <a:ext uri="{FF2B5EF4-FFF2-40B4-BE49-F238E27FC236}">
                <a16:creationId xmlns:a16="http://schemas.microsoft.com/office/drawing/2014/main" id="{275DFED0-8F8B-0880-4D48-8E45E3714EA2}"/>
              </a:ext>
            </a:extLst>
          </p:cNvPr>
          <p:cNvSpPr txBox="1">
            <a:spLocks/>
          </p:cNvSpPr>
          <p:nvPr/>
        </p:nvSpPr>
        <p:spPr>
          <a:xfrm>
            <a:off x="699087" y="240739"/>
            <a:ext cx="4428217" cy="246221"/>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r>
              <a:rPr lang="es-CO" sz="1600" dirty="0">
                <a:solidFill>
                  <a:srgbClr val="F96013"/>
                </a:solidFill>
              </a:rPr>
              <a:t>Benefits Enrollment </a:t>
            </a:r>
            <a:r>
              <a:rPr lang="es-CO" sz="1600" dirty="0" err="1">
                <a:solidFill>
                  <a:srgbClr val="F96013"/>
                </a:solidFill>
              </a:rPr>
              <a:t>Season</a:t>
            </a:r>
            <a:r>
              <a:rPr lang="es-CO" sz="1600" dirty="0">
                <a:solidFill>
                  <a:srgbClr val="F96013"/>
                </a:solidFill>
              </a:rPr>
              <a:t> - </a:t>
            </a:r>
            <a:r>
              <a:rPr lang="es-CO" sz="1600" dirty="0" err="1">
                <a:solidFill>
                  <a:srgbClr val="F96013"/>
                </a:solidFill>
              </a:rPr>
              <a:t>Practice</a:t>
            </a:r>
            <a:endParaRPr lang="en-US" sz="1600" dirty="0">
              <a:solidFill>
                <a:srgbClr val="F96013"/>
              </a:solidFill>
            </a:endParaRPr>
          </a:p>
        </p:txBody>
      </p:sp>
      <p:sp>
        <p:nvSpPr>
          <p:cNvPr id="3" name="TextBox 2">
            <a:extLst>
              <a:ext uri="{FF2B5EF4-FFF2-40B4-BE49-F238E27FC236}">
                <a16:creationId xmlns:a16="http://schemas.microsoft.com/office/drawing/2014/main" id="{A93CF368-2301-F411-9B94-A0A0D75EFD83}"/>
              </a:ext>
            </a:extLst>
          </p:cNvPr>
          <p:cNvSpPr txBox="1"/>
          <p:nvPr/>
        </p:nvSpPr>
        <p:spPr>
          <a:xfrm>
            <a:off x="431176" y="741020"/>
            <a:ext cx="1664631" cy="307777"/>
          </a:xfrm>
          <a:prstGeom prst="rect">
            <a:avLst/>
          </a:prstGeom>
          <a:noFill/>
        </p:spPr>
        <p:txBody>
          <a:bodyPr wrap="square" rtlCol="0">
            <a:spAutoFit/>
          </a:bodyPr>
          <a:lstStyle/>
          <a:p>
            <a:pPr algn="ctr"/>
            <a:r>
              <a:rPr lang="en-US" sz="1400" b="1" dirty="0">
                <a:solidFill>
                  <a:srgbClr val="2EB1B8"/>
                </a:solidFill>
              </a:rPr>
              <a:t>Scenario 7</a:t>
            </a:r>
          </a:p>
        </p:txBody>
      </p:sp>
      <p:sp>
        <p:nvSpPr>
          <p:cNvPr id="20" name="TextBox 19">
            <a:extLst>
              <a:ext uri="{FF2B5EF4-FFF2-40B4-BE49-F238E27FC236}">
                <a16:creationId xmlns:a16="http://schemas.microsoft.com/office/drawing/2014/main" id="{996E2CD1-62A3-EC1E-EBEB-8AE3E1BD703C}"/>
              </a:ext>
            </a:extLst>
          </p:cNvPr>
          <p:cNvSpPr txBox="1"/>
          <p:nvPr/>
        </p:nvSpPr>
        <p:spPr>
          <a:xfrm>
            <a:off x="3704579" y="2200376"/>
            <a:ext cx="1664631" cy="307777"/>
          </a:xfrm>
          <a:prstGeom prst="rect">
            <a:avLst/>
          </a:prstGeom>
          <a:noFill/>
        </p:spPr>
        <p:txBody>
          <a:bodyPr wrap="square" rtlCol="0">
            <a:spAutoFit/>
          </a:bodyPr>
          <a:lstStyle/>
          <a:p>
            <a:pPr algn="ctr"/>
            <a:r>
              <a:rPr lang="en-US" sz="1400" b="1" dirty="0">
                <a:solidFill>
                  <a:srgbClr val="F96013"/>
                </a:solidFill>
              </a:rPr>
              <a:t>Resolution</a:t>
            </a:r>
          </a:p>
        </p:txBody>
      </p:sp>
      <p:sp>
        <p:nvSpPr>
          <p:cNvPr id="4" name="TextBox 3">
            <a:extLst>
              <a:ext uri="{FF2B5EF4-FFF2-40B4-BE49-F238E27FC236}">
                <a16:creationId xmlns:a16="http://schemas.microsoft.com/office/drawing/2014/main" id="{5975E637-985F-5BA2-AD0A-C0909C1CDD2A}"/>
              </a:ext>
            </a:extLst>
          </p:cNvPr>
          <p:cNvSpPr txBox="1"/>
          <p:nvPr/>
        </p:nvSpPr>
        <p:spPr>
          <a:xfrm>
            <a:off x="1900262" y="1472809"/>
            <a:ext cx="6767529" cy="584775"/>
          </a:xfrm>
          <a:prstGeom prst="rect">
            <a:avLst/>
          </a:prstGeom>
          <a:solidFill>
            <a:srgbClr val="00A5B5"/>
          </a:solidFill>
          <a:ln>
            <a:solidFill>
              <a:schemeClr val="bg1">
                <a:lumMod val="9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160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Hello, I am Rick, I wanted to know what are the specifics of the Vision Plan, how can I look for that information</a:t>
            </a:r>
            <a:r>
              <a:rPr lang="es-US" sz="160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a:t>
            </a:r>
            <a:endParaRPr lang="en-US" sz="160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22" name="Picture 4" descr="Man is showing the phone. People and gadgets. Vector illustration in  cartoon style vector de Stock | Adobe Stock">
            <a:extLst>
              <a:ext uri="{FF2B5EF4-FFF2-40B4-BE49-F238E27FC236}">
                <a16:creationId xmlns:a16="http://schemas.microsoft.com/office/drawing/2014/main" id="{424BEE8D-BE86-1EA8-824B-567E62A587F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097" r="10736" b="24770"/>
          <a:stretch/>
        </p:blipFill>
        <p:spPr bwMode="auto">
          <a:xfrm>
            <a:off x="732059" y="1162644"/>
            <a:ext cx="1268747" cy="1161623"/>
          </a:xfrm>
          <a:prstGeom prst="flowChartConnector">
            <a:avLst/>
          </a:prstGeom>
          <a:noFill/>
          <a:ln>
            <a:solidFill>
              <a:schemeClr val="bg1">
                <a:lumMod val="9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8C292E9-46F4-694E-0ECC-C576B30790A9}"/>
              </a:ext>
            </a:extLst>
          </p:cNvPr>
          <p:cNvPicPr>
            <a:picLocks noChangeAspect="1"/>
          </p:cNvPicPr>
          <p:nvPr/>
        </p:nvPicPr>
        <p:blipFill>
          <a:blip r:embed="rId5"/>
          <a:stretch>
            <a:fillRect/>
          </a:stretch>
        </p:blipFill>
        <p:spPr>
          <a:xfrm>
            <a:off x="1484944" y="3027747"/>
            <a:ext cx="2219635" cy="362001"/>
          </a:xfrm>
          <a:prstGeom prst="rect">
            <a:avLst/>
          </a:prstGeom>
        </p:spPr>
      </p:pic>
      <p:sp>
        <p:nvSpPr>
          <p:cNvPr id="8" name="Arrow: Right 7">
            <a:extLst>
              <a:ext uri="{FF2B5EF4-FFF2-40B4-BE49-F238E27FC236}">
                <a16:creationId xmlns:a16="http://schemas.microsoft.com/office/drawing/2014/main" id="{971A49F9-3529-AEBB-940D-21EC464B73EF}"/>
              </a:ext>
            </a:extLst>
          </p:cNvPr>
          <p:cNvSpPr/>
          <p:nvPr/>
        </p:nvSpPr>
        <p:spPr>
          <a:xfrm>
            <a:off x="3782706" y="3156925"/>
            <a:ext cx="431089" cy="218332"/>
          </a:xfrm>
          <a:prstGeom prst="rightArrow">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CC083E31-EC6F-F5BD-2937-26C42E893DB1}"/>
              </a:ext>
            </a:extLst>
          </p:cNvPr>
          <p:cNvPicPr>
            <a:picLocks noChangeAspect="1"/>
          </p:cNvPicPr>
          <p:nvPr/>
        </p:nvPicPr>
        <p:blipFill>
          <a:blip r:embed="rId6"/>
          <a:stretch>
            <a:fillRect/>
          </a:stretch>
        </p:blipFill>
        <p:spPr>
          <a:xfrm>
            <a:off x="4447074" y="2632590"/>
            <a:ext cx="2457793" cy="1267002"/>
          </a:xfrm>
          <a:prstGeom prst="rect">
            <a:avLst/>
          </a:prstGeom>
          <a:ln>
            <a:solidFill>
              <a:schemeClr val="bg1">
                <a:lumMod val="75000"/>
              </a:schemeClr>
            </a:solidFill>
          </a:ln>
        </p:spPr>
      </p:pic>
      <p:pic>
        <p:nvPicPr>
          <p:cNvPr id="14" name="Picture 13">
            <a:extLst>
              <a:ext uri="{FF2B5EF4-FFF2-40B4-BE49-F238E27FC236}">
                <a16:creationId xmlns:a16="http://schemas.microsoft.com/office/drawing/2014/main" id="{2F34F4CF-0ACA-5658-A3BD-A24E8FFA2026}"/>
              </a:ext>
            </a:extLst>
          </p:cNvPr>
          <p:cNvPicPr>
            <a:picLocks noChangeAspect="1"/>
          </p:cNvPicPr>
          <p:nvPr/>
        </p:nvPicPr>
        <p:blipFill>
          <a:blip r:embed="rId7"/>
          <a:stretch>
            <a:fillRect/>
          </a:stretch>
        </p:blipFill>
        <p:spPr>
          <a:xfrm>
            <a:off x="2000806" y="4047703"/>
            <a:ext cx="4848902" cy="485843"/>
          </a:xfrm>
          <a:prstGeom prst="rect">
            <a:avLst/>
          </a:prstGeom>
          <a:effectLst>
            <a:glow rad="63500">
              <a:schemeClr val="accent6">
                <a:satMod val="175000"/>
                <a:alpha val="40000"/>
              </a:schemeClr>
            </a:glow>
          </a:effectLst>
        </p:spPr>
      </p:pic>
    </p:spTree>
    <p:extLst>
      <p:ext uri="{BB962C8B-B14F-4D97-AF65-F5344CB8AC3E}">
        <p14:creationId xmlns:p14="http://schemas.microsoft.com/office/powerpoint/2010/main" val="19836036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528 Sales Executive Illustrations &amp; Clip Art - iStock">
            <a:extLst>
              <a:ext uri="{FF2B5EF4-FFF2-40B4-BE49-F238E27FC236}">
                <a16:creationId xmlns:a16="http://schemas.microsoft.com/office/drawing/2014/main" id="{6451ACBB-3493-3165-7254-98D704AC17BF}"/>
              </a:ext>
            </a:extLst>
          </p:cNvPr>
          <p:cNvPicPr>
            <a:picLocks noChangeAspect="1" noChangeArrowheads="1"/>
          </p:cNvPicPr>
          <p:nvPr/>
        </p:nvPicPr>
        <p:blipFill>
          <a:blip r:embed="rId3">
            <a:alphaModFix amt="12000"/>
            <a:extLst>
              <a:ext uri="{28A0092B-C50C-407E-A947-70E740481C1C}">
                <a14:useLocalDpi xmlns:a14="http://schemas.microsoft.com/office/drawing/2010/main" val="0"/>
              </a:ext>
            </a:extLst>
          </a:blip>
          <a:srcRect/>
          <a:stretch>
            <a:fillRect/>
          </a:stretch>
        </p:blipFill>
        <p:spPr bwMode="auto">
          <a:xfrm>
            <a:off x="226657" y="0"/>
            <a:ext cx="8917343" cy="5143500"/>
          </a:xfrm>
          <a:prstGeom prst="rect">
            <a:avLst/>
          </a:prstGeom>
          <a:noFill/>
          <a:extLst>
            <a:ext uri="{909E8E84-426E-40DD-AFC4-6F175D3DCCD1}">
              <a14:hiddenFill xmlns:a14="http://schemas.microsoft.com/office/drawing/2010/main">
                <a:solidFill>
                  <a:srgbClr val="FFFFFF"/>
                </a:solidFill>
              </a14:hiddenFill>
            </a:ext>
          </a:extLst>
        </p:spPr>
      </p:pic>
      <p:sp>
        <p:nvSpPr>
          <p:cNvPr id="53" name="Title 2">
            <a:extLst>
              <a:ext uri="{FF2B5EF4-FFF2-40B4-BE49-F238E27FC236}">
                <a16:creationId xmlns:a16="http://schemas.microsoft.com/office/drawing/2014/main" id="{ED6E8F15-AA9D-67C6-4767-209250946263}"/>
              </a:ext>
            </a:extLst>
          </p:cNvPr>
          <p:cNvSpPr txBox="1">
            <a:spLocks/>
          </p:cNvSpPr>
          <p:nvPr/>
        </p:nvSpPr>
        <p:spPr>
          <a:xfrm>
            <a:off x="1649827" y="795176"/>
            <a:ext cx="5774136" cy="369333"/>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pPr algn="ctr"/>
            <a:endParaRPr lang="en-US" sz="1600" b="0" dirty="0">
              <a:solidFill>
                <a:schemeClr val="accent3"/>
              </a:solidFill>
              <a:latin typeface="Grotesque Light" panose="020B0604020202020204" pitchFamily="34" charset="0"/>
            </a:endParaRPr>
          </a:p>
        </p:txBody>
      </p:sp>
      <p:sp>
        <p:nvSpPr>
          <p:cNvPr id="2" name="Title 2">
            <a:extLst>
              <a:ext uri="{FF2B5EF4-FFF2-40B4-BE49-F238E27FC236}">
                <a16:creationId xmlns:a16="http://schemas.microsoft.com/office/drawing/2014/main" id="{275DFED0-8F8B-0880-4D48-8E45E3714EA2}"/>
              </a:ext>
            </a:extLst>
          </p:cNvPr>
          <p:cNvSpPr txBox="1">
            <a:spLocks/>
          </p:cNvSpPr>
          <p:nvPr/>
        </p:nvSpPr>
        <p:spPr>
          <a:xfrm>
            <a:off x="699087" y="240739"/>
            <a:ext cx="4428217" cy="246221"/>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r>
              <a:rPr lang="es-CO" sz="1600" dirty="0">
                <a:solidFill>
                  <a:srgbClr val="F96013"/>
                </a:solidFill>
              </a:rPr>
              <a:t>Benefits Enrollment </a:t>
            </a:r>
            <a:r>
              <a:rPr lang="es-CO" sz="1600" dirty="0" err="1">
                <a:solidFill>
                  <a:srgbClr val="F96013"/>
                </a:solidFill>
              </a:rPr>
              <a:t>Season</a:t>
            </a:r>
            <a:r>
              <a:rPr lang="es-CO" sz="1600" dirty="0">
                <a:solidFill>
                  <a:srgbClr val="F96013"/>
                </a:solidFill>
              </a:rPr>
              <a:t> - </a:t>
            </a:r>
            <a:r>
              <a:rPr lang="es-CO" sz="1600" dirty="0" err="1">
                <a:solidFill>
                  <a:srgbClr val="F96013"/>
                </a:solidFill>
              </a:rPr>
              <a:t>Practice</a:t>
            </a:r>
            <a:endParaRPr lang="en-US" sz="1600" dirty="0">
              <a:solidFill>
                <a:srgbClr val="F96013"/>
              </a:solidFill>
            </a:endParaRPr>
          </a:p>
        </p:txBody>
      </p:sp>
      <p:sp>
        <p:nvSpPr>
          <p:cNvPr id="3" name="TextBox 2">
            <a:extLst>
              <a:ext uri="{FF2B5EF4-FFF2-40B4-BE49-F238E27FC236}">
                <a16:creationId xmlns:a16="http://schemas.microsoft.com/office/drawing/2014/main" id="{A93CF368-2301-F411-9B94-A0A0D75EFD83}"/>
              </a:ext>
            </a:extLst>
          </p:cNvPr>
          <p:cNvSpPr txBox="1"/>
          <p:nvPr/>
        </p:nvSpPr>
        <p:spPr>
          <a:xfrm>
            <a:off x="431176" y="741020"/>
            <a:ext cx="1664631" cy="307777"/>
          </a:xfrm>
          <a:prstGeom prst="rect">
            <a:avLst/>
          </a:prstGeom>
          <a:noFill/>
        </p:spPr>
        <p:txBody>
          <a:bodyPr wrap="square" rtlCol="0">
            <a:spAutoFit/>
          </a:bodyPr>
          <a:lstStyle/>
          <a:p>
            <a:pPr algn="ctr"/>
            <a:r>
              <a:rPr lang="en-US" sz="1400" b="1" dirty="0">
                <a:solidFill>
                  <a:srgbClr val="2EB1B8"/>
                </a:solidFill>
              </a:rPr>
              <a:t>Scenario 8</a:t>
            </a:r>
          </a:p>
        </p:txBody>
      </p:sp>
      <p:sp>
        <p:nvSpPr>
          <p:cNvPr id="4" name="TextBox 3">
            <a:extLst>
              <a:ext uri="{FF2B5EF4-FFF2-40B4-BE49-F238E27FC236}">
                <a16:creationId xmlns:a16="http://schemas.microsoft.com/office/drawing/2014/main" id="{89C90A71-8306-4B49-5002-830B39707955}"/>
              </a:ext>
            </a:extLst>
          </p:cNvPr>
          <p:cNvSpPr txBox="1"/>
          <p:nvPr/>
        </p:nvSpPr>
        <p:spPr>
          <a:xfrm>
            <a:off x="1188235" y="2816150"/>
            <a:ext cx="6767529" cy="1200329"/>
          </a:xfrm>
          <a:prstGeom prst="rect">
            <a:avLst/>
          </a:prstGeom>
          <a:solidFill>
            <a:srgbClr val="00A5B5"/>
          </a:solidFill>
          <a:ln>
            <a:solidFill>
              <a:schemeClr val="bg1">
                <a:lumMod val="9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Hello, I have an employee here with me and wants to know how to enroll into the 401k plan.</a:t>
            </a:r>
          </a:p>
        </p:txBody>
      </p:sp>
      <p:pic>
        <p:nvPicPr>
          <p:cNvPr id="10242" name="Picture 2" descr="Woman talking on phone work talk retro phone Vector Image">
            <a:extLst>
              <a:ext uri="{FF2B5EF4-FFF2-40B4-BE49-F238E27FC236}">
                <a16:creationId xmlns:a16="http://schemas.microsoft.com/office/drawing/2014/main" id="{9D89C88A-95CB-5FEA-CE16-435EBC8DF7C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8726"/>
          <a:stretch/>
        </p:blipFill>
        <p:spPr bwMode="auto">
          <a:xfrm>
            <a:off x="3475133" y="1127021"/>
            <a:ext cx="1767238" cy="1743809"/>
          </a:xfrm>
          <a:prstGeom prst="flowChartConnector">
            <a:avLst/>
          </a:prstGeom>
          <a:noFill/>
          <a:ln>
            <a:solidFill>
              <a:schemeClr val="bg1">
                <a:lumMod val="9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4546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528 Sales Executive Illustrations &amp; Clip Art - iStock">
            <a:extLst>
              <a:ext uri="{FF2B5EF4-FFF2-40B4-BE49-F238E27FC236}">
                <a16:creationId xmlns:a16="http://schemas.microsoft.com/office/drawing/2014/main" id="{F1D0EC47-2F12-98CE-CFEC-729E8F293F6F}"/>
              </a:ext>
            </a:extLst>
          </p:cNvPr>
          <p:cNvPicPr>
            <a:picLocks noChangeAspect="1" noChangeArrowheads="1"/>
          </p:cNvPicPr>
          <p:nvPr/>
        </p:nvPicPr>
        <p:blipFill>
          <a:blip r:embed="rId3">
            <a:alphaModFix amt="12000"/>
            <a:extLst>
              <a:ext uri="{28A0092B-C50C-407E-A947-70E740481C1C}">
                <a14:useLocalDpi xmlns:a14="http://schemas.microsoft.com/office/drawing/2010/main" val="0"/>
              </a:ext>
            </a:extLst>
          </a:blip>
          <a:srcRect/>
          <a:stretch>
            <a:fillRect/>
          </a:stretch>
        </p:blipFill>
        <p:spPr bwMode="auto">
          <a:xfrm>
            <a:off x="210393" y="0"/>
            <a:ext cx="8917343" cy="5143500"/>
          </a:xfrm>
          <a:prstGeom prst="rect">
            <a:avLst/>
          </a:prstGeom>
          <a:noFill/>
          <a:extLst>
            <a:ext uri="{909E8E84-426E-40DD-AFC4-6F175D3DCCD1}">
              <a14:hiddenFill xmlns:a14="http://schemas.microsoft.com/office/drawing/2010/main">
                <a:solidFill>
                  <a:srgbClr val="FFFFFF"/>
                </a:solidFill>
              </a14:hiddenFill>
            </a:ext>
          </a:extLst>
        </p:spPr>
      </p:pic>
      <p:sp>
        <p:nvSpPr>
          <p:cNvPr id="53" name="Title 2">
            <a:extLst>
              <a:ext uri="{FF2B5EF4-FFF2-40B4-BE49-F238E27FC236}">
                <a16:creationId xmlns:a16="http://schemas.microsoft.com/office/drawing/2014/main" id="{ED6E8F15-AA9D-67C6-4767-209250946263}"/>
              </a:ext>
            </a:extLst>
          </p:cNvPr>
          <p:cNvSpPr txBox="1">
            <a:spLocks/>
          </p:cNvSpPr>
          <p:nvPr/>
        </p:nvSpPr>
        <p:spPr>
          <a:xfrm>
            <a:off x="1649827" y="795176"/>
            <a:ext cx="5774136" cy="369333"/>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pPr algn="ctr"/>
            <a:endParaRPr lang="en-US" sz="1600" b="0" dirty="0">
              <a:solidFill>
                <a:schemeClr val="accent3"/>
              </a:solidFill>
              <a:latin typeface="Grotesque Light" panose="020B0604020202020204" pitchFamily="34" charset="0"/>
            </a:endParaRPr>
          </a:p>
        </p:txBody>
      </p:sp>
      <p:sp>
        <p:nvSpPr>
          <p:cNvPr id="2" name="Title 2">
            <a:extLst>
              <a:ext uri="{FF2B5EF4-FFF2-40B4-BE49-F238E27FC236}">
                <a16:creationId xmlns:a16="http://schemas.microsoft.com/office/drawing/2014/main" id="{275DFED0-8F8B-0880-4D48-8E45E3714EA2}"/>
              </a:ext>
            </a:extLst>
          </p:cNvPr>
          <p:cNvSpPr txBox="1">
            <a:spLocks/>
          </p:cNvSpPr>
          <p:nvPr/>
        </p:nvSpPr>
        <p:spPr>
          <a:xfrm>
            <a:off x="699087" y="240739"/>
            <a:ext cx="4428217" cy="246221"/>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r>
              <a:rPr lang="es-CO" sz="1600" dirty="0">
                <a:solidFill>
                  <a:srgbClr val="F96013"/>
                </a:solidFill>
              </a:rPr>
              <a:t>Benefits Enrollment </a:t>
            </a:r>
            <a:r>
              <a:rPr lang="es-CO" sz="1600" dirty="0" err="1">
                <a:solidFill>
                  <a:srgbClr val="F96013"/>
                </a:solidFill>
              </a:rPr>
              <a:t>Season</a:t>
            </a:r>
            <a:r>
              <a:rPr lang="es-CO" sz="1600" dirty="0">
                <a:solidFill>
                  <a:srgbClr val="F96013"/>
                </a:solidFill>
              </a:rPr>
              <a:t> - </a:t>
            </a:r>
            <a:r>
              <a:rPr lang="es-CO" sz="1600" dirty="0" err="1">
                <a:solidFill>
                  <a:srgbClr val="F96013"/>
                </a:solidFill>
              </a:rPr>
              <a:t>Practice</a:t>
            </a:r>
            <a:endParaRPr lang="en-US" sz="1600" dirty="0">
              <a:solidFill>
                <a:srgbClr val="F96013"/>
              </a:solidFill>
            </a:endParaRPr>
          </a:p>
        </p:txBody>
      </p:sp>
      <p:sp>
        <p:nvSpPr>
          <p:cNvPr id="3" name="TextBox 2">
            <a:extLst>
              <a:ext uri="{FF2B5EF4-FFF2-40B4-BE49-F238E27FC236}">
                <a16:creationId xmlns:a16="http://schemas.microsoft.com/office/drawing/2014/main" id="{A93CF368-2301-F411-9B94-A0A0D75EFD83}"/>
              </a:ext>
            </a:extLst>
          </p:cNvPr>
          <p:cNvSpPr txBox="1"/>
          <p:nvPr/>
        </p:nvSpPr>
        <p:spPr>
          <a:xfrm>
            <a:off x="431176" y="741020"/>
            <a:ext cx="1664631" cy="307777"/>
          </a:xfrm>
          <a:prstGeom prst="rect">
            <a:avLst/>
          </a:prstGeom>
          <a:noFill/>
        </p:spPr>
        <p:txBody>
          <a:bodyPr wrap="square" rtlCol="0">
            <a:spAutoFit/>
          </a:bodyPr>
          <a:lstStyle/>
          <a:p>
            <a:pPr algn="ctr"/>
            <a:r>
              <a:rPr lang="en-US" sz="1400" b="1" dirty="0">
                <a:solidFill>
                  <a:srgbClr val="2EB1B8"/>
                </a:solidFill>
              </a:rPr>
              <a:t>Scenario 8</a:t>
            </a:r>
          </a:p>
        </p:txBody>
      </p:sp>
      <p:sp>
        <p:nvSpPr>
          <p:cNvPr id="20" name="TextBox 19">
            <a:extLst>
              <a:ext uri="{FF2B5EF4-FFF2-40B4-BE49-F238E27FC236}">
                <a16:creationId xmlns:a16="http://schemas.microsoft.com/office/drawing/2014/main" id="{996E2CD1-62A3-EC1E-EBEB-8AE3E1BD703C}"/>
              </a:ext>
            </a:extLst>
          </p:cNvPr>
          <p:cNvSpPr txBox="1"/>
          <p:nvPr/>
        </p:nvSpPr>
        <p:spPr>
          <a:xfrm>
            <a:off x="487391" y="2312029"/>
            <a:ext cx="1664631" cy="307777"/>
          </a:xfrm>
          <a:prstGeom prst="rect">
            <a:avLst/>
          </a:prstGeom>
          <a:noFill/>
        </p:spPr>
        <p:txBody>
          <a:bodyPr wrap="square" rtlCol="0">
            <a:spAutoFit/>
          </a:bodyPr>
          <a:lstStyle/>
          <a:p>
            <a:pPr algn="ctr"/>
            <a:r>
              <a:rPr lang="en-US" sz="1400" b="1" dirty="0">
                <a:solidFill>
                  <a:srgbClr val="F96013"/>
                </a:solidFill>
              </a:rPr>
              <a:t>Resolution</a:t>
            </a:r>
          </a:p>
        </p:txBody>
      </p:sp>
      <p:sp>
        <p:nvSpPr>
          <p:cNvPr id="6" name="TextBox 5">
            <a:extLst>
              <a:ext uri="{FF2B5EF4-FFF2-40B4-BE49-F238E27FC236}">
                <a16:creationId xmlns:a16="http://schemas.microsoft.com/office/drawing/2014/main" id="{3E32217C-2D6D-8650-5D17-D5006499D038}"/>
              </a:ext>
            </a:extLst>
          </p:cNvPr>
          <p:cNvSpPr txBox="1"/>
          <p:nvPr/>
        </p:nvSpPr>
        <p:spPr>
          <a:xfrm>
            <a:off x="1892129" y="1400357"/>
            <a:ext cx="6251885" cy="584775"/>
          </a:xfrm>
          <a:prstGeom prst="rect">
            <a:avLst/>
          </a:prstGeom>
          <a:solidFill>
            <a:srgbClr val="00A5B5"/>
          </a:solidFill>
          <a:ln>
            <a:solidFill>
              <a:schemeClr val="bg1">
                <a:lumMod val="9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160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Hello, I have an employee here with me and wants to know how to enroll into the 401k plan.</a:t>
            </a:r>
          </a:p>
        </p:txBody>
      </p:sp>
      <p:pic>
        <p:nvPicPr>
          <p:cNvPr id="4" name="Picture 2" descr="Woman talking on phone work talk retro phone Vector Image">
            <a:extLst>
              <a:ext uri="{FF2B5EF4-FFF2-40B4-BE49-F238E27FC236}">
                <a16:creationId xmlns:a16="http://schemas.microsoft.com/office/drawing/2014/main" id="{AEE8F45A-7AD4-A92E-FA49-51B7FAEFFDA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8726"/>
          <a:stretch/>
        </p:blipFill>
        <p:spPr bwMode="auto">
          <a:xfrm>
            <a:off x="914412" y="1171856"/>
            <a:ext cx="1055776" cy="1041779"/>
          </a:xfrm>
          <a:prstGeom prst="flowChartConnector">
            <a:avLst/>
          </a:prstGeom>
          <a:noFill/>
          <a:ln>
            <a:solidFill>
              <a:schemeClr val="bg1">
                <a:lumMod val="9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DC994FF7-1D9B-7A5B-7E0F-A17082CCE712}"/>
              </a:ext>
            </a:extLst>
          </p:cNvPr>
          <p:cNvPicPr>
            <a:picLocks noChangeAspect="1"/>
          </p:cNvPicPr>
          <p:nvPr/>
        </p:nvPicPr>
        <p:blipFill>
          <a:blip r:embed="rId5"/>
          <a:stretch>
            <a:fillRect/>
          </a:stretch>
        </p:blipFill>
        <p:spPr>
          <a:xfrm>
            <a:off x="1722747" y="2953404"/>
            <a:ext cx="2219635" cy="362001"/>
          </a:xfrm>
          <a:prstGeom prst="rect">
            <a:avLst/>
          </a:prstGeom>
        </p:spPr>
      </p:pic>
      <p:sp>
        <p:nvSpPr>
          <p:cNvPr id="9" name="Arrow: Right 8">
            <a:extLst>
              <a:ext uri="{FF2B5EF4-FFF2-40B4-BE49-F238E27FC236}">
                <a16:creationId xmlns:a16="http://schemas.microsoft.com/office/drawing/2014/main" id="{1D82A655-E860-FC06-92BC-B719D261DCE4}"/>
              </a:ext>
            </a:extLst>
          </p:cNvPr>
          <p:cNvSpPr/>
          <p:nvPr/>
        </p:nvSpPr>
        <p:spPr>
          <a:xfrm>
            <a:off x="4020509" y="3082582"/>
            <a:ext cx="431089" cy="218332"/>
          </a:xfrm>
          <a:prstGeom prst="rightArrow">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97DA607C-29E8-FE46-60CC-3498CC4056F0}"/>
              </a:ext>
            </a:extLst>
          </p:cNvPr>
          <p:cNvPicPr>
            <a:picLocks noChangeAspect="1"/>
          </p:cNvPicPr>
          <p:nvPr/>
        </p:nvPicPr>
        <p:blipFill>
          <a:blip r:embed="rId6"/>
          <a:stretch>
            <a:fillRect/>
          </a:stretch>
        </p:blipFill>
        <p:spPr>
          <a:xfrm>
            <a:off x="4572000" y="2529482"/>
            <a:ext cx="2457793" cy="1209844"/>
          </a:xfrm>
          <a:prstGeom prst="rect">
            <a:avLst/>
          </a:prstGeom>
        </p:spPr>
      </p:pic>
      <p:pic>
        <p:nvPicPr>
          <p:cNvPr id="15" name="Picture 14">
            <a:extLst>
              <a:ext uri="{FF2B5EF4-FFF2-40B4-BE49-F238E27FC236}">
                <a16:creationId xmlns:a16="http://schemas.microsoft.com/office/drawing/2014/main" id="{BA3475CC-DD4F-35BB-944C-A446AC56B588}"/>
              </a:ext>
            </a:extLst>
          </p:cNvPr>
          <p:cNvPicPr>
            <a:picLocks noChangeAspect="1"/>
          </p:cNvPicPr>
          <p:nvPr/>
        </p:nvPicPr>
        <p:blipFill>
          <a:blip r:embed="rId7"/>
          <a:stretch>
            <a:fillRect/>
          </a:stretch>
        </p:blipFill>
        <p:spPr>
          <a:xfrm>
            <a:off x="1169777" y="3884224"/>
            <a:ext cx="6563641" cy="704948"/>
          </a:xfrm>
          <a:prstGeom prst="rect">
            <a:avLst/>
          </a:prstGeom>
          <a:ln>
            <a:solidFill>
              <a:schemeClr val="bg1">
                <a:lumMod val="75000"/>
              </a:schemeClr>
            </a:solidFill>
          </a:ln>
        </p:spPr>
      </p:pic>
    </p:spTree>
    <p:extLst>
      <p:ext uri="{BB962C8B-B14F-4D97-AF65-F5344CB8AC3E}">
        <p14:creationId xmlns:p14="http://schemas.microsoft.com/office/powerpoint/2010/main" val="24762700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528 Sales Executive Illustrations &amp; Clip Art - iStock">
            <a:extLst>
              <a:ext uri="{FF2B5EF4-FFF2-40B4-BE49-F238E27FC236}">
                <a16:creationId xmlns:a16="http://schemas.microsoft.com/office/drawing/2014/main" id="{F853ED03-684A-4830-E4DB-A5863ACF9F5B}"/>
              </a:ext>
            </a:extLst>
          </p:cNvPr>
          <p:cNvPicPr>
            <a:picLocks noChangeAspect="1" noChangeArrowheads="1"/>
          </p:cNvPicPr>
          <p:nvPr/>
        </p:nvPicPr>
        <p:blipFill>
          <a:blip r:embed="rId3">
            <a:alphaModFix amt="12000"/>
            <a:extLst>
              <a:ext uri="{28A0092B-C50C-407E-A947-70E740481C1C}">
                <a14:useLocalDpi xmlns:a14="http://schemas.microsoft.com/office/drawing/2010/main" val="0"/>
              </a:ext>
            </a:extLst>
          </a:blip>
          <a:srcRect/>
          <a:stretch>
            <a:fillRect/>
          </a:stretch>
        </p:blipFill>
        <p:spPr bwMode="auto">
          <a:xfrm>
            <a:off x="210393" y="0"/>
            <a:ext cx="8917343" cy="5143500"/>
          </a:xfrm>
          <a:prstGeom prst="rect">
            <a:avLst/>
          </a:prstGeom>
          <a:noFill/>
          <a:extLst>
            <a:ext uri="{909E8E84-426E-40DD-AFC4-6F175D3DCCD1}">
              <a14:hiddenFill xmlns:a14="http://schemas.microsoft.com/office/drawing/2010/main">
                <a:solidFill>
                  <a:srgbClr val="FFFFFF"/>
                </a:solidFill>
              </a14:hiddenFill>
            </a:ext>
          </a:extLst>
        </p:spPr>
      </p:pic>
      <p:sp>
        <p:nvSpPr>
          <p:cNvPr id="53" name="Title 2">
            <a:extLst>
              <a:ext uri="{FF2B5EF4-FFF2-40B4-BE49-F238E27FC236}">
                <a16:creationId xmlns:a16="http://schemas.microsoft.com/office/drawing/2014/main" id="{ED6E8F15-AA9D-67C6-4767-209250946263}"/>
              </a:ext>
            </a:extLst>
          </p:cNvPr>
          <p:cNvSpPr txBox="1">
            <a:spLocks/>
          </p:cNvSpPr>
          <p:nvPr/>
        </p:nvSpPr>
        <p:spPr>
          <a:xfrm>
            <a:off x="1649827" y="795176"/>
            <a:ext cx="5774136" cy="369333"/>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pPr algn="ctr"/>
            <a:endParaRPr lang="en-US" sz="1600" b="0" dirty="0">
              <a:solidFill>
                <a:schemeClr val="accent3"/>
              </a:solidFill>
              <a:latin typeface="Grotesque Light" panose="020B0604020202020204" pitchFamily="34" charset="0"/>
            </a:endParaRPr>
          </a:p>
        </p:txBody>
      </p:sp>
      <p:sp>
        <p:nvSpPr>
          <p:cNvPr id="2" name="Title 2">
            <a:extLst>
              <a:ext uri="{FF2B5EF4-FFF2-40B4-BE49-F238E27FC236}">
                <a16:creationId xmlns:a16="http://schemas.microsoft.com/office/drawing/2014/main" id="{275DFED0-8F8B-0880-4D48-8E45E3714EA2}"/>
              </a:ext>
            </a:extLst>
          </p:cNvPr>
          <p:cNvSpPr txBox="1">
            <a:spLocks/>
          </p:cNvSpPr>
          <p:nvPr/>
        </p:nvSpPr>
        <p:spPr>
          <a:xfrm>
            <a:off x="699087" y="240739"/>
            <a:ext cx="4428217" cy="246221"/>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r>
              <a:rPr lang="es-CO" sz="1600" dirty="0">
                <a:solidFill>
                  <a:srgbClr val="F96013"/>
                </a:solidFill>
              </a:rPr>
              <a:t>Benefits Enrollment </a:t>
            </a:r>
            <a:r>
              <a:rPr lang="es-CO" sz="1600" dirty="0" err="1">
                <a:solidFill>
                  <a:srgbClr val="F96013"/>
                </a:solidFill>
              </a:rPr>
              <a:t>Season</a:t>
            </a:r>
            <a:r>
              <a:rPr lang="es-CO" sz="1600" dirty="0">
                <a:solidFill>
                  <a:srgbClr val="F96013"/>
                </a:solidFill>
              </a:rPr>
              <a:t> - </a:t>
            </a:r>
            <a:r>
              <a:rPr lang="es-CO" sz="1600" dirty="0" err="1">
                <a:solidFill>
                  <a:srgbClr val="F96013"/>
                </a:solidFill>
              </a:rPr>
              <a:t>Practice</a:t>
            </a:r>
            <a:endParaRPr lang="en-US" sz="1600" dirty="0">
              <a:solidFill>
                <a:srgbClr val="F96013"/>
              </a:solidFill>
            </a:endParaRPr>
          </a:p>
        </p:txBody>
      </p:sp>
      <p:sp>
        <p:nvSpPr>
          <p:cNvPr id="3" name="TextBox 2">
            <a:extLst>
              <a:ext uri="{FF2B5EF4-FFF2-40B4-BE49-F238E27FC236}">
                <a16:creationId xmlns:a16="http://schemas.microsoft.com/office/drawing/2014/main" id="{A93CF368-2301-F411-9B94-A0A0D75EFD83}"/>
              </a:ext>
            </a:extLst>
          </p:cNvPr>
          <p:cNvSpPr txBox="1"/>
          <p:nvPr/>
        </p:nvSpPr>
        <p:spPr>
          <a:xfrm>
            <a:off x="431176" y="741020"/>
            <a:ext cx="1664631" cy="307777"/>
          </a:xfrm>
          <a:prstGeom prst="rect">
            <a:avLst/>
          </a:prstGeom>
          <a:noFill/>
        </p:spPr>
        <p:txBody>
          <a:bodyPr wrap="square" rtlCol="0">
            <a:spAutoFit/>
          </a:bodyPr>
          <a:lstStyle/>
          <a:p>
            <a:pPr algn="ctr"/>
            <a:r>
              <a:rPr lang="en-US" sz="1400" b="1" dirty="0">
                <a:solidFill>
                  <a:srgbClr val="2EB1B8"/>
                </a:solidFill>
              </a:rPr>
              <a:t>Scenario 9</a:t>
            </a:r>
          </a:p>
        </p:txBody>
      </p:sp>
      <p:sp>
        <p:nvSpPr>
          <p:cNvPr id="10" name="TextBox 9">
            <a:extLst>
              <a:ext uri="{FF2B5EF4-FFF2-40B4-BE49-F238E27FC236}">
                <a16:creationId xmlns:a16="http://schemas.microsoft.com/office/drawing/2014/main" id="{9DEE8707-99ED-4B69-D6B8-2EF7854C7605}"/>
              </a:ext>
            </a:extLst>
          </p:cNvPr>
          <p:cNvSpPr txBox="1"/>
          <p:nvPr/>
        </p:nvSpPr>
        <p:spPr>
          <a:xfrm>
            <a:off x="1153130" y="2833341"/>
            <a:ext cx="6767529" cy="830997"/>
          </a:xfrm>
          <a:prstGeom prst="rect">
            <a:avLst/>
          </a:prstGeom>
          <a:solidFill>
            <a:srgbClr val="00A5B5"/>
          </a:solidFill>
          <a:ln>
            <a:solidFill>
              <a:schemeClr val="bg1">
                <a:lumMod val="9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Hello, this is Frank. I do </a:t>
            </a:r>
            <a:r>
              <a:rPr lang="es-US" sz="240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not </a:t>
            </a:r>
            <a:r>
              <a:rPr lang="en-US" sz="240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need Benefits for this year, I might need to skip the enrollment</a:t>
            </a:r>
            <a:r>
              <a:rPr lang="es-US" sz="240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a:t>
            </a:r>
            <a:endParaRPr lang="en-US" sz="240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11" name="Picture 4" descr="Man is showing the phone. People and gadgets. Vector illustration in  cartoon style vector de Stock | Adobe Stock">
            <a:extLst>
              <a:ext uri="{FF2B5EF4-FFF2-40B4-BE49-F238E27FC236}">
                <a16:creationId xmlns:a16="http://schemas.microsoft.com/office/drawing/2014/main" id="{43BE9A88-ED59-DD15-B34B-81A931E9ACD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097" r="10736" b="24770"/>
          <a:stretch/>
        </p:blipFill>
        <p:spPr bwMode="auto">
          <a:xfrm>
            <a:off x="3416562" y="1131085"/>
            <a:ext cx="1895744" cy="1735680"/>
          </a:xfrm>
          <a:prstGeom prst="flowChartConnector">
            <a:avLst/>
          </a:prstGeom>
          <a:noFill/>
          <a:ln>
            <a:solidFill>
              <a:schemeClr val="bg1">
                <a:lumMod val="9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5882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528 Sales Executive Illustrations &amp; Clip Art - iStock">
            <a:extLst>
              <a:ext uri="{FF2B5EF4-FFF2-40B4-BE49-F238E27FC236}">
                <a16:creationId xmlns:a16="http://schemas.microsoft.com/office/drawing/2014/main" id="{F1D0EC47-2F12-98CE-CFEC-729E8F293F6F}"/>
              </a:ext>
            </a:extLst>
          </p:cNvPr>
          <p:cNvPicPr>
            <a:picLocks noChangeAspect="1" noChangeArrowheads="1"/>
          </p:cNvPicPr>
          <p:nvPr/>
        </p:nvPicPr>
        <p:blipFill>
          <a:blip r:embed="rId3">
            <a:alphaModFix amt="12000"/>
            <a:extLst>
              <a:ext uri="{28A0092B-C50C-407E-A947-70E740481C1C}">
                <a14:useLocalDpi xmlns:a14="http://schemas.microsoft.com/office/drawing/2010/main" val="0"/>
              </a:ext>
            </a:extLst>
          </a:blip>
          <a:srcRect/>
          <a:stretch>
            <a:fillRect/>
          </a:stretch>
        </p:blipFill>
        <p:spPr bwMode="auto">
          <a:xfrm>
            <a:off x="210393" y="0"/>
            <a:ext cx="8917343" cy="5143500"/>
          </a:xfrm>
          <a:prstGeom prst="rect">
            <a:avLst/>
          </a:prstGeom>
          <a:noFill/>
          <a:extLst>
            <a:ext uri="{909E8E84-426E-40DD-AFC4-6F175D3DCCD1}">
              <a14:hiddenFill xmlns:a14="http://schemas.microsoft.com/office/drawing/2010/main">
                <a:solidFill>
                  <a:srgbClr val="FFFFFF"/>
                </a:solidFill>
              </a14:hiddenFill>
            </a:ext>
          </a:extLst>
        </p:spPr>
      </p:pic>
      <p:sp>
        <p:nvSpPr>
          <p:cNvPr id="53" name="Title 2">
            <a:extLst>
              <a:ext uri="{FF2B5EF4-FFF2-40B4-BE49-F238E27FC236}">
                <a16:creationId xmlns:a16="http://schemas.microsoft.com/office/drawing/2014/main" id="{ED6E8F15-AA9D-67C6-4767-209250946263}"/>
              </a:ext>
            </a:extLst>
          </p:cNvPr>
          <p:cNvSpPr txBox="1">
            <a:spLocks/>
          </p:cNvSpPr>
          <p:nvPr/>
        </p:nvSpPr>
        <p:spPr>
          <a:xfrm>
            <a:off x="1649827" y="795176"/>
            <a:ext cx="5774136" cy="369333"/>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pPr algn="ctr"/>
            <a:endParaRPr lang="en-US" sz="1600" b="0" dirty="0">
              <a:solidFill>
                <a:schemeClr val="accent3"/>
              </a:solidFill>
              <a:latin typeface="Grotesque Light" panose="020B0604020202020204" pitchFamily="34" charset="0"/>
            </a:endParaRPr>
          </a:p>
        </p:txBody>
      </p:sp>
      <p:sp>
        <p:nvSpPr>
          <p:cNvPr id="2" name="Title 2">
            <a:extLst>
              <a:ext uri="{FF2B5EF4-FFF2-40B4-BE49-F238E27FC236}">
                <a16:creationId xmlns:a16="http://schemas.microsoft.com/office/drawing/2014/main" id="{275DFED0-8F8B-0880-4D48-8E45E3714EA2}"/>
              </a:ext>
            </a:extLst>
          </p:cNvPr>
          <p:cNvSpPr txBox="1">
            <a:spLocks/>
          </p:cNvSpPr>
          <p:nvPr/>
        </p:nvSpPr>
        <p:spPr>
          <a:xfrm>
            <a:off x="699087" y="240739"/>
            <a:ext cx="4428217" cy="246221"/>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r>
              <a:rPr lang="es-CO" sz="1600" dirty="0">
                <a:solidFill>
                  <a:srgbClr val="F96013"/>
                </a:solidFill>
              </a:rPr>
              <a:t>Benefits Enrollment </a:t>
            </a:r>
            <a:r>
              <a:rPr lang="es-CO" sz="1600" dirty="0" err="1">
                <a:solidFill>
                  <a:srgbClr val="F96013"/>
                </a:solidFill>
              </a:rPr>
              <a:t>Season</a:t>
            </a:r>
            <a:r>
              <a:rPr lang="es-CO" sz="1600" dirty="0">
                <a:solidFill>
                  <a:srgbClr val="F96013"/>
                </a:solidFill>
              </a:rPr>
              <a:t> - </a:t>
            </a:r>
            <a:r>
              <a:rPr lang="es-CO" sz="1600" dirty="0" err="1">
                <a:solidFill>
                  <a:srgbClr val="F96013"/>
                </a:solidFill>
              </a:rPr>
              <a:t>Practice</a:t>
            </a:r>
            <a:endParaRPr lang="en-US" sz="1600" dirty="0">
              <a:solidFill>
                <a:srgbClr val="F96013"/>
              </a:solidFill>
            </a:endParaRPr>
          </a:p>
        </p:txBody>
      </p:sp>
      <p:sp>
        <p:nvSpPr>
          <p:cNvPr id="3" name="TextBox 2">
            <a:extLst>
              <a:ext uri="{FF2B5EF4-FFF2-40B4-BE49-F238E27FC236}">
                <a16:creationId xmlns:a16="http://schemas.microsoft.com/office/drawing/2014/main" id="{A93CF368-2301-F411-9B94-A0A0D75EFD83}"/>
              </a:ext>
            </a:extLst>
          </p:cNvPr>
          <p:cNvSpPr txBox="1"/>
          <p:nvPr/>
        </p:nvSpPr>
        <p:spPr>
          <a:xfrm>
            <a:off x="431176" y="741020"/>
            <a:ext cx="1664631" cy="307777"/>
          </a:xfrm>
          <a:prstGeom prst="rect">
            <a:avLst/>
          </a:prstGeom>
          <a:noFill/>
        </p:spPr>
        <p:txBody>
          <a:bodyPr wrap="square" rtlCol="0">
            <a:spAutoFit/>
          </a:bodyPr>
          <a:lstStyle/>
          <a:p>
            <a:pPr algn="ctr"/>
            <a:r>
              <a:rPr lang="en-US" sz="1400" b="1" dirty="0">
                <a:solidFill>
                  <a:srgbClr val="2EB1B8"/>
                </a:solidFill>
              </a:rPr>
              <a:t>Scenario 9</a:t>
            </a:r>
          </a:p>
        </p:txBody>
      </p:sp>
      <p:sp>
        <p:nvSpPr>
          <p:cNvPr id="20" name="TextBox 19">
            <a:extLst>
              <a:ext uri="{FF2B5EF4-FFF2-40B4-BE49-F238E27FC236}">
                <a16:creationId xmlns:a16="http://schemas.microsoft.com/office/drawing/2014/main" id="{996E2CD1-62A3-EC1E-EBEB-8AE3E1BD703C}"/>
              </a:ext>
            </a:extLst>
          </p:cNvPr>
          <p:cNvSpPr txBox="1"/>
          <p:nvPr/>
        </p:nvSpPr>
        <p:spPr>
          <a:xfrm>
            <a:off x="3704579" y="2200376"/>
            <a:ext cx="1664631" cy="307777"/>
          </a:xfrm>
          <a:prstGeom prst="rect">
            <a:avLst/>
          </a:prstGeom>
          <a:noFill/>
        </p:spPr>
        <p:txBody>
          <a:bodyPr wrap="square" rtlCol="0">
            <a:spAutoFit/>
          </a:bodyPr>
          <a:lstStyle/>
          <a:p>
            <a:pPr algn="ctr"/>
            <a:r>
              <a:rPr lang="en-US" sz="1400" b="1" dirty="0">
                <a:solidFill>
                  <a:srgbClr val="F96013"/>
                </a:solidFill>
              </a:rPr>
              <a:t>Resolution</a:t>
            </a:r>
          </a:p>
        </p:txBody>
      </p:sp>
      <p:sp>
        <p:nvSpPr>
          <p:cNvPr id="8" name="Arrow: Right 7">
            <a:extLst>
              <a:ext uri="{FF2B5EF4-FFF2-40B4-BE49-F238E27FC236}">
                <a16:creationId xmlns:a16="http://schemas.microsoft.com/office/drawing/2014/main" id="{971A49F9-3529-AEBB-940D-21EC464B73EF}"/>
              </a:ext>
            </a:extLst>
          </p:cNvPr>
          <p:cNvSpPr/>
          <p:nvPr/>
        </p:nvSpPr>
        <p:spPr>
          <a:xfrm>
            <a:off x="3782706" y="3156925"/>
            <a:ext cx="431089" cy="218332"/>
          </a:xfrm>
          <a:prstGeom prst="rightArrow">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EDF35B5-E073-84E9-205D-91CA9995A4AB}"/>
              </a:ext>
            </a:extLst>
          </p:cNvPr>
          <p:cNvSpPr txBox="1"/>
          <p:nvPr/>
        </p:nvSpPr>
        <p:spPr>
          <a:xfrm>
            <a:off x="1759286" y="1459889"/>
            <a:ext cx="5906198" cy="584775"/>
          </a:xfrm>
          <a:prstGeom prst="rect">
            <a:avLst/>
          </a:prstGeom>
          <a:solidFill>
            <a:srgbClr val="00A5B5"/>
          </a:solidFill>
          <a:ln>
            <a:solidFill>
              <a:schemeClr val="bg1">
                <a:lumMod val="9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160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Hello, this is Frank. I do </a:t>
            </a:r>
            <a:r>
              <a:rPr lang="es-US" sz="160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not </a:t>
            </a:r>
            <a:r>
              <a:rPr lang="en-US" sz="160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need Benefits for this year, I might need to skip the enrollment</a:t>
            </a:r>
            <a:r>
              <a:rPr lang="es-US" sz="160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a:t>
            </a:r>
            <a:endParaRPr lang="en-US" sz="160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22" name="Picture 4" descr="Man is showing the phone. People and gadgets. Vector illustration in  cartoon style vector de Stock | Adobe Stock">
            <a:extLst>
              <a:ext uri="{FF2B5EF4-FFF2-40B4-BE49-F238E27FC236}">
                <a16:creationId xmlns:a16="http://schemas.microsoft.com/office/drawing/2014/main" id="{424BEE8D-BE86-1EA8-824B-567E62A587F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097" r="10736" b="24770"/>
          <a:stretch/>
        </p:blipFill>
        <p:spPr bwMode="auto">
          <a:xfrm>
            <a:off x="732059" y="1162644"/>
            <a:ext cx="1268747" cy="1161623"/>
          </a:xfrm>
          <a:prstGeom prst="flowChartConnector">
            <a:avLst/>
          </a:prstGeom>
          <a:noFill/>
          <a:ln>
            <a:solidFill>
              <a:schemeClr val="bg1">
                <a:lumMod val="9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039F22B7-29D9-74EE-CB13-B95C803C1A3D}"/>
              </a:ext>
            </a:extLst>
          </p:cNvPr>
          <p:cNvPicPr>
            <a:picLocks noChangeAspect="1"/>
          </p:cNvPicPr>
          <p:nvPr/>
        </p:nvPicPr>
        <p:blipFill>
          <a:blip r:embed="rId5"/>
          <a:stretch>
            <a:fillRect/>
          </a:stretch>
        </p:blipFill>
        <p:spPr>
          <a:xfrm>
            <a:off x="2211521" y="2653677"/>
            <a:ext cx="1403347" cy="1114423"/>
          </a:xfrm>
          <a:prstGeom prst="rect">
            <a:avLst/>
          </a:prstGeom>
          <a:ln>
            <a:solidFill>
              <a:schemeClr val="bg1">
                <a:lumMod val="75000"/>
              </a:schemeClr>
            </a:solidFill>
          </a:ln>
        </p:spPr>
      </p:pic>
      <p:pic>
        <p:nvPicPr>
          <p:cNvPr id="9" name="Picture 8">
            <a:extLst>
              <a:ext uri="{FF2B5EF4-FFF2-40B4-BE49-F238E27FC236}">
                <a16:creationId xmlns:a16="http://schemas.microsoft.com/office/drawing/2014/main" id="{0AA1BDDF-6496-B96D-DADA-F0AC6F0EA8E9}"/>
              </a:ext>
            </a:extLst>
          </p:cNvPr>
          <p:cNvPicPr>
            <a:picLocks noChangeAspect="1"/>
          </p:cNvPicPr>
          <p:nvPr/>
        </p:nvPicPr>
        <p:blipFill>
          <a:blip r:embed="rId6"/>
          <a:stretch>
            <a:fillRect/>
          </a:stretch>
        </p:blipFill>
        <p:spPr>
          <a:xfrm>
            <a:off x="4296843" y="2700735"/>
            <a:ext cx="2464582" cy="959728"/>
          </a:xfrm>
          <a:prstGeom prst="rect">
            <a:avLst/>
          </a:prstGeom>
          <a:ln>
            <a:solidFill>
              <a:schemeClr val="bg1">
                <a:lumMod val="75000"/>
              </a:schemeClr>
            </a:solidFill>
          </a:ln>
        </p:spPr>
      </p:pic>
      <p:pic>
        <p:nvPicPr>
          <p:cNvPr id="12" name="Picture 11">
            <a:extLst>
              <a:ext uri="{FF2B5EF4-FFF2-40B4-BE49-F238E27FC236}">
                <a16:creationId xmlns:a16="http://schemas.microsoft.com/office/drawing/2014/main" id="{F1068587-2CF6-9AB6-5F3D-514C957F2492}"/>
              </a:ext>
            </a:extLst>
          </p:cNvPr>
          <p:cNvPicPr>
            <a:picLocks noChangeAspect="1"/>
          </p:cNvPicPr>
          <p:nvPr/>
        </p:nvPicPr>
        <p:blipFill>
          <a:blip r:embed="rId7"/>
          <a:stretch>
            <a:fillRect/>
          </a:stretch>
        </p:blipFill>
        <p:spPr>
          <a:xfrm>
            <a:off x="814969" y="3934899"/>
            <a:ext cx="6963747" cy="609685"/>
          </a:xfrm>
          <a:prstGeom prst="rect">
            <a:avLst/>
          </a:prstGeom>
          <a:effectLst>
            <a:glow rad="63500">
              <a:schemeClr val="accent6">
                <a:satMod val="175000"/>
                <a:alpha val="40000"/>
              </a:schemeClr>
            </a:glow>
          </a:effectLst>
        </p:spPr>
      </p:pic>
    </p:spTree>
    <p:extLst>
      <p:ext uri="{BB962C8B-B14F-4D97-AF65-F5344CB8AC3E}">
        <p14:creationId xmlns:p14="http://schemas.microsoft.com/office/powerpoint/2010/main" val="3271918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528 Sales Executive Illustrations &amp; Clip Art - iStock">
            <a:extLst>
              <a:ext uri="{FF2B5EF4-FFF2-40B4-BE49-F238E27FC236}">
                <a16:creationId xmlns:a16="http://schemas.microsoft.com/office/drawing/2014/main" id="{6451ACBB-3493-3165-7254-98D704AC17BF}"/>
              </a:ext>
            </a:extLst>
          </p:cNvPr>
          <p:cNvPicPr>
            <a:picLocks noChangeAspect="1" noChangeArrowheads="1"/>
          </p:cNvPicPr>
          <p:nvPr/>
        </p:nvPicPr>
        <p:blipFill>
          <a:blip r:embed="rId3">
            <a:alphaModFix amt="12000"/>
            <a:extLst>
              <a:ext uri="{28A0092B-C50C-407E-A947-70E740481C1C}">
                <a14:useLocalDpi xmlns:a14="http://schemas.microsoft.com/office/drawing/2010/main" val="0"/>
              </a:ext>
            </a:extLst>
          </a:blip>
          <a:srcRect/>
          <a:stretch>
            <a:fillRect/>
          </a:stretch>
        </p:blipFill>
        <p:spPr bwMode="auto">
          <a:xfrm>
            <a:off x="226657" y="0"/>
            <a:ext cx="8917343" cy="5143500"/>
          </a:xfrm>
          <a:prstGeom prst="rect">
            <a:avLst/>
          </a:prstGeom>
          <a:noFill/>
          <a:extLst>
            <a:ext uri="{909E8E84-426E-40DD-AFC4-6F175D3DCCD1}">
              <a14:hiddenFill xmlns:a14="http://schemas.microsoft.com/office/drawing/2010/main">
                <a:solidFill>
                  <a:srgbClr val="FFFFFF"/>
                </a:solidFill>
              </a14:hiddenFill>
            </a:ext>
          </a:extLst>
        </p:spPr>
      </p:pic>
      <p:sp>
        <p:nvSpPr>
          <p:cNvPr id="53" name="Title 2">
            <a:extLst>
              <a:ext uri="{FF2B5EF4-FFF2-40B4-BE49-F238E27FC236}">
                <a16:creationId xmlns:a16="http://schemas.microsoft.com/office/drawing/2014/main" id="{ED6E8F15-AA9D-67C6-4767-209250946263}"/>
              </a:ext>
            </a:extLst>
          </p:cNvPr>
          <p:cNvSpPr txBox="1">
            <a:spLocks/>
          </p:cNvSpPr>
          <p:nvPr/>
        </p:nvSpPr>
        <p:spPr>
          <a:xfrm>
            <a:off x="1649827" y="795176"/>
            <a:ext cx="5774136" cy="369333"/>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pPr algn="ctr"/>
            <a:endParaRPr lang="en-US" sz="1600" b="0" dirty="0">
              <a:solidFill>
                <a:schemeClr val="accent3"/>
              </a:solidFill>
              <a:latin typeface="Grotesque Light" panose="020B0604020202020204" pitchFamily="34" charset="0"/>
            </a:endParaRPr>
          </a:p>
        </p:txBody>
      </p:sp>
      <p:sp>
        <p:nvSpPr>
          <p:cNvPr id="2" name="Title 2">
            <a:extLst>
              <a:ext uri="{FF2B5EF4-FFF2-40B4-BE49-F238E27FC236}">
                <a16:creationId xmlns:a16="http://schemas.microsoft.com/office/drawing/2014/main" id="{275DFED0-8F8B-0880-4D48-8E45E3714EA2}"/>
              </a:ext>
            </a:extLst>
          </p:cNvPr>
          <p:cNvSpPr txBox="1">
            <a:spLocks/>
          </p:cNvSpPr>
          <p:nvPr/>
        </p:nvSpPr>
        <p:spPr>
          <a:xfrm>
            <a:off x="699087" y="240739"/>
            <a:ext cx="4428217" cy="246221"/>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r>
              <a:rPr lang="es-CO" sz="1600" dirty="0">
                <a:solidFill>
                  <a:srgbClr val="F96013"/>
                </a:solidFill>
              </a:rPr>
              <a:t>Benefits Enrollment </a:t>
            </a:r>
            <a:r>
              <a:rPr lang="es-CO" sz="1600" dirty="0" err="1">
                <a:solidFill>
                  <a:srgbClr val="F96013"/>
                </a:solidFill>
              </a:rPr>
              <a:t>Season</a:t>
            </a:r>
            <a:r>
              <a:rPr lang="es-CO" sz="1600" dirty="0">
                <a:solidFill>
                  <a:srgbClr val="F96013"/>
                </a:solidFill>
              </a:rPr>
              <a:t> - </a:t>
            </a:r>
            <a:r>
              <a:rPr lang="es-CO" sz="1600" dirty="0" err="1">
                <a:solidFill>
                  <a:srgbClr val="F96013"/>
                </a:solidFill>
              </a:rPr>
              <a:t>Practice</a:t>
            </a:r>
            <a:endParaRPr lang="en-US" sz="1600" dirty="0">
              <a:solidFill>
                <a:srgbClr val="F96013"/>
              </a:solidFill>
            </a:endParaRPr>
          </a:p>
        </p:txBody>
      </p:sp>
      <p:sp>
        <p:nvSpPr>
          <p:cNvPr id="3" name="TextBox 2">
            <a:extLst>
              <a:ext uri="{FF2B5EF4-FFF2-40B4-BE49-F238E27FC236}">
                <a16:creationId xmlns:a16="http://schemas.microsoft.com/office/drawing/2014/main" id="{A93CF368-2301-F411-9B94-A0A0D75EFD83}"/>
              </a:ext>
            </a:extLst>
          </p:cNvPr>
          <p:cNvSpPr txBox="1"/>
          <p:nvPr/>
        </p:nvSpPr>
        <p:spPr>
          <a:xfrm>
            <a:off x="431176" y="741020"/>
            <a:ext cx="1664631" cy="307777"/>
          </a:xfrm>
          <a:prstGeom prst="rect">
            <a:avLst/>
          </a:prstGeom>
          <a:noFill/>
        </p:spPr>
        <p:txBody>
          <a:bodyPr wrap="square" rtlCol="0">
            <a:spAutoFit/>
          </a:bodyPr>
          <a:lstStyle/>
          <a:p>
            <a:pPr algn="ctr"/>
            <a:r>
              <a:rPr lang="en-US" sz="1400" b="1" dirty="0">
                <a:solidFill>
                  <a:srgbClr val="2EB1B8"/>
                </a:solidFill>
              </a:rPr>
              <a:t>Scenario 10</a:t>
            </a:r>
          </a:p>
        </p:txBody>
      </p:sp>
      <p:sp>
        <p:nvSpPr>
          <p:cNvPr id="4" name="TextBox 3">
            <a:extLst>
              <a:ext uri="{FF2B5EF4-FFF2-40B4-BE49-F238E27FC236}">
                <a16:creationId xmlns:a16="http://schemas.microsoft.com/office/drawing/2014/main" id="{89C90A71-8306-4B49-5002-830B39707955}"/>
              </a:ext>
            </a:extLst>
          </p:cNvPr>
          <p:cNvSpPr txBox="1"/>
          <p:nvPr/>
        </p:nvSpPr>
        <p:spPr>
          <a:xfrm>
            <a:off x="1188235" y="2816150"/>
            <a:ext cx="6767529" cy="830997"/>
          </a:xfrm>
          <a:prstGeom prst="rect">
            <a:avLst/>
          </a:prstGeom>
          <a:solidFill>
            <a:srgbClr val="00A5B5"/>
          </a:solidFill>
          <a:ln>
            <a:solidFill>
              <a:schemeClr val="bg1">
                <a:lumMod val="9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Tiffany added her son with the wrong SSN she is calling in to have fixed…</a:t>
            </a:r>
          </a:p>
        </p:txBody>
      </p:sp>
      <p:pic>
        <p:nvPicPr>
          <p:cNvPr id="10242" name="Picture 2" descr="Woman talking on phone work talk retro phone Vector Image">
            <a:extLst>
              <a:ext uri="{FF2B5EF4-FFF2-40B4-BE49-F238E27FC236}">
                <a16:creationId xmlns:a16="http://schemas.microsoft.com/office/drawing/2014/main" id="{9D89C88A-95CB-5FEA-CE16-435EBC8DF7C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8726"/>
          <a:stretch/>
        </p:blipFill>
        <p:spPr bwMode="auto">
          <a:xfrm>
            <a:off x="3475133" y="1127021"/>
            <a:ext cx="1767238" cy="1743809"/>
          </a:xfrm>
          <a:prstGeom prst="flowChartConnector">
            <a:avLst/>
          </a:prstGeom>
          <a:noFill/>
          <a:ln>
            <a:solidFill>
              <a:schemeClr val="bg1">
                <a:lumMod val="9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912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4" name="Picture 10" descr="Overview: What Is Customer Service? - Salesforce">
            <a:extLst>
              <a:ext uri="{FF2B5EF4-FFF2-40B4-BE49-F238E27FC236}">
                <a16:creationId xmlns:a16="http://schemas.microsoft.com/office/drawing/2014/main" id="{FCAE07F8-9941-4C1B-9838-3889C80B1343}"/>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12313" y="548502"/>
            <a:ext cx="7315200" cy="4114800"/>
          </a:xfrm>
          <a:prstGeom prst="flowChartDelay">
            <a:avLst/>
          </a:prstGeom>
          <a:noFill/>
          <a:extLst>
            <a:ext uri="{909E8E84-426E-40DD-AFC4-6F175D3DCCD1}">
              <a14:hiddenFill xmlns:a14="http://schemas.microsoft.com/office/drawing/2010/main">
                <a:solidFill>
                  <a:srgbClr val="FFFFFF"/>
                </a:solidFill>
              </a14:hiddenFill>
            </a:ext>
          </a:extLst>
        </p:spPr>
      </p:pic>
      <p:sp>
        <p:nvSpPr>
          <p:cNvPr id="37" name="Title 2">
            <a:extLst>
              <a:ext uri="{FF2B5EF4-FFF2-40B4-BE49-F238E27FC236}">
                <a16:creationId xmlns:a16="http://schemas.microsoft.com/office/drawing/2014/main" id="{DE8330EF-64EB-4A2C-BAE9-78FC5B03D4E7}"/>
              </a:ext>
            </a:extLst>
          </p:cNvPr>
          <p:cNvSpPr>
            <a:spLocks noGrp="1"/>
          </p:cNvSpPr>
          <p:nvPr>
            <p:ph type="title"/>
          </p:nvPr>
        </p:nvSpPr>
        <p:spPr>
          <a:xfrm>
            <a:off x="1110093" y="548502"/>
            <a:ext cx="6789995" cy="432805"/>
          </a:xfrm>
        </p:spPr>
        <p:txBody>
          <a:bodyPr/>
          <a:lstStyle/>
          <a:p>
            <a:pPr algn="ctr"/>
            <a:r>
              <a:rPr lang="es-CO" sz="2800" dirty="0">
                <a:solidFill>
                  <a:srgbClr val="FA6D26"/>
                </a:solidFill>
              </a:rPr>
              <a:t>Benefits Open Enrollment </a:t>
            </a:r>
            <a:r>
              <a:rPr lang="es-CO" sz="2800" dirty="0" err="1">
                <a:solidFill>
                  <a:srgbClr val="FA6D26"/>
                </a:solidFill>
              </a:rPr>
              <a:t>Season</a:t>
            </a:r>
            <a:r>
              <a:rPr lang="es-CO" sz="2800" dirty="0">
                <a:solidFill>
                  <a:srgbClr val="FA6D26"/>
                </a:solidFill>
              </a:rPr>
              <a:t> </a:t>
            </a:r>
            <a:endParaRPr lang="en-US" sz="2800" dirty="0">
              <a:solidFill>
                <a:srgbClr val="FA6D26"/>
              </a:solidFill>
            </a:endParaRPr>
          </a:p>
        </p:txBody>
      </p:sp>
      <p:sp>
        <p:nvSpPr>
          <p:cNvPr id="8" name="TextBox 7">
            <a:extLst>
              <a:ext uri="{FF2B5EF4-FFF2-40B4-BE49-F238E27FC236}">
                <a16:creationId xmlns:a16="http://schemas.microsoft.com/office/drawing/2014/main" id="{0124A167-A1A3-4566-BAEE-EBDCA162E86D}"/>
              </a:ext>
            </a:extLst>
          </p:cNvPr>
          <p:cNvSpPr txBox="1"/>
          <p:nvPr/>
        </p:nvSpPr>
        <p:spPr>
          <a:xfrm>
            <a:off x="836339" y="1225450"/>
            <a:ext cx="7471317" cy="646331"/>
          </a:xfrm>
          <a:prstGeom prst="rect">
            <a:avLst/>
          </a:prstGeom>
          <a:noFill/>
        </p:spPr>
        <p:txBody>
          <a:bodyPr wrap="square" rtlCol="0">
            <a:spAutoFit/>
          </a:bodyPr>
          <a:lstStyle/>
          <a:p>
            <a:pPr algn="ctr"/>
            <a:r>
              <a:rPr lang="en-US" dirty="0">
                <a:solidFill>
                  <a:srgbClr val="706866"/>
                </a:solidFill>
              </a:rPr>
              <a:t>Here we have a quick guide to better look up for information during the Benefits Enrollment Season. This will help us to:</a:t>
            </a:r>
          </a:p>
        </p:txBody>
      </p:sp>
      <p:sp>
        <p:nvSpPr>
          <p:cNvPr id="10" name="TextBox 9">
            <a:extLst>
              <a:ext uri="{FF2B5EF4-FFF2-40B4-BE49-F238E27FC236}">
                <a16:creationId xmlns:a16="http://schemas.microsoft.com/office/drawing/2014/main" id="{B1AD9984-FB14-46F7-BD90-450DE05606D2}"/>
              </a:ext>
            </a:extLst>
          </p:cNvPr>
          <p:cNvSpPr txBox="1"/>
          <p:nvPr/>
        </p:nvSpPr>
        <p:spPr>
          <a:xfrm>
            <a:off x="150540" y="2776654"/>
            <a:ext cx="8842917" cy="369332"/>
          </a:xfrm>
          <a:prstGeom prst="rect">
            <a:avLst/>
          </a:prstGeom>
          <a:solidFill>
            <a:schemeClr val="accent1">
              <a:lumMod val="20000"/>
              <a:lumOff val="80000"/>
            </a:schemeClr>
          </a:solidFill>
        </p:spPr>
        <p:txBody>
          <a:bodyPr wrap="square" rtlCol="0">
            <a:spAutoFit/>
          </a:bodyPr>
          <a:lstStyle/>
          <a:p>
            <a:pPr algn="ctr"/>
            <a:r>
              <a:rPr lang="en-US" dirty="0">
                <a:solidFill>
                  <a:srgbClr val="706866"/>
                </a:solidFill>
              </a:rPr>
              <a:t>Avoid call time and unproductive time during the call (long holds, dead airs, transfers)</a:t>
            </a:r>
          </a:p>
        </p:txBody>
      </p:sp>
      <p:sp>
        <p:nvSpPr>
          <p:cNvPr id="12" name="TextBox 11">
            <a:extLst>
              <a:ext uri="{FF2B5EF4-FFF2-40B4-BE49-F238E27FC236}">
                <a16:creationId xmlns:a16="http://schemas.microsoft.com/office/drawing/2014/main" id="{141C1DC7-141B-4D9E-9CF3-C751688C3A2E}"/>
              </a:ext>
            </a:extLst>
          </p:cNvPr>
          <p:cNvSpPr txBox="1"/>
          <p:nvPr/>
        </p:nvSpPr>
        <p:spPr>
          <a:xfrm>
            <a:off x="769434" y="2236570"/>
            <a:ext cx="7471317" cy="369332"/>
          </a:xfrm>
          <a:prstGeom prst="rect">
            <a:avLst/>
          </a:prstGeom>
          <a:solidFill>
            <a:schemeClr val="accent1">
              <a:lumMod val="20000"/>
              <a:lumOff val="80000"/>
            </a:schemeClr>
          </a:solidFill>
        </p:spPr>
        <p:txBody>
          <a:bodyPr wrap="square" rtlCol="0">
            <a:spAutoFit/>
          </a:bodyPr>
          <a:lstStyle/>
          <a:p>
            <a:pPr algn="ctr"/>
            <a:r>
              <a:rPr lang="en-US" dirty="0">
                <a:solidFill>
                  <a:srgbClr val="706866"/>
                </a:solidFill>
              </a:rPr>
              <a:t>Provide smooth assistance to Employees</a:t>
            </a:r>
          </a:p>
        </p:txBody>
      </p:sp>
      <p:sp>
        <p:nvSpPr>
          <p:cNvPr id="13" name="TextBox 12">
            <a:extLst>
              <a:ext uri="{FF2B5EF4-FFF2-40B4-BE49-F238E27FC236}">
                <a16:creationId xmlns:a16="http://schemas.microsoft.com/office/drawing/2014/main" id="{8999212F-CFAF-47AC-9160-01FA5B40087C}"/>
              </a:ext>
            </a:extLst>
          </p:cNvPr>
          <p:cNvSpPr txBox="1"/>
          <p:nvPr/>
        </p:nvSpPr>
        <p:spPr>
          <a:xfrm>
            <a:off x="814038" y="3350890"/>
            <a:ext cx="7515923" cy="369332"/>
          </a:xfrm>
          <a:prstGeom prst="rect">
            <a:avLst/>
          </a:prstGeom>
          <a:solidFill>
            <a:schemeClr val="accent1">
              <a:lumMod val="20000"/>
              <a:lumOff val="80000"/>
            </a:schemeClr>
          </a:solidFill>
        </p:spPr>
        <p:txBody>
          <a:bodyPr wrap="square" rtlCol="0">
            <a:spAutoFit/>
          </a:bodyPr>
          <a:lstStyle/>
          <a:p>
            <a:pPr algn="ctr"/>
            <a:r>
              <a:rPr lang="en-US" dirty="0">
                <a:solidFill>
                  <a:srgbClr val="706866"/>
                </a:solidFill>
              </a:rPr>
              <a:t>Give confidence to associates when assisting these types of requests</a:t>
            </a:r>
          </a:p>
        </p:txBody>
      </p:sp>
      <p:sp>
        <p:nvSpPr>
          <p:cNvPr id="16" name="TextBox 15">
            <a:extLst>
              <a:ext uri="{FF2B5EF4-FFF2-40B4-BE49-F238E27FC236}">
                <a16:creationId xmlns:a16="http://schemas.microsoft.com/office/drawing/2014/main" id="{357154DB-FC6A-47F2-A6EA-39BBAAA4E72F}"/>
              </a:ext>
            </a:extLst>
          </p:cNvPr>
          <p:cNvSpPr txBox="1"/>
          <p:nvPr/>
        </p:nvSpPr>
        <p:spPr>
          <a:xfrm>
            <a:off x="320595" y="3925126"/>
            <a:ext cx="8368993" cy="369332"/>
          </a:xfrm>
          <a:prstGeom prst="rect">
            <a:avLst/>
          </a:prstGeom>
          <a:solidFill>
            <a:schemeClr val="accent1">
              <a:lumMod val="20000"/>
              <a:lumOff val="80000"/>
            </a:schemeClr>
          </a:solidFill>
        </p:spPr>
        <p:txBody>
          <a:bodyPr wrap="square" rtlCol="0">
            <a:spAutoFit/>
          </a:bodyPr>
          <a:lstStyle/>
          <a:p>
            <a:pPr algn="ctr"/>
            <a:r>
              <a:rPr lang="en-US" dirty="0">
                <a:solidFill>
                  <a:srgbClr val="706866"/>
                </a:solidFill>
              </a:rPr>
              <a:t>Better understanding of the business and improvement opportunities </a:t>
            </a:r>
          </a:p>
        </p:txBody>
      </p:sp>
    </p:spTree>
    <p:extLst>
      <p:ext uri="{BB962C8B-B14F-4D97-AF65-F5344CB8AC3E}">
        <p14:creationId xmlns:p14="http://schemas.microsoft.com/office/powerpoint/2010/main" val="30783443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528 Sales Executive Illustrations &amp; Clip Art - iStock">
            <a:extLst>
              <a:ext uri="{FF2B5EF4-FFF2-40B4-BE49-F238E27FC236}">
                <a16:creationId xmlns:a16="http://schemas.microsoft.com/office/drawing/2014/main" id="{F1D0EC47-2F12-98CE-CFEC-729E8F293F6F}"/>
              </a:ext>
            </a:extLst>
          </p:cNvPr>
          <p:cNvPicPr>
            <a:picLocks noChangeAspect="1" noChangeArrowheads="1"/>
          </p:cNvPicPr>
          <p:nvPr/>
        </p:nvPicPr>
        <p:blipFill>
          <a:blip r:embed="rId3">
            <a:alphaModFix amt="12000"/>
            <a:extLst>
              <a:ext uri="{28A0092B-C50C-407E-A947-70E740481C1C}">
                <a14:useLocalDpi xmlns:a14="http://schemas.microsoft.com/office/drawing/2010/main" val="0"/>
              </a:ext>
            </a:extLst>
          </a:blip>
          <a:srcRect/>
          <a:stretch>
            <a:fillRect/>
          </a:stretch>
        </p:blipFill>
        <p:spPr bwMode="auto">
          <a:xfrm>
            <a:off x="210393" y="0"/>
            <a:ext cx="8917343" cy="5143500"/>
          </a:xfrm>
          <a:prstGeom prst="rect">
            <a:avLst/>
          </a:prstGeom>
          <a:noFill/>
          <a:extLst>
            <a:ext uri="{909E8E84-426E-40DD-AFC4-6F175D3DCCD1}">
              <a14:hiddenFill xmlns:a14="http://schemas.microsoft.com/office/drawing/2010/main">
                <a:solidFill>
                  <a:srgbClr val="FFFFFF"/>
                </a:solidFill>
              </a14:hiddenFill>
            </a:ext>
          </a:extLst>
        </p:spPr>
      </p:pic>
      <p:sp>
        <p:nvSpPr>
          <p:cNvPr id="53" name="Title 2">
            <a:extLst>
              <a:ext uri="{FF2B5EF4-FFF2-40B4-BE49-F238E27FC236}">
                <a16:creationId xmlns:a16="http://schemas.microsoft.com/office/drawing/2014/main" id="{ED6E8F15-AA9D-67C6-4767-209250946263}"/>
              </a:ext>
            </a:extLst>
          </p:cNvPr>
          <p:cNvSpPr txBox="1">
            <a:spLocks/>
          </p:cNvSpPr>
          <p:nvPr/>
        </p:nvSpPr>
        <p:spPr>
          <a:xfrm>
            <a:off x="1649827" y="795176"/>
            <a:ext cx="5774136" cy="369333"/>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pPr algn="ctr"/>
            <a:endParaRPr lang="en-US" sz="1600" b="0" dirty="0">
              <a:solidFill>
                <a:schemeClr val="accent3"/>
              </a:solidFill>
              <a:latin typeface="Grotesque Light" panose="020B0604020202020204" pitchFamily="34" charset="0"/>
            </a:endParaRPr>
          </a:p>
        </p:txBody>
      </p:sp>
      <p:sp>
        <p:nvSpPr>
          <p:cNvPr id="2" name="Title 2">
            <a:extLst>
              <a:ext uri="{FF2B5EF4-FFF2-40B4-BE49-F238E27FC236}">
                <a16:creationId xmlns:a16="http://schemas.microsoft.com/office/drawing/2014/main" id="{275DFED0-8F8B-0880-4D48-8E45E3714EA2}"/>
              </a:ext>
            </a:extLst>
          </p:cNvPr>
          <p:cNvSpPr txBox="1">
            <a:spLocks/>
          </p:cNvSpPr>
          <p:nvPr/>
        </p:nvSpPr>
        <p:spPr>
          <a:xfrm>
            <a:off x="699087" y="240739"/>
            <a:ext cx="4428217" cy="246221"/>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r>
              <a:rPr lang="es-CO" sz="1600" dirty="0">
                <a:solidFill>
                  <a:srgbClr val="F96013"/>
                </a:solidFill>
              </a:rPr>
              <a:t>Benefits Enrollment </a:t>
            </a:r>
            <a:r>
              <a:rPr lang="es-CO" sz="1600" dirty="0" err="1">
                <a:solidFill>
                  <a:srgbClr val="F96013"/>
                </a:solidFill>
              </a:rPr>
              <a:t>Season</a:t>
            </a:r>
            <a:r>
              <a:rPr lang="es-CO" sz="1600" dirty="0">
                <a:solidFill>
                  <a:srgbClr val="F96013"/>
                </a:solidFill>
              </a:rPr>
              <a:t> - </a:t>
            </a:r>
            <a:r>
              <a:rPr lang="es-CO" sz="1600" dirty="0" err="1">
                <a:solidFill>
                  <a:srgbClr val="F96013"/>
                </a:solidFill>
              </a:rPr>
              <a:t>Practice</a:t>
            </a:r>
            <a:endParaRPr lang="en-US" sz="1600" dirty="0">
              <a:solidFill>
                <a:srgbClr val="F96013"/>
              </a:solidFill>
            </a:endParaRPr>
          </a:p>
        </p:txBody>
      </p:sp>
      <p:sp>
        <p:nvSpPr>
          <p:cNvPr id="3" name="TextBox 2">
            <a:extLst>
              <a:ext uri="{FF2B5EF4-FFF2-40B4-BE49-F238E27FC236}">
                <a16:creationId xmlns:a16="http://schemas.microsoft.com/office/drawing/2014/main" id="{A93CF368-2301-F411-9B94-A0A0D75EFD83}"/>
              </a:ext>
            </a:extLst>
          </p:cNvPr>
          <p:cNvSpPr txBox="1"/>
          <p:nvPr/>
        </p:nvSpPr>
        <p:spPr>
          <a:xfrm>
            <a:off x="431176" y="741020"/>
            <a:ext cx="1664631" cy="307777"/>
          </a:xfrm>
          <a:prstGeom prst="rect">
            <a:avLst/>
          </a:prstGeom>
          <a:noFill/>
        </p:spPr>
        <p:txBody>
          <a:bodyPr wrap="square" rtlCol="0">
            <a:spAutoFit/>
          </a:bodyPr>
          <a:lstStyle/>
          <a:p>
            <a:pPr algn="ctr"/>
            <a:r>
              <a:rPr lang="en-US" sz="1400" b="1" dirty="0">
                <a:solidFill>
                  <a:srgbClr val="2EB1B8"/>
                </a:solidFill>
              </a:rPr>
              <a:t>Scenario 10</a:t>
            </a:r>
          </a:p>
        </p:txBody>
      </p:sp>
      <p:sp>
        <p:nvSpPr>
          <p:cNvPr id="20" name="TextBox 19">
            <a:extLst>
              <a:ext uri="{FF2B5EF4-FFF2-40B4-BE49-F238E27FC236}">
                <a16:creationId xmlns:a16="http://schemas.microsoft.com/office/drawing/2014/main" id="{996E2CD1-62A3-EC1E-EBEB-8AE3E1BD703C}"/>
              </a:ext>
            </a:extLst>
          </p:cNvPr>
          <p:cNvSpPr txBox="1"/>
          <p:nvPr/>
        </p:nvSpPr>
        <p:spPr>
          <a:xfrm>
            <a:off x="487391" y="2312029"/>
            <a:ext cx="1664631" cy="307777"/>
          </a:xfrm>
          <a:prstGeom prst="rect">
            <a:avLst/>
          </a:prstGeom>
          <a:noFill/>
        </p:spPr>
        <p:txBody>
          <a:bodyPr wrap="square" rtlCol="0">
            <a:spAutoFit/>
          </a:bodyPr>
          <a:lstStyle/>
          <a:p>
            <a:pPr algn="ctr"/>
            <a:r>
              <a:rPr lang="en-US" sz="1400" b="1" dirty="0">
                <a:solidFill>
                  <a:srgbClr val="F96013"/>
                </a:solidFill>
              </a:rPr>
              <a:t>Resolution</a:t>
            </a:r>
          </a:p>
        </p:txBody>
      </p:sp>
      <p:pic>
        <p:nvPicPr>
          <p:cNvPr id="7" name="Picture 6">
            <a:extLst>
              <a:ext uri="{FF2B5EF4-FFF2-40B4-BE49-F238E27FC236}">
                <a16:creationId xmlns:a16="http://schemas.microsoft.com/office/drawing/2014/main" id="{DC994FF7-1D9B-7A5B-7E0F-A17082CCE712}"/>
              </a:ext>
            </a:extLst>
          </p:cNvPr>
          <p:cNvPicPr>
            <a:picLocks noChangeAspect="1"/>
          </p:cNvPicPr>
          <p:nvPr/>
        </p:nvPicPr>
        <p:blipFill>
          <a:blip r:embed="rId4"/>
          <a:stretch>
            <a:fillRect/>
          </a:stretch>
        </p:blipFill>
        <p:spPr>
          <a:xfrm>
            <a:off x="1722747" y="2953404"/>
            <a:ext cx="2219635" cy="362001"/>
          </a:xfrm>
          <a:prstGeom prst="rect">
            <a:avLst/>
          </a:prstGeom>
        </p:spPr>
      </p:pic>
      <p:sp>
        <p:nvSpPr>
          <p:cNvPr id="9" name="Arrow: Right 8">
            <a:extLst>
              <a:ext uri="{FF2B5EF4-FFF2-40B4-BE49-F238E27FC236}">
                <a16:creationId xmlns:a16="http://schemas.microsoft.com/office/drawing/2014/main" id="{1D82A655-E860-FC06-92BC-B719D261DCE4}"/>
              </a:ext>
            </a:extLst>
          </p:cNvPr>
          <p:cNvSpPr/>
          <p:nvPr/>
        </p:nvSpPr>
        <p:spPr>
          <a:xfrm>
            <a:off x="4020509" y="3082582"/>
            <a:ext cx="431089" cy="218332"/>
          </a:xfrm>
          <a:prstGeom prst="rightArrow">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E97CEF9-3428-C894-DB52-E04F5BB130C5}"/>
              </a:ext>
            </a:extLst>
          </p:cNvPr>
          <p:cNvSpPr txBox="1"/>
          <p:nvPr/>
        </p:nvSpPr>
        <p:spPr>
          <a:xfrm>
            <a:off x="1898810" y="1385670"/>
            <a:ext cx="5346380" cy="584775"/>
          </a:xfrm>
          <a:prstGeom prst="rect">
            <a:avLst/>
          </a:prstGeom>
          <a:solidFill>
            <a:srgbClr val="00A5B5"/>
          </a:solidFill>
          <a:ln>
            <a:solidFill>
              <a:schemeClr val="bg1">
                <a:lumMod val="9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160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Tiffany added her son with the wrong SSN she is calling in to have fixed…</a:t>
            </a:r>
          </a:p>
        </p:txBody>
      </p:sp>
      <p:pic>
        <p:nvPicPr>
          <p:cNvPr id="4" name="Picture 2" descr="Woman talking on phone work talk retro phone Vector Image">
            <a:extLst>
              <a:ext uri="{FF2B5EF4-FFF2-40B4-BE49-F238E27FC236}">
                <a16:creationId xmlns:a16="http://schemas.microsoft.com/office/drawing/2014/main" id="{AEE8F45A-7AD4-A92E-FA49-51B7FAEFFDA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8726"/>
          <a:stretch/>
        </p:blipFill>
        <p:spPr bwMode="auto">
          <a:xfrm>
            <a:off x="914412" y="1171856"/>
            <a:ext cx="1055776" cy="1041779"/>
          </a:xfrm>
          <a:prstGeom prst="flowChartConnector">
            <a:avLst/>
          </a:prstGeom>
          <a:noFill/>
          <a:ln>
            <a:solidFill>
              <a:schemeClr val="bg1">
                <a:lumMod val="9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061F96B8-97E6-1A79-2D74-E2EFCBB078A5}"/>
              </a:ext>
            </a:extLst>
          </p:cNvPr>
          <p:cNvPicPr>
            <a:picLocks noChangeAspect="1"/>
          </p:cNvPicPr>
          <p:nvPr/>
        </p:nvPicPr>
        <p:blipFill>
          <a:blip r:embed="rId6"/>
          <a:stretch>
            <a:fillRect/>
          </a:stretch>
        </p:blipFill>
        <p:spPr>
          <a:xfrm>
            <a:off x="4516247" y="2492418"/>
            <a:ext cx="2457793" cy="1171739"/>
          </a:xfrm>
          <a:prstGeom prst="rect">
            <a:avLst/>
          </a:prstGeom>
          <a:ln>
            <a:solidFill>
              <a:schemeClr val="bg1">
                <a:lumMod val="75000"/>
              </a:schemeClr>
            </a:solidFill>
          </a:ln>
        </p:spPr>
      </p:pic>
      <p:pic>
        <p:nvPicPr>
          <p:cNvPr id="13" name="Picture 12">
            <a:extLst>
              <a:ext uri="{FF2B5EF4-FFF2-40B4-BE49-F238E27FC236}">
                <a16:creationId xmlns:a16="http://schemas.microsoft.com/office/drawing/2014/main" id="{9FAF3F75-3346-445F-F369-0095F211FDE9}"/>
              </a:ext>
            </a:extLst>
          </p:cNvPr>
          <p:cNvPicPr>
            <a:picLocks noChangeAspect="1"/>
          </p:cNvPicPr>
          <p:nvPr/>
        </p:nvPicPr>
        <p:blipFill>
          <a:blip r:embed="rId7"/>
          <a:stretch>
            <a:fillRect/>
          </a:stretch>
        </p:blipFill>
        <p:spPr>
          <a:xfrm>
            <a:off x="964961" y="3845308"/>
            <a:ext cx="6973273" cy="657317"/>
          </a:xfrm>
          <a:prstGeom prst="rect">
            <a:avLst/>
          </a:prstGeom>
          <a:ln>
            <a:solidFill>
              <a:schemeClr val="bg1">
                <a:lumMod val="75000"/>
              </a:schemeClr>
            </a:solidFill>
          </a:ln>
          <a:effectLst>
            <a:glow rad="63500">
              <a:schemeClr val="accent6">
                <a:satMod val="175000"/>
                <a:alpha val="40000"/>
              </a:schemeClr>
            </a:glow>
          </a:effectLst>
        </p:spPr>
      </p:pic>
    </p:spTree>
    <p:extLst>
      <p:ext uri="{BB962C8B-B14F-4D97-AF65-F5344CB8AC3E}">
        <p14:creationId xmlns:p14="http://schemas.microsoft.com/office/powerpoint/2010/main" val="6121870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C6C12-25E1-8249-B000-5BB9371D1A85}"/>
              </a:ext>
            </a:extLst>
          </p:cNvPr>
          <p:cNvSpPr>
            <a:spLocks noGrp="1"/>
          </p:cNvSpPr>
          <p:nvPr>
            <p:ph type="title"/>
          </p:nvPr>
        </p:nvSpPr>
        <p:spPr/>
        <p:txBody>
          <a:bodyPr/>
          <a:lstStyle/>
          <a:p>
            <a:r>
              <a:rPr lang="en-US" dirty="0"/>
              <a:t>Questions?</a:t>
            </a:r>
          </a:p>
        </p:txBody>
      </p:sp>
      <p:sp>
        <p:nvSpPr>
          <p:cNvPr id="3" name="Text Placeholder 2">
            <a:extLst>
              <a:ext uri="{FF2B5EF4-FFF2-40B4-BE49-F238E27FC236}">
                <a16:creationId xmlns:a16="http://schemas.microsoft.com/office/drawing/2014/main" id="{C6AEA51D-B2AD-624B-B563-7231E43D79EC}"/>
              </a:ext>
            </a:extLst>
          </p:cNvPr>
          <p:cNvSpPr>
            <a:spLocks noGrp="1"/>
          </p:cNvSpPr>
          <p:nvPr>
            <p:ph type="body" idx="1"/>
          </p:nvPr>
        </p:nvSpPr>
        <p:spPr>
          <a:xfrm>
            <a:off x="283567" y="2578720"/>
            <a:ext cx="4326248" cy="1000098"/>
          </a:xfrm>
        </p:spPr>
        <p:txBody>
          <a:bodyPr/>
          <a:lstStyle/>
          <a:p>
            <a:r>
              <a:rPr lang="en-US"/>
              <a:t>Let us know!</a:t>
            </a:r>
          </a:p>
        </p:txBody>
      </p:sp>
      <p:sp>
        <p:nvSpPr>
          <p:cNvPr id="4" name="Slide Number Placeholder 3">
            <a:extLst>
              <a:ext uri="{FF2B5EF4-FFF2-40B4-BE49-F238E27FC236}">
                <a16:creationId xmlns:a16="http://schemas.microsoft.com/office/drawing/2014/main" id="{C91A9E50-879A-824A-8AF0-A1D6D46B0F2C}"/>
              </a:ext>
            </a:extLst>
          </p:cNvPr>
          <p:cNvSpPr>
            <a:spLocks noGrp="1"/>
          </p:cNvSpPr>
          <p:nvPr>
            <p:ph type="sldNum" sz="quarter" idx="12"/>
          </p:nvPr>
        </p:nvSpPr>
        <p:spPr/>
        <p:txBody>
          <a:bodyPr/>
          <a:lstStyle/>
          <a:p>
            <a:pPr algn="r"/>
            <a:fld id="{00000000-1234-1234-1234-123412341234}" type="slidenum">
              <a:rPr lang="en" smtClean="0"/>
              <a:pPr algn="r"/>
              <a:t>31</a:t>
            </a:fld>
            <a:endParaRPr lang="en" dirty="0"/>
          </a:p>
        </p:txBody>
      </p:sp>
    </p:spTree>
    <p:extLst>
      <p:ext uri="{BB962C8B-B14F-4D97-AF65-F5344CB8AC3E}">
        <p14:creationId xmlns:p14="http://schemas.microsoft.com/office/powerpoint/2010/main" val="24403350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528 Sales Executive Illustrations &amp; Clip Art - iStock">
            <a:extLst>
              <a:ext uri="{FF2B5EF4-FFF2-40B4-BE49-F238E27FC236}">
                <a16:creationId xmlns:a16="http://schemas.microsoft.com/office/drawing/2014/main" id="{F853ED03-684A-4830-E4DB-A5863ACF9F5B}"/>
              </a:ext>
            </a:extLst>
          </p:cNvPr>
          <p:cNvPicPr>
            <a:picLocks noChangeAspect="1" noChangeArrowheads="1"/>
          </p:cNvPicPr>
          <p:nvPr/>
        </p:nvPicPr>
        <p:blipFill>
          <a:blip r:embed="rId3">
            <a:alphaModFix amt="12000"/>
            <a:extLst>
              <a:ext uri="{28A0092B-C50C-407E-A947-70E740481C1C}">
                <a14:useLocalDpi xmlns:a14="http://schemas.microsoft.com/office/drawing/2010/main" val="0"/>
              </a:ext>
            </a:extLst>
          </a:blip>
          <a:srcRect/>
          <a:stretch>
            <a:fillRect/>
          </a:stretch>
        </p:blipFill>
        <p:spPr bwMode="auto">
          <a:xfrm>
            <a:off x="1022816" y="674721"/>
            <a:ext cx="7123646" cy="4108900"/>
          </a:xfrm>
          <a:prstGeom prst="rect">
            <a:avLst/>
          </a:prstGeom>
          <a:noFill/>
          <a:extLst>
            <a:ext uri="{909E8E84-426E-40DD-AFC4-6F175D3DCCD1}">
              <a14:hiddenFill xmlns:a14="http://schemas.microsoft.com/office/drawing/2010/main">
                <a:solidFill>
                  <a:srgbClr val="FFFFFF"/>
                </a:solidFill>
              </a14:hiddenFill>
            </a:ext>
          </a:extLst>
        </p:spPr>
      </p:pic>
      <p:sp>
        <p:nvSpPr>
          <p:cNvPr id="53" name="Title 2">
            <a:extLst>
              <a:ext uri="{FF2B5EF4-FFF2-40B4-BE49-F238E27FC236}">
                <a16:creationId xmlns:a16="http://schemas.microsoft.com/office/drawing/2014/main" id="{ED6E8F15-AA9D-67C6-4767-209250946263}"/>
              </a:ext>
            </a:extLst>
          </p:cNvPr>
          <p:cNvSpPr txBox="1">
            <a:spLocks/>
          </p:cNvSpPr>
          <p:nvPr/>
        </p:nvSpPr>
        <p:spPr>
          <a:xfrm>
            <a:off x="1649827" y="795176"/>
            <a:ext cx="5774136" cy="369333"/>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pPr algn="ctr"/>
            <a:endParaRPr lang="en-US" sz="1600" b="0" dirty="0">
              <a:solidFill>
                <a:schemeClr val="accent3"/>
              </a:solidFill>
              <a:latin typeface="Grotesque Light" panose="020B0604020202020204" pitchFamily="34" charset="0"/>
            </a:endParaRPr>
          </a:p>
        </p:txBody>
      </p:sp>
      <p:sp>
        <p:nvSpPr>
          <p:cNvPr id="3" name="Rectangle 2">
            <a:extLst>
              <a:ext uri="{FF2B5EF4-FFF2-40B4-BE49-F238E27FC236}">
                <a16:creationId xmlns:a16="http://schemas.microsoft.com/office/drawing/2014/main" id="{525CC472-8F86-01C2-E23E-048E299513A9}"/>
              </a:ext>
            </a:extLst>
          </p:cNvPr>
          <p:cNvSpPr/>
          <p:nvPr/>
        </p:nvSpPr>
        <p:spPr>
          <a:xfrm>
            <a:off x="452431" y="1712094"/>
            <a:ext cx="1213808" cy="127947"/>
          </a:xfrm>
          <a:prstGeom prst="rect">
            <a:avLst/>
          </a:prstGeom>
          <a:solidFill>
            <a:schemeClr val="bg1">
              <a:lumMod val="85000"/>
            </a:schemeClr>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AEB45B2-4642-2ADB-029F-D2F1DD03929B}"/>
              </a:ext>
            </a:extLst>
          </p:cNvPr>
          <p:cNvSpPr/>
          <p:nvPr/>
        </p:nvSpPr>
        <p:spPr>
          <a:xfrm>
            <a:off x="1701543" y="1711310"/>
            <a:ext cx="2850950" cy="127947"/>
          </a:xfrm>
          <a:prstGeom prst="rect">
            <a:avLst/>
          </a:prstGeom>
          <a:solidFill>
            <a:srgbClr val="00999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ED03C35-880B-BAF1-CAB0-7946A628E15E}"/>
              </a:ext>
            </a:extLst>
          </p:cNvPr>
          <p:cNvSpPr txBox="1"/>
          <p:nvPr/>
        </p:nvSpPr>
        <p:spPr>
          <a:xfrm>
            <a:off x="227019" y="1273077"/>
            <a:ext cx="1664631" cy="461665"/>
          </a:xfrm>
          <a:prstGeom prst="rect">
            <a:avLst/>
          </a:prstGeom>
          <a:noFill/>
        </p:spPr>
        <p:txBody>
          <a:bodyPr wrap="square" rtlCol="0">
            <a:spAutoFit/>
          </a:bodyPr>
          <a:lstStyle/>
          <a:p>
            <a:pPr algn="ctr"/>
            <a:r>
              <a:rPr lang="en-US" sz="1200" b="1" dirty="0">
                <a:solidFill>
                  <a:srgbClr val="2EB1B8"/>
                </a:solidFill>
              </a:rPr>
              <a:t>Onboarding process completion</a:t>
            </a:r>
          </a:p>
        </p:txBody>
      </p:sp>
      <p:sp>
        <p:nvSpPr>
          <p:cNvPr id="7" name="TextBox 6">
            <a:extLst>
              <a:ext uri="{FF2B5EF4-FFF2-40B4-BE49-F238E27FC236}">
                <a16:creationId xmlns:a16="http://schemas.microsoft.com/office/drawing/2014/main" id="{C68C5430-BF62-4BAD-22E6-D96406A0996E}"/>
              </a:ext>
            </a:extLst>
          </p:cNvPr>
          <p:cNvSpPr txBox="1"/>
          <p:nvPr/>
        </p:nvSpPr>
        <p:spPr>
          <a:xfrm>
            <a:off x="2071906" y="1232688"/>
            <a:ext cx="2114914" cy="461665"/>
          </a:xfrm>
          <a:prstGeom prst="rect">
            <a:avLst/>
          </a:prstGeom>
          <a:noFill/>
        </p:spPr>
        <p:txBody>
          <a:bodyPr wrap="square" rtlCol="0">
            <a:spAutoFit/>
          </a:bodyPr>
          <a:lstStyle/>
          <a:p>
            <a:pPr algn="ctr"/>
            <a:r>
              <a:rPr lang="en-US" sz="1200" b="1" dirty="0">
                <a:solidFill>
                  <a:srgbClr val="2EB1B8"/>
                </a:solidFill>
              </a:rPr>
              <a:t>Benefit enrollment window</a:t>
            </a:r>
          </a:p>
        </p:txBody>
      </p:sp>
      <p:sp>
        <p:nvSpPr>
          <p:cNvPr id="10" name="Rectangle 9">
            <a:extLst>
              <a:ext uri="{FF2B5EF4-FFF2-40B4-BE49-F238E27FC236}">
                <a16:creationId xmlns:a16="http://schemas.microsoft.com/office/drawing/2014/main" id="{E705ACDD-C60B-83EE-4F17-080F396D0E98}"/>
              </a:ext>
            </a:extLst>
          </p:cNvPr>
          <p:cNvSpPr/>
          <p:nvPr/>
        </p:nvSpPr>
        <p:spPr>
          <a:xfrm>
            <a:off x="4587797" y="1711310"/>
            <a:ext cx="2429116" cy="127946"/>
          </a:xfrm>
          <a:prstGeom prst="rect">
            <a:avLst/>
          </a:prstGeom>
          <a:solidFill>
            <a:srgbClr val="006666"/>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6B977AC-98A1-CA79-3A90-7B6F1EF2EFA7}"/>
              </a:ext>
            </a:extLst>
          </p:cNvPr>
          <p:cNvSpPr txBox="1"/>
          <p:nvPr/>
        </p:nvSpPr>
        <p:spPr>
          <a:xfrm>
            <a:off x="4618949" y="1397622"/>
            <a:ext cx="2350239" cy="276999"/>
          </a:xfrm>
          <a:prstGeom prst="rect">
            <a:avLst/>
          </a:prstGeom>
          <a:noFill/>
        </p:spPr>
        <p:txBody>
          <a:bodyPr wrap="square" rtlCol="0">
            <a:spAutoFit/>
          </a:bodyPr>
          <a:lstStyle/>
          <a:p>
            <a:pPr algn="ctr"/>
            <a:r>
              <a:rPr lang="en-US" sz="1100" b="1" dirty="0">
                <a:solidFill>
                  <a:srgbClr val="2EB1B8"/>
                </a:solidFill>
              </a:rPr>
              <a:t>30 days </a:t>
            </a:r>
            <a:r>
              <a:rPr lang="en-US" sz="1200" b="1" dirty="0">
                <a:solidFill>
                  <a:srgbClr val="2EB1B8"/>
                </a:solidFill>
              </a:rPr>
              <a:t>grace</a:t>
            </a:r>
            <a:r>
              <a:rPr lang="en-US" sz="1100" b="1" dirty="0">
                <a:solidFill>
                  <a:srgbClr val="2EB1B8"/>
                </a:solidFill>
              </a:rPr>
              <a:t> period</a:t>
            </a:r>
          </a:p>
        </p:txBody>
      </p:sp>
      <p:sp>
        <p:nvSpPr>
          <p:cNvPr id="12" name="Rectangle 11">
            <a:extLst>
              <a:ext uri="{FF2B5EF4-FFF2-40B4-BE49-F238E27FC236}">
                <a16:creationId xmlns:a16="http://schemas.microsoft.com/office/drawing/2014/main" id="{2468A2E4-8220-C4A1-513B-2E358FD9485F}"/>
              </a:ext>
            </a:extLst>
          </p:cNvPr>
          <p:cNvSpPr/>
          <p:nvPr/>
        </p:nvSpPr>
        <p:spPr>
          <a:xfrm>
            <a:off x="7052217" y="1711311"/>
            <a:ext cx="1823362" cy="127946"/>
          </a:xfrm>
          <a:prstGeom prst="rect">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55B5DBE-129F-5EA2-251D-B973AB2E88E7}"/>
              </a:ext>
            </a:extLst>
          </p:cNvPr>
          <p:cNvSpPr txBox="1"/>
          <p:nvPr/>
        </p:nvSpPr>
        <p:spPr>
          <a:xfrm>
            <a:off x="7165892" y="1417354"/>
            <a:ext cx="1664631" cy="276999"/>
          </a:xfrm>
          <a:prstGeom prst="rect">
            <a:avLst/>
          </a:prstGeom>
          <a:noFill/>
        </p:spPr>
        <p:txBody>
          <a:bodyPr wrap="square" rtlCol="0">
            <a:spAutoFit/>
          </a:bodyPr>
          <a:lstStyle/>
          <a:p>
            <a:pPr algn="ctr"/>
            <a:r>
              <a:rPr lang="en-US" sz="1200" b="1" dirty="0">
                <a:solidFill>
                  <a:srgbClr val="2EB1B8"/>
                </a:solidFill>
              </a:rPr>
              <a:t>Out of grace period</a:t>
            </a:r>
          </a:p>
        </p:txBody>
      </p:sp>
      <p:sp>
        <p:nvSpPr>
          <p:cNvPr id="14" name="TextBox 13">
            <a:extLst>
              <a:ext uri="{FF2B5EF4-FFF2-40B4-BE49-F238E27FC236}">
                <a16:creationId xmlns:a16="http://schemas.microsoft.com/office/drawing/2014/main" id="{E48EB963-4722-2C3D-BDDD-9AB5DA09380D}"/>
              </a:ext>
            </a:extLst>
          </p:cNvPr>
          <p:cNvSpPr txBox="1"/>
          <p:nvPr/>
        </p:nvSpPr>
        <p:spPr>
          <a:xfrm>
            <a:off x="298888" y="1975412"/>
            <a:ext cx="1386513" cy="1785104"/>
          </a:xfrm>
          <a:prstGeom prst="rect">
            <a:avLst/>
          </a:prstGeom>
          <a:noFill/>
        </p:spPr>
        <p:txBody>
          <a:bodyPr wrap="square" rtlCol="0">
            <a:spAutoFit/>
          </a:bodyPr>
          <a:lstStyle/>
          <a:p>
            <a:pPr marL="171450" indent="-171450">
              <a:buFont typeface="Arial" panose="020B0604020202020204" pitchFamily="34" charset="0"/>
              <a:buChar char="•"/>
            </a:pPr>
            <a:r>
              <a:rPr lang="en-US" sz="1100" i="1" dirty="0">
                <a:solidFill>
                  <a:schemeClr val="bg1">
                    <a:lumMod val="50000"/>
                  </a:schemeClr>
                </a:solidFill>
              </a:rPr>
              <a:t>WSM approves paperwork</a:t>
            </a:r>
          </a:p>
          <a:p>
            <a:endParaRPr lang="en-US" sz="1100" i="1" dirty="0">
              <a:solidFill>
                <a:schemeClr val="bg1">
                  <a:lumMod val="50000"/>
                </a:schemeClr>
              </a:solidFill>
            </a:endParaRPr>
          </a:p>
          <a:p>
            <a:pPr marL="171450" indent="-171450">
              <a:buFont typeface="Arial" panose="020B0604020202020204" pitchFamily="34" charset="0"/>
              <a:buChar char="•"/>
            </a:pPr>
            <a:r>
              <a:rPr lang="es-US" sz="1100" i="1" dirty="0">
                <a:solidFill>
                  <a:schemeClr val="bg1">
                    <a:lumMod val="50000"/>
                  </a:schemeClr>
                </a:solidFill>
              </a:rPr>
              <a:t>Full Access </a:t>
            </a:r>
            <a:r>
              <a:rPr lang="es-US" sz="1100" i="1" dirty="0" err="1">
                <a:solidFill>
                  <a:schemeClr val="bg1">
                    <a:lumMod val="50000"/>
                  </a:schemeClr>
                </a:solidFill>
              </a:rPr>
              <a:t>to</a:t>
            </a:r>
            <a:r>
              <a:rPr lang="es-US" sz="1100" i="1" dirty="0">
                <a:solidFill>
                  <a:schemeClr val="bg1">
                    <a:lumMod val="50000"/>
                  </a:schemeClr>
                </a:solidFill>
              </a:rPr>
              <a:t> ESS</a:t>
            </a:r>
          </a:p>
          <a:p>
            <a:endParaRPr lang="es-US" sz="1100" i="1" dirty="0">
              <a:solidFill>
                <a:schemeClr val="bg1">
                  <a:lumMod val="50000"/>
                </a:schemeClr>
              </a:solidFill>
            </a:endParaRPr>
          </a:p>
          <a:p>
            <a:pPr marL="171450" indent="-171450">
              <a:buFont typeface="Arial" panose="020B0604020202020204" pitchFamily="34" charset="0"/>
              <a:buChar char="•"/>
            </a:pPr>
            <a:r>
              <a:rPr lang="es-US" sz="1100" i="1" dirty="0">
                <a:solidFill>
                  <a:schemeClr val="bg1">
                    <a:lumMod val="50000"/>
                  </a:schemeClr>
                </a:solidFill>
              </a:rPr>
              <a:t>Benefits </a:t>
            </a:r>
            <a:r>
              <a:rPr lang="es-US" sz="1100" i="1" dirty="0" err="1">
                <a:solidFill>
                  <a:schemeClr val="bg1">
                    <a:lumMod val="50000"/>
                  </a:schemeClr>
                </a:solidFill>
              </a:rPr>
              <a:t>option</a:t>
            </a:r>
            <a:r>
              <a:rPr lang="es-US" sz="1100" i="1" dirty="0">
                <a:solidFill>
                  <a:schemeClr val="bg1">
                    <a:lumMod val="50000"/>
                  </a:schemeClr>
                </a:solidFill>
              </a:rPr>
              <a:t> </a:t>
            </a:r>
            <a:r>
              <a:rPr lang="es-US" sz="1100" i="1" dirty="0" err="1">
                <a:solidFill>
                  <a:schemeClr val="bg1">
                    <a:lumMod val="50000"/>
                  </a:schemeClr>
                </a:solidFill>
              </a:rPr>
              <a:t>will</a:t>
            </a:r>
            <a:r>
              <a:rPr lang="es-US" sz="1100" i="1" dirty="0">
                <a:solidFill>
                  <a:schemeClr val="bg1">
                    <a:lumMod val="50000"/>
                  </a:schemeClr>
                </a:solidFill>
              </a:rPr>
              <a:t> be </a:t>
            </a:r>
            <a:r>
              <a:rPr lang="es-US" sz="1100" i="1" dirty="0" err="1">
                <a:solidFill>
                  <a:schemeClr val="bg1">
                    <a:lumMod val="50000"/>
                  </a:schemeClr>
                </a:solidFill>
              </a:rPr>
              <a:t>available</a:t>
            </a:r>
            <a:r>
              <a:rPr lang="es-US" sz="1100" i="1" dirty="0">
                <a:solidFill>
                  <a:schemeClr val="bg1">
                    <a:lumMod val="50000"/>
                  </a:schemeClr>
                </a:solidFill>
              </a:rPr>
              <a:t> </a:t>
            </a:r>
            <a:r>
              <a:rPr lang="es-US" sz="1100" i="1" dirty="0" err="1">
                <a:solidFill>
                  <a:schemeClr val="bg1">
                    <a:lumMod val="50000"/>
                  </a:schemeClr>
                </a:solidFill>
              </a:rPr>
              <a:t>for</a:t>
            </a:r>
            <a:r>
              <a:rPr lang="es-US" sz="1100" i="1" dirty="0">
                <a:solidFill>
                  <a:schemeClr val="bg1">
                    <a:lumMod val="50000"/>
                  </a:schemeClr>
                </a:solidFill>
              </a:rPr>
              <a:t> Enrollment</a:t>
            </a:r>
            <a:endParaRPr lang="en-US" sz="1100" i="1" dirty="0">
              <a:solidFill>
                <a:schemeClr val="bg1">
                  <a:lumMod val="50000"/>
                </a:schemeClr>
              </a:solidFill>
            </a:endParaRPr>
          </a:p>
          <a:p>
            <a:endParaRPr lang="en-US" sz="1100" i="1" dirty="0">
              <a:solidFill>
                <a:schemeClr val="bg1">
                  <a:lumMod val="50000"/>
                </a:schemeClr>
              </a:solidFill>
            </a:endParaRPr>
          </a:p>
        </p:txBody>
      </p:sp>
      <p:sp>
        <p:nvSpPr>
          <p:cNvPr id="15" name="TextBox 14">
            <a:extLst>
              <a:ext uri="{FF2B5EF4-FFF2-40B4-BE49-F238E27FC236}">
                <a16:creationId xmlns:a16="http://schemas.microsoft.com/office/drawing/2014/main" id="{D5584FCD-E57A-DEBB-1183-1E4A13903D6D}"/>
              </a:ext>
            </a:extLst>
          </p:cNvPr>
          <p:cNvSpPr txBox="1"/>
          <p:nvPr/>
        </p:nvSpPr>
        <p:spPr>
          <a:xfrm>
            <a:off x="1655921" y="1973844"/>
            <a:ext cx="2963028" cy="1446550"/>
          </a:xfrm>
          <a:prstGeom prst="rect">
            <a:avLst/>
          </a:prstGeom>
          <a:noFill/>
        </p:spPr>
        <p:txBody>
          <a:bodyPr wrap="square" rtlCol="0">
            <a:spAutoFit/>
          </a:bodyPr>
          <a:lstStyle/>
          <a:p>
            <a:pPr marL="171450" indent="-171450">
              <a:buFont typeface="Arial" panose="020B0604020202020204" pitchFamily="34" charset="0"/>
              <a:buChar char="•"/>
            </a:pPr>
            <a:r>
              <a:rPr lang="en-US" sz="1100" i="1" dirty="0">
                <a:solidFill>
                  <a:schemeClr val="bg1">
                    <a:lumMod val="50000"/>
                  </a:schemeClr>
                </a:solidFill>
              </a:rPr>
              <a:t>EEs can make changes to their benefits anytime</a:t>
            </a:r>
          </a:p>
          <a:p>
            <a:endParaRPr lang="en-US" sz="1100" i="1" dirty="0">
              <a:solidFill>
                <a:schemeClr val="bg1">
                  <a:lumMod val="50000"/>
                </a:schemeClr>
              </a:solidFill>
            </a:endParaRPr>
          </a:p>
          <a:p>
            <a:pPr marL="171450" indent="-171450">
              <a:buFont typeface="Arial" panose="020B0604020202020204" pitchFamily="34" charset="0"/>
              <a:buChar char="•"/>
            </a:pPr>
            <a:r>
              <a:rPr lang="es-US" sz="1100" i="1" dirty="0" err="1">
                <a:solidFill>
                  <a:schemeClr val="bg1">
                    <a:lumMod val="50000"/>
                  </a:schemeClr>
                </a:solidFill>
              </a:rPr>
              <a:t>Dependants</a:t>
            </a:r>
            <a:r>
              <a:rPr lang="es-US" sz="1100" i="1" dirty="0">
                <a:solidFill>
                  <a:schemeClr val="bg1">
                    <a:lumMod val="50000"/>
                  </a:schemeClr>
                </a:solidFill>
              </a:rPr>
              <a:t> can be </a:t>
            </a:r>
            <a:r>
              <a:rPr lang="es-US" sz="1100" i="1" dirty="0" err="1">
                <a:solidFill>
                  <a:schemeClr val="bg1">
                    <a:lumMod val="50000"/>
                  </a:schemeClr>
                </a:solidFill>
              </a:rPr>
              <a:t>added</a:t>
            </a:r>
            <a:r>
              <a:rPr lang="es-US" sz="1100" i="1" dirty="0">
                <a:solidFill>
                  <a:schemeClr val="bg1">
                    <a:lumMod val="50000"/>
                  </a:schemeClr>
                </a:solidFill>
              </a:rPr>
              <a:t> </a:t>
            </a:r>
            <a:r>
              <a:rPr lang="es-US" sz="1100" i="1" dirty="0" err="1">
                <a:solidFill>
                  <a:schemeClr val="bg1">
                    <a:lumMod val="50000"/>
                  </a:schemeClr>
                </a:solidFill>
              </a:rPr>
              <a:t>but</a:t>
            </a:r>
            <a:r>
              <a:rPr lang="es-US" sz="1100" i="1" dirty="0">
                <a:solidFill>
                  <a:schemeClr val="bg1">
                    <a:lumMod val="50000"/>
                  </a:schemeClr>
                </a:solidFill>
              </a:rPr>
              <a:t> NOT </a:t>
            </a:r>
            <a:r>
              <a:rPr lang="es-US" sz="1100" i="1" dirty="0" err="1">
                <a:solidFill>
                  <a:schemeClr val="bg1">
                    <a:lumMod val="50000"/>
                  </a:schemeClr>
                </a:solidFill>
              </a:rPr>
              <a:t>modified</a:t>
            </a:r>
            <a:r>
              <a:rPr lang="es-US" sz="1100" i="1" dirty="0">
                <a:solidFill>
                  <a:schemeClr val="bg1">
                    <a:lumMod val="50000"/>
                  </a:schemeClr>
                </a:solidFill>
              </a:rPr>
              <a:t>. ER </a:t>
            </a:r>
            <a:r>
              <a:rPr lang="es-US" sz="1100" i="1" dirty="0" err="1">
                <a:solidFill>
                  <a:schemeClr val="bg1">
                    <a:lumMod val="50000"/>
                  </a:schemeClr>
                </a:solidFill>
              </a:rPr>
              <a:t>assists</a:t>
            </a:r>
            <a:endParaRPr lang="es-US" sz="1100" i="1" dirty="0">
              <a:solidFill>
                <a:schemeClr val="bg1">
                  <a:lumMod val="50000"/>
                </a:schemeClr>
              </a:solidFill>
            </a:endParaRPr>
          </a:p>
          <a:p>
            <a:endParaRPr lang="es-US" sz="1100" i="1" dirty="0">
              <a:solidFill>
                <a:schemeClr val="bg1">
                  <a:lumMod val="50000"/>
                </a:schemeClr>
              </a:solidFill>
            </a:endParaRPr>
          </a:p>
          <a:p>
            <a:pPr marL="171450" indent="-171450">
              <a:buFont typeface="Arial" panose="020B0604020202020204" pitchFamily="34" charset="0"/>
              <a:buChar char="•"/>
            </a:pPr>
            <a:r>
              <a:rPr lang="es-US" sz="1100" i="1" dirty="0" err="1">
                <a:solidFill>
                  <a:schemeClr val="bg1">
                    <a:lumMod val="50000"/>
                  </a:schemeClr>
                </a:solidFill>
              </a:rPr>
              <a:t>EEs</a:t>
            </a:r>
            <a:r>
              <a:rPr lang="es-US" sz="1100" i="1" dirty="0">
                <a:solidFill>
                  <a:schemeClr val="bg1">
                    <a:lumMod val="50000"/>
                  </a:schemeClr>
                </a:solidFill>
              </a:rPr>
              <a:t> can </a:t>
            </a:r>
            <a:r>
              <a:rPr lang="es-US" sz="1100" i="1" dirty="0" err="1">
                <a:solidFill>
                  <a:schemeClr val="bg1">
                    <a:lumMod val="50000"/>
                  </a:schemeClr>
                </a:solidFill>
              </a:rPr>
              <a:t>download</a:t>
            </a:r>
            <a:r>
              <a:rPr lang="es-US" sz="1100" i="1" dirty="0">
                <a:solidFill>
                  <a:schemeClr val="bg1">
                    <a:lumMod val="50000"/>
                  </a:schemeClr>
                </a:solidFill>
              </a:rPr>
              <a:t> SBC </a:t>
            </a:r>
            <a:r>
              <a:rPr lang="es-US" sz="1100" i="1" dirty="0" err="1">
                <a:solidFill>
                  <a:schemeClr val="bg1">
                    <a:lumMod val="50000"/>
                  </a:schemeClr>
                </a:solidFill>
              </a:rPr>
              <a:t>for</a:t>
            </a:r>
            <a:r>
              <a:rPr lang="es-US" sz="1100" i="1" dirty="0">
                <a:solidFill>
                  <a:schemeClr val="bg1">
                    <a:lumMod val="50000"/>
                  </a:schemeClr>
                </a:solidFill>
              </a:rPr>
              <a:t> </a:t>
            </a:r>
            <a:r>
              <a:rPr lang="es-US" sz="1100" i="1" dirty="0" err="1">
                <a:solidFill>
                  <a:schemeClr val="bg1">
                    <a:lumMod val="50000"/>
                  </a:schemeClr>
                </a:solidFill>
              </a:rPr>
              <a:t>plans</a:t>
            </a:r>
            <a:endParaRPr lang="en-US" sz="1100" i="1" dirty="0">
              <a:solidFill>
                <a:schemeClr val="bg1">
                  <a:lumMod val="50000"/>
                </a:schemeClr>
              </a:solidFill>
            </a:endParaRPr>
          </a:p>
          <a:p>
            <a:endParaRPr lang="en-US" sz="1100" i="1" dirty="0">
              <a:solidFill>
                <a:schemeClr val="bg1">
                  <a:lumMod val="50000"/>
                </a:schemeClr>
              </a:solidFill>
            </a:endParaRPr>
          </a:p>
        </p:txBody>
      </p:sp>
      <p:sp>
        <p:nvSpPr>
          <p:cNvPr id="18" name="TextBox 17">
            <a:extLst>
              <a:ext uri="{FF2B5EF4-FFF2-40B4-BE49-F238E27FC236}">
                <a16:creationId xmlns:a16="http://schemas.microsoft.com/office/drawing/2014/main" id="{7B2D5D7D-E2B8-680E-3697-B92CDEB39EFD}"/>
              </a:ext>
            </a:extLst>
          </p:cNvPr>
          <p:cNvSpPr txBox="1"/>
          <p:nvPr/>
        </p:nvSpPr>
        <p:spPr>
          <a:xfrm>
            <a:off x="4494468" y="1973843"/>
            <a:ext cx="2477389" cy="2123658"/>
          </a:xfrm>
          <a:prstGeom prst="rect">
            <a:avLst/>
          </a:prstGeom>
          <a:noFill/>
        </p:spPr>
        <p:txBody>
          <a:bodyPr wrap="square" rtlCol="0">
            <a:spAutoFit/>
          </a:bodyPr>
          <a:lstStyle/>
          <a:p>
            <a:pPr marL="171450" indent="-171450">
              <a:buFont typeface="Arial" panose="020B0604020202020204" pitchFamily="34" charset="0"/>
              <a:buChar char="•"/>
            </a:pPr>
            <a:r>
              <a:rPr lang="en-US" sz="1100" i="1" dirty="0">
                <a:solidFill>
                  <a:schemeClr val="bg1">
                    <a:lumMod val="50000"/>
                  </a:schemeClr>
                </a:solidFill>
              </a:rPr>
              <a:t>Window is closed but the EE can make updates if needed – Benefits Assist</a:t>
            </a:r>
          </a:p>
          <a:p>
            <a:endParaRPr lang="en-US" sz="1100" i="1" dirty="0">
              <a:solidFill>
                <a:schemeClr val="bg1">
                  <a:lumMod val="50000"/>
                </a:schemeClr>
              </a:solidFill>
            </a:endParaRPr>
          </a:p>
          <a:p>
            <a:pPr marL="171450" indent="-171450">
              <a:buFont typeface="Arial" panose="020B0604020202020204" pitchFamily="34" charset="0"/>
              <a:buChar char="•"/>
            </a:pPr>
            <a:r>
              <a:rPr lang="es-US" sz="1100" i="1" dirty="0">
                <a:solidFill>
                  <a:schemeClr val="bg1">
                    <a:lumMod val="50000"/>
                  </a:schemeClr>
                </a:solidFill>
              </a:rPr>
              <a:t>Extensions can be </a:t>
            </a:r>
            <a:r>
              <a:rPr lang="es-US" sz="1100" i="1" dirty="0" err="1">
                <a:solidFill>
                  <a:schemeClr val="bg1">
                    <a:lumMod val="50000"/>
                  </a:schemeClr>
                </a:solidFill>
              </a:rPr>
              <a:t>granted</a:t>
            </a:r>
            <a:r>
              <a:rPr lang="es-US" sz="1100" i="1" dirty="0">
                <a:solidFill>
                  <a:schemeClr val="bg1">
                    <a:lumMod val="50000"/>
                  </a:schemeClr>
                </a:solidFill>
              </a:rPr>
              <a:t> </a:t>
            </a:r>
            <a:r>
              <a:rPr lang="es-US" sz="1100" i="1" dirty="0" err="1">
                <a:solidFill>
                  <a:schemeClr val="bg1">
                    <a:lumMod val="50000"/>
                  </a:schemeClr>
                </a:solidFill>
              </a:rPr>
              <a:t>by</a:t>
            </a:r>
            <a:r>
              <a:rPr lang="es-US" sz="1100" i="1" dirty="0">
                <a:solidFill>
                  <a:schemeClr val="bg1">
                    <a:lumMod val="50000"/>
                  </a:schemeClr>
                </a:solidFill>
              </a:rPr>
              <a:t> ER (BE </a:t>
            </a:r>
            <a:r>
              <a:rPr lang="es-US" sz="1100" i="1" dirty="0" err="1">
                <a:solidFill>
                  <a:schemeClr val="bg1">
                    <a:lumMod val="50000"/>
                  </a:schemeClr>
                </a:solidFill>
              </a:rPr>
              <a:t>workflow</a:t>
            </a:r>
            <a:r>
              <a:rPr lang="es-US" sz="1100" i="1" dirty="0">
                <a:solidFill>
                  <a:schemeClr val="bg1">
                    <a:lumMod val="50000"/>
                  </a:schemeClr>
                </a:solidFill>
              </a:rPr>
              <a:t>) </a:t>
            </a:r>
            <a:r>
              <a:rPr lang="es-US" sz="1100" i="1" dirty="0" err="1">
                <a:solidFill>
                  <a:schemeClr val="bg1">
                    <a:lumMod val="50000"/>
                  </a:schemeClr>
                </a:solidFill>
              </a:rPr>
              <a:t>or</a:t>
            </a:r>
            <a:r>
              <a:rPr lang="es-US" sz="1100" i="1" dirty="0">
                <a:solidFill>
                  <a:schemeClr val="bg1">
                    <a:lumMod val="50000"/>
                  </a:schemeClr>
                </a:solidFill>
              </a:rPr>
              <a:t> Benefits (OE </a:t>
            </a:r>
            <a:r>
              <a:rPr lang="es-US" sz="1100" i="1" dirty="0" err="1">
                <a:solidFill>
                  <a:schemeClr val="bg1">
                    <a:lumMod val="50000"/>
                  </a:schemeClr>
                </a:solidFill>
              </a:rPr>
              <a:t>workflow</a:t>
            </a:r>
            <a:r>
              <a:rPr lang="es-US" sz="1100" i="1" dirty="0">
                <a:solidFill>
                  <a:schemeClr val="bg1">
                    <a:lumMod val="50000"/>
                  </a:schemeClr>
                </a:solidFill>
              </a:rPr>
              <a:t>)</a:t>
            </a:r>
          </a:p>
          <a:p>
            <a:endParaRPr lang="es-US" sz="1100" i="1" dirty="0">
              <a:solidFill>
                <a:schemeClr val="bg1">
                  <a:lumMod val="50000"/>
                </a:schemeClr>
              </a:solidFill>
            </a:endParaRPr>
          </a:p>
          <a:p>
            <a:pPr marL="171450" indent="-171450">
              <a:buFont typeface="Arial" panose="020B0604020202020204" pitchFamily="34" charset="0"/>
              <a:buChar char="•"/>
            </a:pPr>
            <a:r>
              <a:rPr lang="es-US" sz="1100" i="1" dirty="0" err="1">
                <a:solidFill>
                  <a:schemeClr val="bg1">
                    <a:lumMod val="50000"/>
                  </a:schemeClr>
                </a:solidFill>
              </a:rPr>
              <a:t>Cannot</a:t>
            </a:r>
            <a:r>
              <a:rPr lang="es-US" sz="1100" i="1" dirty="0">
                <a:solidFill>
                  <a:schemeClr val="bg1">
                    <a:lumMod val="50000"/>
                  </a:schemeClr>
                </a:solidFill>
              </a:rPr>
              <a:t> </a:t>
            </a:r>
            <a:r>
              <a:rPr lang="es-US" sz="1100" i="1" dirty="0" err="1">
                <a:solidFill>
                  <a:schemeClr val="bg1">
                    <a:lumMod val="50000"/>
                  </a:schemeClr>
                </a:solidFill>
              </a:rPr>
              <a:t>download</a:t>
            </a:r>
            <a:r>
              <a:rPr lang="es-US" sz="1100" i="1" dirty="0">
                <a:solidFill>
                  <a:schemeClr val="bg1">
                    <a:lumMod val="50000"/>
                  </a:schemeClr>
                </a:solidFill>
              </a:rPr>
              <a:t> SBC </a:t>
            </a:r>
            <a:r>
              <a:rPr lang="es-US" sz="1100" i="1" dirty="0" err="1">
                <a:solidFill>
                  <a:schemeClr val="bg1">
                    <a:lumMod val="50000"/>
                  </a:schemeClr>
                </a:solidFill>
              </a:rPr>
              <a:t>for</a:t>
            </a:r>
            <a:r>
              <a:rPr lang="es-US" sz="1100" i="1" dirty="0">
                <a:solidFill>
                  <a:schemeClr val="bg1">
                    <a:lumMod val="50000"/>
                  </a:schemeClr>
                </a:solidFill>
              </a:rPr>
              <a:t> </a:t>
            </a:r>
            <a:r>
              <a:rPr lang="es-US" sz="1100" i="1" dirty="0" err="1">
                <a:solidFill>
                  <a:schemeClr val="bg1">
                    <a:lumMod val="50000"/>
                  </a:schemeClr>
                </a:solidFill>
              </a:rPr>
              <a:t>the</a:t>
            </a:r>
            <a:r>
              <a:rPr lang="es-US" sz="1100" i="1" dirty="0">
                <a:solidFill>
                  <a:schemeClr val="bg1">
                    <a:lumMod val="50000"/>
                  </a:schemeClr>
                </a:solidFill>
              </a:rPr>
              <a:t> </a:t>
            </a:r>
            <a:r>
              <a:rPr lang="es-US" sz="1100" i="1" dirty="0" err="1">
                <a:solidFill>
                  <a:schemeClr val="bg1">
                    <a:lumMod val="50000"/>
                  </a:schemeClr>
                </a:solidFill>
              </a:rPr>
              <a:t>plans</a:t>
            </a:r>
            <a:r>
              <a:rPr lang="es-US" sz="1100" i="1" dirty="0">
                <a:solidFill>
                  <a:schemeClr val="bg1">
                    <a:lumMod val="50000"/>
                  </a:schemeClr>
                </a:solidFill>
              </a:rPr>
              <a:t>, Benefits </a:t>
            </a:r>
            <a:r>
              <a:rPr lang="es-US" sz="1100" i="1" dirty="0" err="1">
                <a:solidFill>
                  <a:schemeClr val="bg1">
                    <a:lumMod val="50000"/>
                  </a:schemeClr>
                </a:solidFill>
              </a:rPr>
              <a:t>assist</a:t>
            </a:r>
            <a:r>
              <a:rPr lang="es-US" sz="1100" i="1" dirty="0">
                <a:solidFill>
                  <a:schemeClr val="bg1">
                    <a:lumMod val="50000"/>
                  </a:schemeClr>
                </a:solidFill>
              </a:rPr>
              <a:t> </a:t>
            </a:r>
            <a:r>
              <a:rPr lang="es-US" sz="1100" i="1" dirty="0" err="1">
                <a:solidFill>
                  <a:schemeClr val="bg1">
                    <a:lumMod val="50000"/>
                  </a:schemeClr>
                </a:solidFill>
              </a:rPr>
              <a:t>through</a:t>
            </a:r>
            <a:r>
              <a:rPr lang="es-US" sz="1100" i="1" dirty="0">
                <a:solidFill>
                  <a:schemeClr val="bg1">
                    <a:lumMod val="50000"/>
                  </a:schemeClr>
                </a:solidFill>
              </a:rPr>
              <a:t> a case</a:t>
            </a:r>
            <a:endParaRPr lang="en-US" sz="1100" i="1" dirty="0">
              <a:solidFill>
                <a:schemeClr val="bg1">
                  <a:lumMod val="50000"/>
                </a:schemeClr>
              </a:solidFill>
            </a:endParaRPr>
          </a:p>
          <a:p>
            <a:endParaRPr lang="en-US" sz="1100" i="1" dirty="0">
              <a:solidFill>
                <a:schemeClr val="bg1">
                  <a:lumMod val="50000"/>
                </a:schemeClr>
              </a:solidFill>
            </a:endParaRPr>
          </a:p>
        </p:txBody>
      </p:sp>
      <p:sp>
        <p:nvSpPr>
          <p:cNvPr id="19" name="TextBox 18">
            <a:extLst>
              <a:ext uri="{FF2B5EF4-FFF2-40B4-BE49-F238E27FC236}">
                <a16:creationId xmlns:a16="http://schemas.microsoft.com/office/drawing/2014/main" id="{378675C9-FF30-AA34-E8D9-78534BDE07B4}"/>
              </a:ext>
            </a:extLst>
          </p:cNvPr>
          <p:cNvSpPr txBox="1"/>
          <p:nvPr/>
        </p:nvSpPr>
        <p:spPr>
          <a:xfrm>
            <a:off x="6921787" y="1970277"/>
            <a:ext cx="1908736" cy="2631490"/>
          </a:xfrm>
          <a:prstGeom prst="rect">
            <a:avLst/>
          </a:prstGeom>
          <a:noFill/>
        </p:spPr>
        <p:txBody>
          <a:bodyPr wrap="square" rtlCol="0">
            <a:spAutoFit/>
          </a:bodyPr>
          <a:lstStyle/>
          <a:p>
            <a:pPr marL="171450" indent="-171450">
              <a:buFont typeface="Arial" panose="020B0604020202020204" pitchFamily="34" charset="0"/>
              <a:buChar char="•"/>
            </a:pPr>
            <a:r>
              <a:rPr lang="en-US" sz="1100" i="1" dirty="0">
                <a:solidFill>
                  <a:schemeClr val="bg1">
                    <a:lumMod val="50000"/>
                  </a:schemeClr>
                </a:solidFill>
              </a:rPr>
              <a:t>Benefit changes can only be done because of a life changing event</a:t>
            </a:r>
          </a:p>
          <a:p>
            <a:endParaRPr lang="en-US" sz="1100" i="1" dirty="0">
              <a:solidFill>
                <a:schemeClr val="bg1">
                  <a:lumMod val="50000"/>
                </a:schemeClr>
              </a:solidFill>
            </a:endParaRPr>
          </a:p>
          <a:p>
            <a:pPr marL="171450" indent="-171450">
              <a:buFont typeface="Arial" panose="020B0604020202020204" pitchFamily="34" charset="0"/>
              <a:buChar char="•"/>
            </a:pPr>
            <a:r>
              <a:rPr lang="en-US" sz="1100" i="1" dirty="0">
                <a:solidFill>
                  <a:schemeClr val="bg1">
                    <a:lumMod val="50000"/>
                  </a:schemeClr>
                </a:solidFill>
              </a:rPr>
              <a:t>Extensions can only be granted by Benefits IF </a:t>
            </a:r>
            <a:r>
              <a:rPr lang="en-US" sz="1100" i="1" dirty="0" err="1">
                <a:solidFill>
                  <a:schemeClr val="bg1">
                    <a:lumMod val="50000"/>
                  </a:schemeClr>
                </a:solidFill>
              </a:rPr>
              <a:t>aplicable</a:t>
            </a:r>
            <a:endParaRPr lang="en-US" sz="1100" i="1" dirty="0">
              <a:solidFill>
                <a:schemeClr val="bg1">
                  <a:lumMod val="50000"/>
                </a:schemeClr>
              </a:solidFill>
            </a:endParaRPr>
          </a:p>
          <a:p>
            <a:pPr marL="171450" indent="-171450">
              <a:buFont typeface="Arial" panose="020B0604020202020204" pitchFamily="34" charset="0"/>
              <a:buChar char="•"/>
            </a:pPr>
            <a:endParaRPr lang="en-US" sz="1100" i="1" dirty="0">
              <a:solidFill>
                <a:schemeClr val="bg1">
                  <a:lumMod val="50000"/>
                </a:schemeClr>
              </a:solidFill>
            </a:endParaRPr>
          </a:p>
          <a:p>
            <a:pPr marL="171450" indent="-171450">
              <a:buFont typeface="Arial" panose="020B0604020202020204" pitchFamily="34" charset="0"/>
              <a:buChar char="•"/>
            </a:pPr>
            <a:r>
              <a:rPr lang="en-US" sz="1100" i="1" dirty="0">
                <a:solidFill>
                  <a:schemeClr val="bg1">
                    <a:lumMod val="50000"/>
                  </a:schemeClr>
                </a:solidFill>
              </a:rPr>
              <a:t>Employee must provide supporting documentation of Life changing event (Benefits@vensure.com</a:t>
            </a:r>
            <a:r>
              <a:rPr lang="es-US" sz="1100" i="1" dirty="0">
                <a:solidFill>
                  <a:schemeClr val="bg1">
                    <a:lumMod val="50000"/>
                  </a:schemeClr>
                </a:solidFill>
              </a:rPr>
              <a:t>)</a:t>
            </a:r>
          </a:p>
          <a:p>
            <a:endParaRPr lang="es-US" sz="1100" i="1" dirty="0">
              <a:solidFill>
                <a:schemeClr val="bg1">
                  <a:lumMod val="50000"/>
                </a:schemeClr>
              </a:solidFill>
            </a:endParaRPr>
          </a:p>
          <a:p>
            <a:endParaRPr lang="en-US" sz="1100" i="1" dirty="0">
              <a:solidFill>
                <a:schemeClr val="bg1">
                  <a:lumMod val="50000"/>
                </a:schemeClr>
              </a:solidFill>
            </a:endParaRPr>
          </a:p>
        </p:txBody>
      </p:sp>
      <p:sp>
        <p:nvSpPr>
          <p:cNvPr id="22" name="Title 2">
            <a:extLst>
              <a:ext uri="{FF2B5EF4-FFF2-40B4-BE49-F238E27FC236}">
                <a16:creationId xmlns:a16="http://schemas.microsoft.com/office/drawing/2014/main" id="{EC0602D8-751B-33B2-FA22-50C8C1337FFE}"/>
              </a:ext>
            </a:extLst>
          </p:cNvPr>
          <p:cNvSpPr>
            <a:spLocks noGrp="1"/>
          </p:cNvSpPr>
          <p:nvPr>
            <p:ph type="title"/>
          </p:nvPr>
        </p:nvSpPr>
        <p:spPr>
          <a:xfrm>
            <a:off x="1409112" y="720073"/>
            <a:ext cx="6351054" cy="437512"/>
          </a:xfrm>
        </p:spPr>
        <p:txBody>
          <a:bodyPr/>
          <a:lstStyle/>
          <a:p>
            <a:pPr algn="ctr"/>
            <a:r>
              <a:rPr lang="es-CO" sz="2800" dirty="0">
                <a:solidFill>
                  <a:srgbClr val="009999"/>
                </a:solidFill>
              </a:rPr>
              <a:t>Benefits Timeline</a:t>
            </a:r>
            <a:endParaRPr lang="en-US" sz="2800" dirty="0">
              <a:solidFill>
                <a:srgbClr val="009999"/>
              </a:solidFill>
            </a:endParaRPr>
          </a:p>
        </p:txBody>
      </p:sp>
      <p:sp>
        <p:nvSpPr>
          <p:cNvPr id="24" name="Title 2">
            <a:extLst>
              <a:ext uri="{FF2B5EF4-FFF2-40B4-BE49-F238E27FC236}">
                <a16:creationId xmlns:a16="http://schemas.microsoft.com/office/drawing/2014/main" id="{EA8D17CA-E1A2-D18A-8EF8-257A061DD2E4}"/>
              </a:ext>
            </a:extLst>
          </p:cNvPr>
          <p:cNvSpPr txBox="1">
            <a:spLocks/>
          </p:cNvSpPr>
          <p:nvPr/>
        </p:nvSpPr>
        <p:spPr>
          <a:xfrm>
            <a:off x="699087" y="240739"/>
            <a:ext cx="4428217" cy="246221"/>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r>
              <a:rPr lang="es-CO" sz="1600" dirty="0">
                <a:solidFill>
                  <a:srgbClr val="F96013"/>
                </a:solidFill>
              </a:rPr>
              <a:t>Benefits Enrollment </a:t>
            </a:r>
            <a:r>
              <a:rPr lang="es-CO" sz="1600" dirty="0" err="1">
                <a:solidFill>
                  <a:srgbClr val="F96013"/>
                </a:solidFill>
              </a:rPr>
              <a:t>Season</a:t>
            </a:r>
            <a:r>
              <a:rPr lang="es-CO" sz="1600" dirty="0">
                <a:solidFill>
                  <a:srgbClr val="F96013"/>
                </a:solidFill>
              </a:rPr>
              <a:t> - </a:t>
            </a:r>
            <a:r>
              <a:rPr lang="es-CO" sz="1600" dirty="0" err="1">
                <a:solidFill>
                  <a:srgbClr val="F96013"/>
                </a:solidFill>
              </a:rPr>
              <a:t>Overview</a:t>
            </a:r>
            <a:endParaRPr lang="en-US" sz="1600" dirty="0">
              <a:solidFill>
                <a:srgbClr val="F96013"/>
              </a:solidFill>
            </a:endParaRPr>
          </a:p>
        </p:txBody>
      </p:sp>
    </p:spTree>
    <p:extLst>
      <p:ext uri="{BB962C8B-B14F-4D97-AF65-F5344CB8AC3E}">
        <p14:creationId xmlns:p14="http://schemas.microsoft.com/office/powerpoint/2010/main" val="3154340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FC586E66-3B78-34BC-F71A-D0694D3050C3}"/>
              </a:ext>
            </a:extLst>
          </p:cNvPr>
          <p:cNvPicPr>
            <a:picLocks noChangeAspect="1"/>
          </p:cNvPicPr>
          <p:nvPr/>
        </p:nvPicPr>
        <p:blipFill>
          <a:blip r:embed="rId3">
            <a:alphaModFix amt="12000"/>
          </a:blip>
          <a:stretch>
            <a:fillRect/>
          </a:stretch>
        </p:blipFill>
        <p:spPr>
          <a:xfrm>
            <a:off x="1860862" y="18121"/>
            <a:ext cx="5143500" cy="5143500"/>
          </a:xfrm>
          <a:prstGeom prst="rect">
            <a:avLst/>
          </a:prstGeom>
        </p:spPr>
      </p:pic>
      <p:sp>
        <p:nvSpPr>
          <p:cNvPr id="29" name="Title 2">
            <a:extLst>
              <a:ext uri="{FF2B5EF4-FFF2-40B4-BE49-F238E27FC236}">
                <a16:creationId xmlns:a16="http://schemas.microsoft.com/office/drawing/2014/main" id="{423F942F-97E9-9189-F197-47F2076D5CBC}"/>
              </a:ext>
            </a:extLst>
          </p:cNvPr>
          <p:cNvSpPr txBox="1">
            <a:spLocks/>
          </p:cNvSpPr>
          <p:nvPr/>
        </p:nvSpPr>
        <p:spPr>
          <a:xfrm>
            <a:off x="699087" y="240739"/>
            <a:ext cx="4428217" cy="246221"/>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r>
              <a:rPr lang="en-US" sz="1600" dirty="0">
                <a:solidFill>
                  <a:srgbClr val="F96013"/>
                </a:solidFill>
              </a:rPr>
              <a:t>Benefits Enrollment Season – Useful Information</a:t>
            </a:r>
          </a:p>
        </p:txBody>
      </p:sp>
      <p:sp>
        <p:nvSpPr>
          <p:cNvPr id="34" name="Title 2">
            <a:extLst>
              <a:ext uri="{FF2B5EF4-FFF2-40B4-BE49-F238E27FC236}">
                <a16:creationId xmlns:a16="http://schemas.microsoft.com/office/drawing/2014/main" id="{21A7D2C9-B203-C4CD-266D-5B4C25B0A87E}"/>
              </a:ext>
            </a:extLst>
          </p:cNvPr>
          <p:cNvSpPr txBox="1">
            <a:spLocks/>
          </p:cNvSpPr>
          <p:nvPr/>
        </p:nvSpPr>
        <p:spPr>
          <a:xfrm>
            <a:off x="1961921" y="570104"/>
            <a:ext cx="4941382" cy="347990"/>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pPr algn="ctr"/>
            <a:r>
              <a:rPr lang="en-US" sz="2800" dirty="0">
                <a:solidFill>
                  <a:srgbClr val="009999"/>
                </a:solidFill>
              </a:rPr>
              <a:t>Useful Information</a:t>
            </a:r>
          </a:p>
        </p:txBody>
      </p:sp>
      <p:grpSp>
        <p:nvGrpSpPr>
          <p:cNvPr id="58" name="Group 57">
            <a:extLst>
              <a:ext uri="{FF2B5EF4-FFF2-40B4-BE49-F238E27FC236}">
                <a16:creationId xmlns:a16="http://schemas.microsoft.com/office/drawing/2014/main" id="{5FD006B1-2DC0-4570-95FF-BE43D01DA6FF}"/>
              </a:ext>
            </a:extLst>
          </p:cNvPr>
          <p:cNvGrpSpPr/>
          <p:nvPr/>
        </p:nvGrpSpPr>
        <p:grpSpPr>
          <a:xfrm>
            <a:off x="565059" y="1118821"/>
            <a:ext cx="4006941" cy="1469588"/>
            <a:chOff x="435858" y="1061991"/>
            <a:chExt cx="4006941" cy="1469588"/>
          </a:xfrm>
        </p:grpSpPr>
        <p:pic>
          <p:nvPicPr>
            <p:cNvPr id="5124" name="Picture 4" descr="MetLife anuncia cambios en la cúpula directiva | Business Wire">
              <a:extLst>
                <a:ext uri="{FF2B5EF4-FFF2-40B4-BE49-F238E27FC236}">
                  <a16:creationId xmlns:a16="http://schemas.microsoft.com/office/drawing/2014/main" id="{4C059EEF-0379-8F4C-0708-FA2BB474A4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858" y="1061991"/>
              <a:ext cx="1533831" cy="80153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Guardian Life Insurance Review 2022">
              <a:extLst>
                <a:ext uri="{FF2B5EF4-FFF2-40B4-BE49-F238E27FC236}">
                  <a16:creationId xmlns:a16="http://schemas.microsoft.com/office/drawing/2014/main" id="{D153F12C-8672-8A0A-B458-8CD8976D79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4241" y="1296082"/>
              <a:ext cx="1878558" cy="347990"/>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40" name="Multiplication Sign 39">
              <a:extLst>
                <a:ext uri="{FF2B5EF4-FFF2-40B4-BE49-F238E27FC236}">
                  <a16:creationId xmlns:a16="http://schemas.microsoft.com/office/drawing/2014/main" id="{C49A62CE-6330-1BB5-C906-5F82AC24D303}"/>
                </a:ext>
              </a:extLst>
            </p:cNvPr>
            <p:cNvSpPr/>
            <p:nvPr/>
          </p:nvSpPr>
          <p:spPr>
            <a:xfrm>
              <a:off x="720096" y="1076630"/>
              <a:ext cx="1073957" cy="786894"/>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Arrow: Right 40">
              <a:extLst>
                <a:ext uri="{FF2B5EF4-FFF2-40B4-BE49-F238E27FC236}">
                  <a16:creationId xmlns:a16="http://schemas.microsoft.com/office/drawing/2014/main" id="{FE334B46-72C7-C96C-5799-9FBBA2148E7A}"/>
                </a:ext>
              </a:extLst>
            </p:cNvPr>
            <p:cNvSpPr/>
            <p:nvPr/>
          </p:nvSpPr>
          <p:spPr>
            <a:xfrm>
              <a:off x="1906112" y="1343889"/>
              <a:ext cx="478426" cy="252376"/>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785D8B5-3846-7260-0AF5-77CD538FCD6A}"/>
                </a:ext>
              </a:extLst>
            </p:cNvPr>
            <p:cNvSpPr txBox="1"/>
            <p:nvPr/>
          </p:nvSpPr>
          <p:spPr>
            <a:xfrm>
              <a:off x="1236441" y="1792915"/>
              <a:ext cx="2061049" cy="738664"/>
            </a:xfrm>
            <a:prstGeom prst="rect">
              <a:avLst/>
            </a:prstGeom>
            <a:noFill/>
          </p:spPr>
          <p:txBody>
            <a:bodyPr wrap="square" rtlCol="0">
              <a:spAutoFit/>
            </a:bodyPr>
            <a:lstStyle/>
            <a:p>
              <a:pPr algn="ctr"/>
              <a:r>
                <a:rPr lang="en-US" sz="1400" dirty="0">
                  <a:solidFill>
                    <a:schemeClr val="bg1">
                      <a:lumMod val="50000"/>
                    </a:schemeClr>
                  </a:solidFill>
                </a:rPr>
                <a:t>All MetLife services will be replaced by </a:t>
              </a:r>
              <a:r>
                <a:rPr lang="en-US" sz="1400" b="1" dirty="0">
                  <a:solidFill>
                    <a:schemeClr val="bg1">
                      <a:lumMod val="50000"/>
                    </a:schemeClr>
                  </a:solidFill>
                </a:rPr>
                <a:t>Guardian</a:t>
              </a:r>
            </a:p>
          </p:txBody>
        </p:sp>
      </p:grpSp>
      <p:grpSp>
        <p:nvGrpSpPr>
          <p:cNvPr id="57" name="Group 56">
            <a:extLst>
              <a:ext uri="{FF2B5EF4-FFF2-40B4-BE49-F238E27FC236}">
                <a16:creationId xmlns:a16="http://schemas.microsoft.com/office/drawing/2014/main" id="{AC1F1AF2-58BC-D847-AB16-0FB077FFBF6C}"/>
              </a:ext>
            </a:extLst>
          </p:cNvPr>
          <p:cNvGrpSpPr/>
          <p:nvPr/>
        </p:nvGrpSpPr>
        <p:grpSpPr>
          <a:xfrm>
            <a:off x="325936" y="2694389"/>
            <a:ext cx="4185187" cy="985549"/>
            <a:chOff x="325936" y="2694389"/>
            <a:chExt cx="4185187" cy="985549"/>
          </a:xfrm>
        </p:grpSpPr>
        <p:sp>
          <p:nvSpPr>
            <p:cNvPr id="43" name="TextBox 42">
              <a:extLst>
                <a:ext uri="{FF2B5EF4-FFF2-40B4-BE49-F238E27FC236}">
                  <a16:creationId xmlns:a16="http://schemas.microsoft.com/office/drawing/2014/main" id="{3E00BD6D-8C4A-7F0B-3EC3-C865829F9F9D}"/>
                </a:ext>
              </a:extLst>
            </p:cNvPr>
            <p:cNvSpPr txBox="1"/>
            <p:nvPr/>
          </p:nvSpPr>
          <p:spPr>
            <a:xfrm>
              <a:off x="998174" y="2694389"/>
              <a:ext cx="3390519" cy="338554"/>
            </a:xfrm>
            <a:prstGeom prst="rect">
              <a:avLst/>
            </a:prstGeom>
            <a:noFill/>
          </p:spPr>
          <p:txBody>
            <a:bodyPr wrap="square" rtlCol="0">
              <a:spAutoFit/>
            </a:bodyPr>
            <a:lstStyle/>
            <a:p>
              <a:r>
                <a:rPr lang="en-US" sz="1600" b="1" dirty="0">
                  <a:solidFill>
                    <a:srgbClr val="009999"/>
                  </a:solidFill>
                </a:rPr>
                <a:t>How to retrieve the </a:t>
              </a:r>
              <a:r>
                <a:rPr lang="en-US" sz="1600" b="1" dirty="0" err="1">
                  <a:solidFill>
                    <a:srgbClr val="009999"/>
                  </a:solidFill>
                </a:rPr>
                <a:t>GroupID</a:t>
              </a:r>
              <a:r>
                <a:rPr lang="en-US" sz="1600" b="1" dirty="0">
                  <a:solidFill>
                    <a:srgbClr val="009999"/>
                  </a:solidFill>
                </a:rPr>
                <a:t>?</a:t>
              </a:r>
            </a:p>
          </p:txBody>
        </p:sp>
        <p:sp>
          <p:nvSpPr>
            <p:cNvPr id="45" name="TextBox 44">
              <a:extLst>
                <a:ext uri="{FF2B5EF4-FFF2-40B4-BE49-F238E27FC236}">
                  <a16:creationId xmlns:a16="http://schemas.microsoft.com/office/drawing/2014/main" id="{59CE4C4B-9B47-571F-A4F8-34A18FDE064F}"/>
                </a:ext>
              </a:extLst>
            </p:cNvPr>
            <p:cNvSpPr txBox="1"/>
            <p:nvPr/>
          </p:nvSpPr>
          <p:spPr>
            <a:xfrm>
              <a:off x="325936" y="3193449"/>
              <a:ext cx="2367498" cy="461665"/>
            </a:xfrm>
            <a:prstGeom prst="rect">
              <a:avLst/>
            </a:prstGeom>
            <a:noFill/>
          </p:spPr>
          <p:txBody>
            <a:bodyPr wrap="square" rtlCol="0">
              <a:spAutoFit/>
            </a:bodyPr>
            <a:lstStyle/>
            <a:p>
              <a:pPr algn="ctr"/>
              <a:r>
                <a:rPr lang="en-US" sz="1200">
                  <a:solidFill>
                    <a:srgbClr val="706866"/>
                  </a:solidFill>
                </a:rPr>
                <a:t>In the Master Benefits Plan section of SP </a:t>
              </a:r>
            </a:p>
          </p:txBody>
        </p:sp>
        <p:sp>
          <p:nvSpPr>
            <p:cNvPr id="48" name="TextBox 47">
              <a:extLst>
                <a:ext uri="{FF2B5EF4-FFF2-40B4-BE49-F238E27FC236}">
                  <a16:creationId xmlns:a16="http://schemas.microsoft.com/office/drawing/2014/main" id="{ECE98507-4FFB-4BDB-2578-C0ED1D95ED22}"/>
                </a:ext>
              </a:extLst>
            </p:cNvPr>
            <p:cNvSpPr txBox="1"/>
            <p:nvPr/>
          </p:nvSpPr>
          <p:spPr>
            <a:xfrm>
              <a:off x="2462172" y="3097088"/>
              <a:ext cx="576643" cy="461665"/>
            </a:xfrm>
            <a:prstGeom prst="rect">
              <a:avLst/>
            </a:prstGeom>
            <a:noFill/>
          </p:spPr>
          <p:txBody>
            <a:bodyPr wrap="square" rtlCol="0">
              <a:spAutoFit/>
            </a:bodyPr>
            <a:lstStyle/>
            <a:p>
              <a:pPr algn="ctr"/>
              <a:r>
                <a:rPr lang="es-US" sz="2400" b="1" dirty="0"/>
                <a:t>&gt;</a:t>
              </a:r>
              <a:endParaRPr lang="en-US" sz="2400" b="1" dirty="0"/>
            </a:p>
          </p:txBody>
        </p:sp>
        <p:pic>
          <p:nvPicPr>
            <p:cNvPr id="5128" name="Picture 8" descr="Pdf file download icon vector de Stock | Adobe Stock">
              <a:hlinkClick r:id="rId6"/>
              <a:extLst>
                <a:ext uri="{FF2B5EF4-FFF2-40B4-BE49-F238E27FC236}">
                  <a16:creationId xmlns:a16="http://schemas.microsoft.com/office/drawing/2014/main" id="{25884479-7C63-98E5-2A08-0ADA48553B3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8351" t="4680" r="7471" b="4680"/>
            <a:stretch/>
          </p:blipFill>
          <p:spPr bwMode="auto">
            <a:xfrm>
              <a:off x="2924695" y="3117229"/>
              <a:ext cx="522595" cy="562709"/>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a:extLst>
                <a:ext uri="{FF2B5EF4-FFF2-40B4-BE49-F238E27FC236}">
                  <a16:creationId xmlns:a16="http://schemas.microsoft.com/office/drawing/2014/main" id="{F0439035-2FFA-F76D-BEA0-202101C8EE0E}"/>
                </a:ext>
              </a:extLst>
            </p:cNvPr>
            <p:cNvSpPr txBox="1"/>
            <p:nvPr/>
          </p:nvSpPr>
          <p:spPr>
            <a:xfrm>
              <a:off x="3400432" y="3170365"/>
              <a:ext cx="1110691" cy="507831"/>
            </a:xfrm>
            <a:prstGeom prst="rect">
              <a:avLst/>
            </a:prstGeom>
            <a:noFill/>
          </p:spPr>
          <p:txBody>
            <a:bodyPr wrap="square" rtlCol="0">
              <a:spAutoFit/>
            </a:bodyPr>
            <a:lstStyle/>
            <a:p>
              <a:r>
                <a:rPr lang="en-US" sz="900" dirty="0"/>
                <a:t>Carrier Quick Reference Sheet 2022</a:t>
              </a:r>
            </a:p>
          </p:txBody>
        </p:sp>
      </p:grpSp>
      <p:grpSp>
        <p:nvGrpSpPr>
          <p:cNvPr id="63" name="Group 62">
            <a:extLst>
              <a:ext uri="{FF2B5EF4-FFF2-40B4-BE49-F238E27FC236}">
                <a16:creationId xmlns:a16="http://schemas.microsoft.com/office/drawing/2014/main" id="{DDD91509-1B85-8E7F-BB39-82A9FA9C3305}"/>
              </a:ext>
            </a:extLst>
          </p:cNvPr>
          <p:cNvGrpSpPr/>
          <p:nvPr/>
        </p:nvGrpSpPr>
        <p:grpSpPr>
          <a:xfrm>
            <a:off x="349520" y="3928005"/>
            <a:ext cx="4360436" cy="639636"/>
            <a:chOff x="349520" y="3928005"/>
            <a:chExt cx="4360436" cy="639636"/>
          </a:xfrm>
        </p:grpSpPr>
        <p:sp>
          <p:nvSpPr>
            <p:cNvPr id="50" name="TextBox 49">
              <a:extLst>
                <a:ext uri="{FF2B5EF4-FFF2-40B4-BE49-F238E27FC236}">
                  <a16:creationId xmlns:a16="http://schemas.microsoft.com/office/drawing/2014/main" id="{CD7BC9E4-CE32-D3DA-89B4-9E0845B30034}"/>
                </a:ext>
              </a:extLst>
            </p:cNvPr>
            <p:cNvSpPr txBox="1"/>
            <p:nvPr/>
          </p:nvSpPr>
          <p:spPr>
            <a:xfrm>
              <a:off x="720096" y="3928005"/>
              <a:ext cx="3989860" cy="338554"/>
            </a:xfrm>
            <a:prstGeom prst="rect">
              <a:avLst/>
            </a:prstGeom>
            <a:noFill/>
          </p:spPr>
          <p:txBody>
            <a:bodyPr wrap="square" rtlCol="0">
              <a:spAutoFit/>
            </a:bodyPr>
            <a:lstStyle/>
            <a:p>
              <a:r>
                <a:rPr lang="en-US" sz="1600" b="1" dirty="0">
                  <a:solidFill>
                    <a:srgbClr val="009999"/>
                  </a:solidFill>
                </a:rPr>
                <a:t>Employee wants to cancel Benefits</a:t>
              </a:r>
            </a:p>
          </p:txBody>
        </p:sp>
        <p:sp>
          <p:nvSpPr>
            <p:cNvPr id="51" name="TextBox 50">
              <a:extLst>
                <a:ext uri="{FF2B5EF4-FFF2-40B4-BE49-F238E27FC236}">
                  <a16:creationId xmlns:a16="http://schemas.microsoft.com/office/drawing/2014/main" id="{F3CD6C67-10AA-B9DB-3AFA-F2D5F602F9EC}"/>
                </a:ext>
              </a:extLst>
            </p:cNvPr>
            <p:cNvSpPr txBox="1"/>
            <p:nvPr/>
          </p:nvSpPr>
          <p:spPr>
            <a:xfrm>
              <a:off x="349520" y="4290642"/>
              <a:ext cx="4267073" cy="276999"/>
            </a:xfrm>
            <a:prstGeom prst="rect">
              <a:avLst/>
            </a:prstGeom>
            <a:noFill/>
          </p:spPr>
          <p:txBody>
            <a:bodyPr wrap="square" rtlCol="0">
              <a:spAutoFit/>
            </a:bodyPr>
            <a:lstStyle/>
            <a:p>
              <a:pPr algn="ctr"/>
              <a:r>
                <a:rPr lang="en-US" sz="1200" dirty="0">
                  <a:solidFill>
                    <a:srgbClr val="706866"/>
                  </a:solidFill>
                </a:rPr>
                <a:t>Only with a Life Changing event – Consult with Benefits</a:t>
              </a:r>
            </a:p>
          </p:txBody>
        </p:sp>
      </p:grpSp>
      <p:grpSp>
        <p:nvGrpSpPr>
          <p:cNvPr id="59" name="Group 58">
            <a:extLst>
              <a:ext uri="{FF2B5EF4-FFF2-40B4-BE49-F238E27FC236}">
                <a16:creationId xmlns:a16="http://schemas.microsoft.com/office/drawing/2014/main" id="{966B14FF-2F51-4F3F-FA9D-B7B1BED9BAF2}"/>
              </a:ext>
            </a:extLst>
          </p:cNvPr>
          <p:cNvGrpSpPr/>
          <p:nvPr/>
        </p:nvGrpSpPr>
        <p:grpSpPr>
          <a:xfrm>
            <a:off x="4567457" y="1367923"/>
            <a:ext cx="4267073" cy="1203827"/>
            <a:chOff x="4511123" y="1221832"/>
            <a:chExt cx="4267073" cy="1203827"/>
          </a:xfrm>
        </p:grpSpPr>
        <p:sp>
          <p:nvSpPr>
            <p:cNvPr id="52" name="TextBox 51">
              <a:extLst>
                <a:ext uri="{FF2B5EF4-FFF2-40B4-BE49-F238E27FC236}">
                  <a16:creationId xmlns:a16="http://schemas.microsoft.com/office/drawing/2014/main" id="{14A15100-E81E-9BCC-D861-651CBCAD2686}"/>
                </a:ext>
              </a:extLst>
            </p:cNvPr>
            <p:cNvSpPr txBox="1"/>
            <p:nvPr/>
          </p:nvSpPr>
          <p:spPr>
            <a:xfrm>
              <a:off x="4862693" y="1221832"/>
              <a:ext cx="3561211" cy="584775"/>
            </a:xfrm>
            <a:prstGeom prst="rect">
              <a:avLst/>
            </a:prstGeom>
            <a:noFill/>
          </p:spPr>
          <p:txBody>
            <a:bodyPr wrap="square" rtlCol="0">
              <a:spAutoFit/>
            </a:bodyPr>
            <a:lstStyle/>
            <a:p>
              <a:pPr algn="ctr"/>
              <a:r>
                <a:rPr lang="en-US" sz="1600" b="1" dirty="0">
                  <a:solidFill>
                    <a:srgbClr val="009999"/>
                  </a:solidFill>
                </a:rPr>
                <a:t>Should I call or create a case to Benefits?</a:t>
              </a:r>
            </a:p>
          </p:txBody>
        </p:sp>
        <p:sp>
          <p:nvSpPr>
            <p:cNvPr id="53" name="TextBox 52">
              <a:extLst>
                <a:ext uri="{FF2B5EF4-FFF2-40B4-BE49-F238E27FC236}">
                  <a16:creationId xmlns:a16="http://schemas.microsoft.com/office/drawing/2014/main" id="{83D265EA-9505-D2D8-448D-487387707DA0}"/>
                </a:ext>
              </a:extLst>
            </p:cNvPr>
            <p:cNvSpPr txBox="1"/>
            <p:nvPr/>
          </p:nvSpPr>
          <p:spPr>
            <a:xfrm>
              <a:off x="4511123" y="1771305"/>
              <a:ext cx="4267073" cy="461665"/>
            </a:xfrm>
            <a:prstGeom prst="rect">
              <a:avLst/>
            </a:prstGeom>
            <a:noFill/>
          </p:spPr>
          <p:txBody>
            <a:bodyPr wrap="square" rtlCol="0">
              <a:spAutoFit/>
            </a:bodyPr>
            <a:lstStyle/>
            <a:p>
              <a:pPr algn="ctr"/>
              <a:r>
                <a:rPr lang="en-US" sz="1200" dirty="0">
                  <a:solidFill>
                    <a:srgbClr val="706866"/>
                  </a:solidFill>
                </a:rPr>
                <a:t>Calling is always our 1st choice.</a:t>
              </a:r>
            </a:p>
            <a:p>
              <a:pPr algn="ctr"/>
              <a:r>
                <a:rPr lang="en-US" sz="1200" dirty="0">
                  <a:solidFill>
                    <a:srgbClr val="706866"/>
                  </a:solidFill>
                </a:rPr>
                <a:t>Case Will be the second one.</a:t>
              </a:r>
            </a:p>
          </p:txBody>
        </p:sp>
        <p:sp>
          <p:nvSpPr>
            <p:cNvPr id="54" name="TextBox 53">
              <a:extLst>
                <a:ext uri="{FF2B5EF4-FFF2-40B4-BE49-F238E27FC236}">
                  <a16:creationId xmlns:a16="http://schemas.microsoft.com/office/drawing/2014/main" id="{C99F1FA0-07AB-C7EA-8F41-A7ED3E631C5B}"/>
                </a:ext>
              </a:extLst>
            </p:cNvPr>
            <p:cNvSpPr txBox="1"/>
            <p:nvPr/>
          </p:nvSpPr>
          <p:spPr>
            <a:xfrm>
              <a:off x="4511123" y="2164049"/>
              <a:ext cx="4267073" cy="261610"/>
            </a:xfrm>
            <a:prstGeom prst="rect">
              <a:avLst/>
            </a:prstGeom>
            <a:noFill/>
          </p:spPr>
          <p:txBody>
            <a:bodyPr wrap="square" rtlCol="0">
              <a:spAutoFit/>
            </a:bodyPr>
            <a:lstStyle/>
            <a:p>
              <a:pPr algn="ctr"/>
              <a:r>
                <a:rPr lang="en-US" sz="1050" b="1" dirty="0">
                  <a:solidFill>
                    <a:srgbClr val="F96013"/>
                  </a:solidFill>
                </a:rPr>
                <a:t>Confirm with the EE if willing to wait</a:t>
              </a:r>
            </a:p>
          </p:txBody>
        </p:sp>
      </p:grpSp>
      <p:grpSp>
        <p:nvGrpSpPr>
          <p:cNvPr id="62" name="Group 61">
            <a:extLst>
              <a:ext uri="{FF2B5EF4-FFF2-40B4-BE49-F238E27FC236}">
                <a16:creationId xmlns:a16="http://schemas.microsoft.com/office/drawing/2014/main" id="{0B430923-92AE-DA1A-57E6-D3A8298F702B}"/>
              </a:ext>
            </a:extLst>
          </p:cNvPr>
          <p:cNvGrpSpPr/>
          <p:nvPr/>
        </p:nvGrpSpPr>
        <p:grpSpPr>
          <a:xfrm>
            <a:off x="4919027" y="3131892"/>
            <a:ext cx="3596677" cy="1026945"/>
            <a:chOff x="4919027" y="3131892"/>
            <a:chExt cx="3596677" cy="1026945"/>
          </a:xfrm>
        </p:grpSpPr>
        <p:sp>
          <p:nvSpPr>
            <p:cNvPr id="56" name="TextBox 55">
              <a:extLst>
                <a:ext uri="{FF2B5EF4-FFF2-40B4-BE49-F238E27FC236}">
                  <a16:creationId xmlns:a16="http://schemas.microsoft.com/office/drawing/2014/main" id="{865552DB-3E65-1FB2-55F9-2E7FFD1B24E2}"/>
                </a:ext>
              </a:extLst>
            </p:cNvPr>
            <p:cNvSpPr txBox="1"/>
            <p:nvPr/>
          </p:nvSpPr>
          <p:spPr>
            <a:xfrm>
              <a:off x="4919027" y="3697172"/>
              <a:ext cx="3561211" cy="461665"/>
            </a:xfrm>
            <a:prstGeom prst="rect">
              <a:avLst/>
            </a:prstGeom>
            <a:noFill/>
          </p:spPr>
          <p:txBody>
            <a:bodyPr wrap="square" rtlCol="0">
              <a:spAutoFit/>
            </a:bodyPr>
            <a:lstStyle/>
            <a:p>
              <a:pPr algn="ctr"/>
              <a:r>
                <a:rPr lang="en-US" sz="1200" dirty="0">
                  <a:solidFill>
                    <a:srgbClr val="706866"/>
                  </a:solidFill>
                </a:rPr>
                <a:t>If it is something not addressed in the Benefits material, we should create a case.</a:t>
              </a:r>
            </a:p>
          </p:txBody>
        </p:sp>
        <p:sp>
          <p:nvSpPr>
            <p:cNvPr id="61" name="TextBox 60">
              <a:extLst>
                <a:ext uri="{FF2B5EF4-FFF2-40B4-BE49-F238E27FC236}">
                  <a16:creationId xmlns:a16="http://schemas.microsoft.com/office/drawing/2014/main" id="{06742445-7E70-08E3-E6B8-28F35CAF2FE8}"/>
                </a:ext>
              </a:extLst>
            </p:cNvPr>
            <p:cNvSpPr txBox="1"/>
            <p:nvPr/>
          </p:nvSpPr>
          <p:spPr>
            <a:xfrm>
              <a:off x="4954493" y="3131892"/>
              <a:ext cx="3561211" cy="584775"/>
            </a:xfrm>
            <a:prstGeom prst="rect">
              <a:avLst/>
            </a:prstGeom>
            <a:noFill/>
          </p:spPr>
          <p:txBody>
            <a:bodyPr wrap="square" rtlCol="0">
              <a:spAutoFit/>
            </a:bodyPr>
            <a:lstStyle/>
            <a:p>
              <a:pPr algn="ctr"/>
              <a:r>
                <a:rPr lang="en-US" sz="1600" b="1" dirty="0">
                  <a:solidFill>
                    <a:srgbClr val="009999"/>
                  </a:solidFill>
                </a:rPr>
                <a:t>The employee is asking me about something I do not know?</a:t>
              </a:r>
            </a:p>
          </p:txBody>
        </p:sp>
      </p:grpSp>
    </p:spTree>
    <p:extLst>
      <p:ext uri="{BB962C8B-B14F-4D97-AF65-F5344CB8AC3E}">
        <p14:creationId xmlns:p14="http://schemas.microsoft.com/office/powerpoint/2010/main" val="3001773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ow to Get a Job as a Customer Service Representative - Career Planning">
            <a:extLst>
              <a:ext uri="{FF2B5EF4-FFF2-40B4-BE49-F238E27FC236}">
                <a16:creationId xmlns:a16="http://schemas.microsoft.com/office/drawing/2014/main" id="{9FB38237-2F0B-4E18-6F72-5F6DB8AE9A0B}"/>
              </a:ext>
            </a:extLst>
          </p:cNvPr>
          <p:cNvPicPr>
            <a:picLocks noChangeAspect="1" noChangeArrowheads="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1337390" y="1309243"/>
            <a:ext cx="5811484" cy="3270095"/>
          </a:xfrm>
          <a:prstGeom prst="rect">
            <a:avLst/>
          </a:prstGeom>
          <a:noFill/>
          <a:extLst>
            <a:ext uri="{909E8E84-426E-40DD-AFC4-6F175D3DCCD1}">
              <a14:hiddenFill xmlns:a14="http://schemas.microsoft.com/office/drawing/2010/main">
                <a:solidFill>
                  <a:srgbClr val="FFFFFF"/>
                </a:solidFill>
              </a14:hiddenFill>
            </a:ext>
          </a:extLst>
        </p:spPr>
      </p:pic>
      <p:sp>
        <p:nvSpPr>
          <p:cNvPr id="29" name="Title 2">
            <a:extLst>
              <a:ext uri="{FF2B5EF4-FFF2-40B4-BE49-F238E27FC236}">
                <a16:creationId xmlns:a16="http://schemas.microsoft.com/office/drawing/2014/main" id="{423F942F-97E9-9189-F197-47F2076D5CBC}"/>
              </a:ext>
            </a:extLst>
          </p:cNvPr>
          <p:cNvSpPr txBox="1">
            <a:spLocks/>
          </p:cNvSpPr>
          <p:nvPr/>
        </p:nvSpPr>
        <p:spPr>
          <a:xfrm>
            <a:off x="699087" y="240739"/>
            <a:ext cx="4428217" cy="246221"/>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r>
              <a:rPr lang="en-US" sz="1600" dirty="0">
                <a:solidFill>
                  <a:srgbClr val="F96013"/>
                </a:solidFill>
              </a:rPr>
              <a:t>Benefits Enrollment Season – Verbatim ideas</a:t>
            </a:r>
          </a:p>
        </p:txBody>
      </p:sp>
      <p:sp>
        <p:nvSpPr>
          <p:cNvPr id="2" name="Title 2">
            <a:extLst>
              <a:ext uri="{FF2B5EF4-FFF2-40B4-BE49-F238E27FC236}">
                <a16:creationId xmlns:a16="http://schemas.microsoft.com/office/drawing/2014/main" id="{1AB61E35-8B8C-4A7B-CE3A-0DA1BE20670C}"/>
              </a:ext>
            </a:extLst>
          </p:cNvPr>
          <p:cNvSpPr txBox="1">
            <a:spLocks/>
          </p:cNvSpPr>
          <p:nvPr/>
        </p:nvSpPr>
        <p:spPr>
          <a:xfrm>
            <a:off x="1961921" y="570104"/>
            <a:ext cx="4941382" cy="347990"/>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pPr algn="ctr"/>
            <a:r>
              <a:rPr lang="en-US" sz="2800" dirty="0">
                <a:solidFill>
                  <a:srgbClr val="009999"/>
                </a:solidFill>
              </a:rPr>
              <a:t>Verbatim ideas</a:t>
            </a:r>
          </a:p>
        </p:txBody>
      </p:sp>
      <p:grpSp>
        <p:nvGrpSpPr>
          <p:cNvPr id="10" name="Group 9">
            <a:extLst>
              <a:ext uri="{FF2B5EF4-FFF2-40B4-BE49-F238E27FC236}">
                <a16:creationId xmlns:a16="http://schemas.microsoft.com/office/drawing/2014/main" id="{F97E4B24-BE1B-81A1-0806-6CC61CBF485A}"/>
              </a:ext>
            </a:extLst>
          </p:cNvPr>
          <p:cNvGrpSpPr/>
          <p:nvPr/>
        </p:nvGrpSpPr>
        <p:grpSpPr>
          <a:xfrm>
            <a:off x="800479" y="1115905"/>
            <a:ext cx="7230119" cy="849658"/>
            <a:chOff x="800479" y="1115905"/>
            <a:chExt cx="7230119" cy="849658"/>
          </a:xfrm>
        </p:grpSpPr>
        <p:sp>
          <p:nvSpPr>
            <p:cNvPr id="3" name="TextBox 2">
              <a:extLst>
                <a:ext uri="{FF2B5EF4-FFF2-40B4-BE49-F238E27FC236}">
                  <a16:creationId xmlns:a16="http://schemas.microsoft.com/office/drawing/2014/main" id="{1D7D1FB1-4F76-CBE6-C90A-55D113789F9E}"/>
                </a:ext>
              </a:extLst>
            </p:cNvPr>
            <p:cNvSpPr txBox="1"/>
            <p:nvPr/>
          </p:nvSpPr>
          <p:spPr>
            <a:xfrm>
              <a:off x="1113402" y="1319232"/>
              <a:ext cx="6917196" cy="646331"/>
            </a:xfrm>
            <a:prstGeom prst="rect">
              <a:avLst/>
            </a:prstGeom>
            <a:noFill/>
          </p:spPr>
          <p:txBody>
            <a:bodyPr wrap="square" rtlCol="0">
              <a:spAutoFit/>
            </a:bodyPr>
            <a:lstStyle/>
            <a:p>
              <a:pPr algn="ctr"/>
              <a:r>
                <a:rPr lang="en-US" sz="1200" dirty="0">
                  <a:solidFill>
                    <a:srgbClr val="706866"/>
                  </a:solidFill>
                </a:rPr>
                <a:t>“</a:t>
              </a:r>
              <a:r>
                <a:rPr lang="en-US" sz="1200" dirty="0" err="1">
                  <a:solidFill>
                    <a:srgbClr val="706866"/>
                  </a:solidFill>
                </a:rPr>
                <a:t>Mr</a:t>
              </a:r>
              <a:r>
                <a:rPr lang="en-US" sz="1200" dirty="0">
                  <a:solidFill>
                    <a:srgbClr val="706866"/>
                  </a:solidFill>
                </a:rPr>
                <a:t>/</a:t>
              </a:r>
              <a:r>
                <a:rPr lang="en-US" sz="1200" dirty="0" err="1">
                  <a:solidFill>
                    <a:srgbClr val="706866"/>
                  </a:solidFill>
                </a:rPr>
                <a:t>Ms</a:t>
              </a:r>
              <a:r>
                <a:rPr lang="es-US" sz="1200" dirty="0">
                  <a:solidFill>
                    <a:srgbClr val="706866"/>
                  </a:solidFill>
                </a:rPr>
                <a:t>___ </a:t>
              </a:r>
              <a:r>
                <a:rPr lang="en-US" sz="1200" dirty="0">
                  <a:solidFill>
                    <a:srgbClr val="706866"/>
                  </a:solidFill>
                </a:rPr>
                <a:t>In order to Help you with your request I Will need to contact the department of Benefits. As we are in the middle of the open enrolment season this may take longer than expected, if you do not wish to remain on the line for too long, we can create a ticket and get back at you. </a:t>
              </a:r>
            </a:p>
          </p:txBody>
        </p:sp>
        <p:sp>
          <p:nvSpPr>
            <p:cNvPr id="4" name="Title 2">
              <a:extLst>
                <a:ext uri="{FF2B5EF4-FFF2-40B4-BE49-F238E27FC236}">
                  <a16:creationId xmlns:a16="http://schemas.microsoft.com/office/drawing/2014/main" id="{A26BB7CF-D662-F864-FB61-B094323BCB1A}"/>
                </a:ext>
              </a:extLst>
            </p:cNvPr>
            <p:cNvSpPr txBox="1">
              <a:spLocks/>
            </p:cNvSpPr>
            <p:nvPr/>
          </p:nvSpPr>
          <p:spPr>
            <a:xfrm>
              <a:off x="800479" y="1115905"/>
              <a:ext cx="2502283" cy="246221"/>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pPr algn="ctr"/>
              <a:r>
                <a:rPr lang="en-US" sz="1600" dirty="0">
                  <a:solidFill>
                    <a:srgbClr val="009999"/>
                  </a:solidFill>
                </a:rPr>
                <a:t>Contacting Benefits</a:t>
              </a:r>
            </a:p>
          </p:txBody>
        </p:sp>
      </p:grpSp>
      <p:grpSp>
        <p:nvGrpSpPr>
          <p:cNvPr id="11" name="Group 10">
            <a:extLst>
              <a:ext uri="{FF2B5EF4-FFF2-40B4-BE49-F238E27FC236}">
                <a16:creationId xmlns:a16="http://schemas.microsoft.com/office/drawing/2014/main" id="{8620BBD9-9F81-3109-4DA6-2BE1514B4040}"/>
              </a:ext>
            </a:extLst>
          </p:cNvPr>
          <p:cNvGrpSpPr/>
          <p:nvPr/>
        </p:nvGrpSpPr>
        <p:grpSpPr>
          <a:xfrm>
            <a:off x="1113402" y="2341987"/>
            <a:ext cx="6917196" cy="816649"/>
            <a:chOff x="1113402" y="2341987"/>
            <a:chExt cx="6917196" cy="816649"/>
          </a:xfrm>
        </p:grpSpPr>
        <p:sp>
          <p:nvSpPr>
            <p:cNvPr id="5" name="Title 2">
              <a:extLst>
                <a:ext uri="{FF2B5EF4-FFF2-40B4-BE49-F238E27FC236}">
                  <a16:creationId xmlns:a16="http://schemas.microsoft.com/office/drawing/2014/main" id="{F0833D66-1D6B-27DE-846C-21F6E56DD02D}"/>
                </a:ext>
              </a:extLst>
            </p:cNvPr>
            <p:cNvSpPr txBox="1">
              <a:spLocks/>
            </p:cNvSpPr>
            <p:nvPr/>
          </p:nvSpPr>
          <p:spPr>
            <a:xfrm>
              <a:off x="5373923" y="2341987"/>
              <a:ext cx="2502283" cy="246221"/>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pPr algn="ctr"/>
              <a:r>
                <a:rPr lang="en-US" sz="1600" dirty="0">
                  <a:solidFill>
                    <a:srgbClr val="009999"/>
                  </a:solidFill>
                </a:rPr>
                <a:t>Explaining Response Times</a:t>
              </a:r>
            </a:p>
          </p:txBody>
        </p:sp>
        <p:sp>
          <p:nvSpPr>
            <p:cNvPr id="6" name="TextBox 5">
              <a:extLst>
                <a:ext uri="{FF2B5EF4-FFF2-40B4-BE49-F238E27FC236}">
                  <a16:creationId xmlns:a16="http://schemas.microsoft.com/office/drawing/2014/main" id="{86EC4936-41C3-C6A3-AC05-68A1F4C3786B}"/>
                </a:ext>
              </a:extLst>
            </p:cNvPr>
            <p:cNvSpPr txBox="1"/>
            <p:nvPr/>
          </p:nvSpPr>
          <p:spPr>
            <a:xfrm>
              <a:off x="1113402" y="2512305"/>
              <a:ext cx="6917196" cy="646331"/>
            </a:xfrm>
            <a:prstGeom prst="rect">
              <a:avLst/>
            </a:prstGeom>
            <a:noFill/>
          </p:spPr>
          <p:txBody>
            <a:bodyPr wrap="square" rtlCol="0">
              <a:spAutoFit/>
            </a:bodyPr>
            <a:lstStyle/>
            <a:p>
              <a:pPr algn="ctr"/>
              <a:r>
                <a:rPr lang="en-US" sz="1200" dirty="0">
                  <a:solidFill>
                    <a:srgbClr val="706866"/>
                  </a:solidFill>
                </a:rPr>
                <a:t>“…Here is your case number____ Your request Will be addressed as son as we can, we usually offer a 24hrs response window, but it may take longer as we are experiencing a high volume of Benefit’s request. We appreciate your patience.</a:t>
              </a:r>
            </a:p>
          </p:txBody>
        </p:sp>
      </p:grpSp>
      <p:grpSp>
        <p:nvGrpSpPr>
          <p:cNvPr id="12" name="Group 11">
            <a:extLst>
              <a:ext uri="{FF2B5EF4-FFF2-40B4-BE49-F238E27FC236}">
                <a16:creationId xmlns:a16="http://schemas.microsoft.com/office/drawing/2014/main" id="{F65A7931-5549-1410-A6E1-A91B0F987CA7}"/>
              </a:ext>
            </a:extLst>
          </p:cNvPr>
          <p:cNvGrpSpPr/>
          <p:nvPr/>
        </p:nvGrpSpPr>
        <p:grpSpPr>
          <a:xfrm>
            <a:off x="800478" y="3426297"/>
            <a:ext cx="7230120" cy="849894"/>
            <a:chOff x="800478" y="3426297"/>
            <a:chExt cx="7230120" cy="849894"/>
          </a:xfrm>
        </p:grpSpPr>
        <p:sp>
          <p:nvSpPr>
            <p:cNvPr id="7" name="Title 2">
              <a:extLst>
                <a:ext uri="{FF2B5EF4-FFF2-40B4-BE49-F238E27FC236}">
                  <a16:creationId xmlns:a16="http://schemas.microsoft.com/office/drawing/2014/main" id="{84B9CD77-782E-ABDF-8C26-F0BDD0005584}"/>
                </a:ext>
              </a:extLst>
            </p:cNvPr>
            <p:cNvSpPr txBox="1">
              <a:spLocks/>
            </p:cNvSpPr>
            <p:nvPr/>
          </p:nvSpPr>
          <p:spPr>
            <a:xfrm>
              <a:off x="800478" y="3426297"/>
              <a:ext cx="2502283" cy="246221"/>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pPr algn="ctr"/>
              <a:r>
                <a:rPr lang="en-US" sz="1600" dirty="0">
                  <a:solidFill>
                    <a:srgbClr val="009999"/>
                  </a:solidFill>
                </a:rPr>
                <a:t>Qualifying Life Events</a:t>
              </a:r>
            </a:p>
          </p:txBody>
        </p:sp>
        <p:sp>
          <p:nvSpPr>
            <p:cNvPr id="9" name="TextBox 8">
              <a:extLst>
                <a:ext uri="{FF2B5EF4-FFF2-40B4-BE49-F238E27FC236}">
                  <a16:creationId xmlns:a16="http://schemas.microsoft.com/office/drawing/2014/main" id="{0A04930B-4ACF-7905-4A7C-5CB400853E13}"/>
                </a:ext>
              </a:extLst>
            </p:cNvPr>
            <p:cNvSpPr txBox="1"/>
            <p:nvPr/>
          </p:nvSpPr>
          <p:spPr>
            <a:xfrm>
              <a:off x="1113402" y="3629860"/>
              <a:ext cx="6917196" cy="646331"/>
            </a:xfrm>
            <a:prstGeom prst="rect">
              <a:avLst/>
            </a:prstGeom>
            <a:noFill/>
          </p:spPr>
          <p:txBody>
            <a:bodyPr wrap="square" rtlCol="0">
              <a:spAutoFit/>
            </a:bodyPr>
            <a:lstStyle/>
            <a:p>
              <a:pPr algn="ctr"/>
              <a:r>
                <a:rPr lang="en-US" sz="1200" dirty="0">
                  <a:solidFill>
                    <a:srgbClr val="706866"/>
                  </a:solidFill>
                </a:rPr>
                <a:t>Is a change in your situation — like getting married, having a baby, or losing health coverage — that can make you eligible for a Special Enrollment Period, allowing you to enroll in health insurance outside the yearly Open Enrollment Period.</a:t>
              </a:r>
            </a:p>
          </p:txBody>
        </p:sp>
      </p:grpSp>
    </p:spTree>
    <p:extLst>
      <p:ext uri="{BB962C8B-B14F-4D97-AF65-F5344CB8AC3E}">
        <p14:creationId xmlns:p14="http://schemas.microsoft.com/office/powerpoint/2010/main" val="2917336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FC586E66-3B78-34BC-F71A-D0694D3050C3}"/>
              </a:ext>
            </a:extLst>
          </p:cNvPr>
          <p:cNvPicPr>
            <a:picLocks noChangeAspect="1"/>
          </p:cNvPicPr>
          <p:nvPr/>
        </p:nvPicPr>
        <p:blipFill>
          <a:blip r:embed="rId2">
            <a:alphaModFix amt="12000"/>
          </a:blip>
          <a:stretch>
            <a:fillRect/>
          </a:stretch>
        </p:blipFill>
        <p:spPr>
          <a:xfrm>
            <a:off x="1860862" y="157595"/>
            <a:ext cx="5143500" cy="5143500"/>
          </a:xfrm>
          <a:prstGeom prst="rect">
            <a:avLst/>
          </a:prstGeom>
        </p:spPr>
      </p:pic>
      <p:sp>
        <p:nvSpPr>
          <p:cNvPr id="6" name="Slide Number Placeholder 5">
            <a:extLst>
              <a:ext uri="{FF2B5EF4-FFF2-40B4-BE49-F238E27FC236}">
                <a16:creationId xmlns:a16="http://schemas.microsoft.com/office/drawing/2014/main" id="{34635475-F257-4332-834B-3074907E1B4E}"/>
              </a:ext>
            </a:extLst>
          </p:cNvPr>
          <p:cNvSpPr>
            <a:spLocks noGrp="1"/>
          </p:cNvSpPr>
          <p:nvPr>
            <p:ph type="sldNum" sz="quarter" idx="4"/>
          </p:nvPr>
        </p:nvSpPr>
        <p:spPr>
          <a:xfrm>
            <a:off x="-44450" y="4926806"/>
            <a:ext cx="274320" cy="273844"/>
          </a:xfrm>
        </p:spPr>
        <p:txBody>
          <a:bodyPr/>
          <a:lstStyle/>
          <a:p>
            <a:fld id="{00000000-1234-1234-1234-123412341234}" type="slidenum">
              <a:rPr lang="en" smtClean="0"/>
              <a:pPr/>
              <a:t>6</a:t>
            </a:fld>
            <a:endParaRPr lang="en" dirty="0"/>
          </a:p>
        </p:txBody>
      </p:sp>
      <p:sp>
        <p:nvSpPr>
          <p:cNvPr id="7" name="Title 2">
            <a:extLst>
              <a:ext uri="{FF2B5EF4-FFF2-40B4-BE49-F238E27FC236}">
                <a16:creationId xmlns:a16="http://schemas.microsoft.com/office/drawing/2014/main" id="{33619180-5A3F-4093-98D9-470FA4125048}"/>
              </a:ext>
            </a:extLst>
          </p:cNvPr>
          <p:cNvSpPr>
            <a:spLocks noGrp="1"/>
          </p:cNvSpPr>
          <p:nvPr>
            <p:ph type="title"/>
          </p:nvPr>
        </p:nvSpPr>
        <p:spPr>
          <a:xfrm>
            <a:off x="1396473" y="453141"/>
            <a:ext cx="6351054" cy="437512"/>
          </a:xfrm>
        </p:spPr>
        <p:txBody>
          <a:bodyPr/>
          <a:lstStyle/>
          <a:p>
            <a:pPr algn="ctr"/>
            <a:r>
              <a:rPr lang="es-CO" sz="2800" dirty="0">
                <a:solidFill>
                  <a:srgbClr val="FA6D26"/>
                </a:solidFill>
              </a:rPr>
              <a:t>Benefits Enrollment </a:t>
            </a:r>
            <a:r>
              <a:rPr lang="es-CO" sz="2800" dirty="0" err="1">
                <a:solidFill>
                  <a:srgbClr val="FA6D26"/>
                </a:solidFill>
              </a:rPr>
              <a:t>Season</a:t>
            </a:r>
            <a:r>
              <a:rPr lang="es-CO" sz="2800" dirty="0">
                <a:solidFill>
                  <a:srgbClr val="FA6D26"/>
                </a:solidFill>
              </a:rPr>
              <a:t> - </a:t>
            </a:r>
            <a:r>
              <a:rPr lang="es-CO" sz="2800" dirty="0" err="1">
                <a:solidFill>
                  <a:srgbClr val="FA6D26"/>
                </a:solidFill>
              </a:rPr>
              <a:t>Overview</a:t>
            </a:r>
            <a:endParaRPr lang="en-US" sz="2800" dirty="0">
              <a:solidFill>
                <a:srgbClr val="FA6D26"/>
              </a:solidFill>
            </a:endParaRPr>
          </a:p>
        </p:txBody>
      </p:sp>
      <p:sp>
        <p:nvSpPr>
          <p:cNvPr id="2" name="Rectangle 1">
            <a:extLst>
              <a:ext uri="{FF2B5EF4-FFF2-40B4-BE49-F238E27FC236}">
                <a16:creationId xmlns:a16="http://schemas.microsoft.com/office/drawing/2014/main" id="{3988AE33-5226-3FD8-80A6-6404AD6749C2}"/>
              </a:ext>
            </a:extLst>
          </p:cNvPr>
          <p:cNvSpPr/>
          <p:nvPr/>
        </p:nvSpPr>
        <p:spPr>
          <a:xfrm>
            <a:off x="2946540" y="1763652"/>
            <a:ext cx="2776654" cy="156117"/>
          </a:xfrm>
          <a:prstGeom prst="rect">
            <a:avLst/>
          </a:prstGeom>
          <a:solidFill>
            <a:srgbClr val="FF0000">
              <a:alpha val="72000"/>
            </a:srgb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C45AF87-3C77-C86F-9A8E-546ED4CBE301}"/>
              </a:ext>
            </a:extLst>
          </p:cNvPr>
          <p:cNvSpPr/>
          <p:nvPr/>
        </p:nvSpPr>
        <p:spPr>
          <a:xfrm>
            <a:off x="485892" y="1763657"/>
            <a:ext cx="2406023" cy="156018"/>
          </a:xfrm>
          <a:prstGeom prst="rect">
            <a:avLst/>
          </a:prstGeom>
          <a:solidFill>
            <a:srgbClr val="FFFF00">
              <a:alpha val="72000"/>
            </a:srgb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4722B74-0267-2F61-C9FE-0F327DF1FD49}"/>
              </a:ext>
            </a:extLst>
          </p:cNvPr>
          <p:cNvSpPr/>
          <p:nvPr/>
        </p:nvSpPr>
        <p:spPr>
          <a:xfrm>
            <a:off x="5777818" y="1763653"/>
            <a:ext cx="2946130" cy="156116"/>
          </a:xfrm>
          <a:prstGeom prst="rect">
            <a:avLst/>
          </a:prstGeom>
          <a:solidFill>
            <a:srgbClr val="F96013">
              <a:alpha val="72000"/>
            </a:srgb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6829881-2F5F-1F21-353C-5CB5DBAE1C14}"/>
              </a:ext>
            </a:extLst>
          </p:cNvPr>
          <p:cNvSpPr txBox="1"/>
          <p:nvPr/>
        </p:nvSpPr>
        <p:spPr>
          <a:xfrm>
            <a:off x="843303" y="1985084"/>
            <a:ext cx="1691199" cy="646331"/>
          </a:xfrm>
          <a:prstGeom prst="rect">
            <a:avLst/>
          </a:prstGeom>
          <a:noFill/>
        </p:spPr>
        <p:txBody>
          <a:bodyPr wrap="square" rtlCol="0">
            <a:spAutoFit/>
          </a:bodyPr>
          <a:lstStyle/>
          <a:p>
            <a:pPr marL="285750" indent="-285750">
              <a:buFont typeface="Wingdings" panose="05000000000000000000" pitchFamily="2" charset="2"/>
              <a:buChar char="ü"/>
            </a:pPr>
            <a:r>
              <a:rPr lang="en-US" sz="900" dirty="0">
                <a:solidFill>
                  <a:schemeClr val="bg1">
                    <a:lumMod val="50000"/>
                  </a:schemeClr>
                </a:solidFill>
                <a:latin typeface="Arial Nova" panose="020B0504020202020204" pitchFamily="34" charset="0"/>
              </a:rPr>
              <a:t>Login Problems</a:t>
            </a:r>
          </a:p>
          <a:p>
            <a:pPr marL="285750" indent="-285750">
              <a:buFont typeface="Wingdings" panose="05000000000000000000" pitchFamily="2" charset="2"/>
              <a:buChar char="ü"/>
            </a:pPr>
            <a:r>
              <a:rPr lang="en-US" sz="900" dirty="0">
                <a:solidFill>
                  <a:schemeClr val="bg1">
                    <a:lumMod val="50000"/>
                  </a:schemeClr>
                </a:solidFill>
                <a:latin typeface="Arial Nova" panose="020B0504020202020204" pitchFamily="34" charset="0"/>
              </a:rPr>
              <a:t>OE dates</a:t>
            </a:r>
          </a:p>
          <a:p>
            <a:pPr marL="285750" indent="-285750">
              <a:buFont typeface="Wingdings" panose="05000000000000000000" pitchFamily="2" charset="2"/>
              <a:buChar char="ü"/>
            </a:pPr>
            <a:r>
              <a:rPr lang="en-US" sz="900" dirty="0">
                <a:solidFill>
                  <a:schemeClr val="bg1">
                    <a:lumMod val="50000"/>
                  </a:schemeClr>
                </a:solidFill>
                <a:latin typeface="Arial Nova" panose="020B0504020202020204" pitchFamily="34" charset="0"/>
              </a:rPr>
              <a:t>ESS Portal Guidance</a:t>
            </a:r>
          </a:p>
          <a:p>
            <a:pPr marL="285750" indent="-285750">
              <a:buFont typeface="Wingdings" panose="05000000000000000000" pitchFamily="2" charset="2"/>
              <a:buChar char="ü"/>
            </a:pPr>
            <a:r>
              <a:rPr lang="en-US" sz="900" dirty="0">
                <a:solidFill>
                  <a:srgbClr val="009999"/>
                </a:solidFill>
                <a:latin typeface="Arial Nova" panose="020B0504020202020204" pitchFamily="34" charset="0"/>
              </a:rPr>
              <a:t>General information</a:t>
            </a:r>
          </a:p>
        </p:txBody>
      </p:sp>
      <p:sp>
        <p:nvSpPr>
          <p:cNvPr id="8" name="TextBox 7">
            <a:extLst>
              <a:ext uri="{FF2B5EF4-FFF2-40B4-BE49-F238E27FC236}">
                <a16:creationId xmlns:a16="http://schemas.microsoft.com/office/drawing/2014/main" id="{334E5884-1942-3CDA-45B8-8C6C0F200A22}"/>
              </a:ext>
            </a:extLst>
          </p:cNvPr>
          <p:cNvSpPr txBox="1"/>
          <p:nvPr/>
        </p:nvSpPr>
        <p:spPr>
          <a:xfrm>
            <a:off x="3086038" y="1985084"/>
            <a:ext cx="2497657" cy="3000821"/>
          </a:xfrm>
          <a:prstGeom prst="rect">
            <a:avLst/>
          </a:prstGeom>
          <a:noFill/>
        </p:spPr>
        <p:txBody>
          <a:bodyPr wrap="square" rtlCol="0">
            <a:spAutoFit/>
          </a:bodyPr>
          <a:lstStyle/>
          <a:p>
            <a:pPr marL="285750" indent="-285750">
              <a:buFont typeface="Wingdings" panose="05000000000000000000" pitchFamily="2" charset="2"/>
              <a:buChar char="ü"/>
            </a:pPr>
            <a:r>
              <a:rPr lang="en-US" sz="900" dirty="0">
                <a:solidFill>
                  <a:schemeClr val="bg1">
                    <a:lumMod val="50000"/>
                  </a:schemeClr>
                </a:solidFill>
                <a:latin typeface="Arial Nova" panose="020B0504020202020204" pitchFamily="34" charset="0"/>
              </a:rPr>
              <a:t>Portal does not Work</a:t>
            </a:r>
          </a:p>
          <a:p>
            <a:pPr marL="742939" lvl="1" indent="-285750">
              <a:buFont typeface="Wingdings" panose="05000000000000000000" pitchFamily="2" charset="2"/>
              <a:buChar char="ü"/>
            </a:pPr>
            <a:r>
              <a:rPr lang="en-US" sz="900" dirty="0">
                <a:solidFill>
                  <a:schemeClr val="bg1">
                    <a:lumMod val="50000"/>
                  </a:schemeClr>
                </a:solidFill>
                <a:latin typeface="Arial Nova" panose="020B0504020202020204" pitchFamily="34" charset="0"/>
              </a:rPr>
              <a:t>General Troubleshooting</a:t>
            </a:r>
          </a:p>
          <a:p>
            <a:pPr marL="742939" lvl="1" indent="-285750">
              <a:buFont typeface="Wingdings" panose="05000000000000000000" pitchFamily="2" charset="2"/>
              <a:buChar char="ü"/>
            </a:pPr>
            <a:r>
              <a:rPr lang="en-US" sz="900" dirty="0">
                <a:solidFill>
                  <a:schemeClr val="bg1">
                    <a:lumMod val="50000"/>
                  </a:schemeClr>
                </a:solidFill>
                <a:latin typeface="Arial Nova" panose="020B0504020202020204" pitchFamily="34" charset="0"/>
              </a:rPr>
              <a:t>PS Ticket if Applicable</a:t>
            </a:r>
          </a:p>
          <a:p>
            <a:pPr marL="285750" indent="-285750">
              <a:buFont typeface="Wingdings" panose="05000000000000000000" pitchFamily="2" charset="2"/>
              <a:buChar char="ü"/>
            </a:pPr>
            <a:r>
              <a:rPr lang="en-US" sz="900" dirty="0">
                <a:solidFill>
                  <a:schemeClr val="bg1">
                    <a:lumMod val="50000"/>
                  </a:schemeClr>
                </a:solidFill>
                <a:latin typeface="Arial Nova" panose="020B0504020202020204" pitchFamily="34" charset="0"/>
              </a:rPr>
              <a:t>Assistance during Enrollment</a:t>
            </a:r>
          </a:p>
          <a:p>
            <a:pPr marL="742939" lvl="1" indent="-285750">
              <a:buFont typeface="Wingdings" panose="05000000000000000000" pitchFamily="2" charset="2"/>
              <a:buChar char="ü"/>
            </a:pPr>
            <a:r>
              <a:rPr lang="en-US" sz="900" dirty="0">
                <a:solidFill>
                  <a:srgbClr val="009999"/>
                </a:solidFill>
                <a:latin typeface="Arial Nova" panose="020B0504020202020204" pitchFamily="34" charset="0"/>
              </a:rPr>
              <a:t>Adding Dependents</a:t>
            </a:r>
          </a:p>
          <a:p>
            <a:pPr marL="742939" lvl="1" indent="-285750">
              <a:buFont typeface="Wingdings" panose="05000000000000000000" pitchFamily="2" charset="2"/>
              <a:buChar char="ü"/>
            </a:pPr>
            <a:r>
              <a:rPr lang="en-US" sz="900" dirty="0">
                <a:solidFill>
                  <a:schemeClr val="bg1">
                    <a:lumMod val="50000"/>
                  </a:schemeClr>
                </a:solidFill>
                <a:latin typeface="Arial Nova" panose="020B0504020202020204" pitchFamily="34" charset="0"/>
              </a:rPr>
              <a:t>Editing Dependents Info</a:t>
            </a:r>
          </a:p>
          <a:p>
            <a:pPr marL="742939" lvl="1" indent="-285750">
              <a:buFont typeface="Wingdings" panose="05000000000000000000" pitchFamily="2" charset="2"/>
              <a:buChar char="ü"/>
            </a:pPr>
            <a:r>
              <a:rPr lang="en-US" sz="900" dirty="0">
                <a:solidFill>
                  <a:schemeClr val="bg1">
                    <a:lumMod val="50000"/>
                  </a:schemeClr>
                </a:solidFill>
                <a:latin typeface="Arial Nova" panose="020B0504020202020204" pitchFamily="34" charset="0"/>
              </a:rPr>
              <a:t>Domestic Partner</a:t>
            </a:r>
          </a:p>
          <a:p>
            <a:pPr marL="742939" lvl="1" indent="-285750">
              <a:buFont typeface="Wingdings" panose="05000000000000000000" pitchFamily="2" charset="2"/>
              <a:buChar char="ü"/>
            </a:pPr>
            <a:r>
              <a:rPr lang="en-US" sz="900" dirty="0">
                <a:solidFill>
                  <a:schemeClr val="bg1">
                    <a:lumMod val="50000"/>
                  </a:schemeClr>
                </a:solidFill>
                <a:latin typeface="Arial Nova" panose="020B0504020202020204" pitchFamily="34" charset="0"/>
              </a:rPr>
              <a:t>SBC Files</a:t>
            </a:r>
          </a:p>
          <a:p>
            <a:pPr marL="742939" lvl="1" indent="-285750">
              <a:buFont typeface="Wingdings" panose="05000000000000000000" pitchFamily="2" charset="2"/>
              <a:buChar char="ü"/>
            </a:pPr>
            <a:r>
              <a:rPr lang="en-US" sz="900" dirty="0">
                <a:solidFill>
                  <a:srgbClr val="009999"/>
                </a:solidFill>
                <a:latin typeface="Arial Nova" panose="020B0504020202020204" pitchFamily="34" charset="0"/>
              </a:rPr>
              <a:t>Proxy Tool</a:t>
            </a:r>
          </a:p>
          <a:p>
            <a:pPr marL="742939" lvl="1" indent="-285750">
              <a:buFont typeface="Wingdings" panose="05000000000000000000" pitchFamily="2" charset="2"/>
              <a:buChar char="ü"/>
            </a:pPr>
            <a:r>
              <a:rPr lang="en-US" sz="900" dirty="0">
                <a:solidFill>
                  <a:schemeClr val="bg1">
                    <a:lumMod val="50000"/>
                  </a:schemeClr>
                </a:solidFill>
                <a:latin typeface="Arial Nova" panose="020B0504020202020204" pitchFamily="34" charset="0"/>
              </a:rPr>
              <a:t>Confirmation Statement</a:t>
            </a:r>
          </a:p>
          <a:p>
            <a:pPr marL="742939" lvl="1" indent="-285750">
              <a:buFont typeface="Wingdings" panose="05000000000000000000" pitchFamily="2" charset="2"/>
              <a:buChar char="ü"/>
            </a:pPr>
            <a:r>
              <a:rPr lang="en-US" sz="900" dirty="0">
                <a:solidFill>
                  <a:schemeClr val="bg1">
                    <a:lumMod val="50000"/>
                  </a:schemeClr>
                </a:solidFill>
                <a:latin typeface="Arial Nova" panose="020B0504020202020204" pitchFamily="34" charset="0"/>
              </a:rPr>
              <a:t>Not able to confirm elections</a:t>
            </a:r>
          </a:p>
          <a:p>
            <a:pPr marL="285750" indent="-285750">
              <a:buFont typeface="Wingdings" panose="05000000000000000000" pitchFamily="2" charset="2"/>
              <a:buChar char="ü"/>
            </a:pPr>
            <a:r>
              <a:rPr lang="en-US" sz="900" dirty="0">
                <a:solidFill>
                  <a:srgbClr val="009999"/>
                </a:solidFill>
                <a:latin typeface="Arial Nova" panose="020B0504020202020204" pitchFamily="34" charset="0"/>
              </a:rPr>
              <a:t>When to Create a case/ Call to Benefits</a:t>
            </a:r>
          </a:p>
          <a:p>
            <a:pPr marL="285750" indent="-285750">
              <a:buFont typeface="Wingdings" panose="05000000000000000000" pitchFamily="2" charset="2"/>
              <a:buChar char="ü"/>
            </a:pPr>
            <a:r>
              <a:rPr lang="en-US" sz="900" dirty="0">
                <a:solidFill>
                  <a:schemeClr val="bg1">
                    <a:lumMod val="50000"/>
                  </a:schemeClr>
                </a:solidFill>
                <a:latin typeface="Arial Nova" panose="020B0504020202020204" pitchFamily="34" charset="0"/>
              </a:rPr>
              <a:t>OE Dates – Status of Submission</a:t>
            </a:r>
          </a:p>
          <a:p>
            <a:pPr marL="285750" indent="-285750">
              <a:buFont typeface="Wingdings" panose="05000000000000000000" pitchFamily="2" charset="2"/>
              <a:buChar char="ü"/>
            </a:pPr>
            <a:r>
              <a:rPr lang="en-US" sz="900" dirty="0">
                <a:solidFill>
                  <a:srgbClr val="009999"/>
                </a:solidFill>
                <a:latin typeface="Arial Nova" panose="020B0504020202020204" pitchFamily="34" charset="0"/>
              </a:rPr>
              <a:t>Change election of benefits</a:t>
            </a:r>
          </a:p>
          <a:p>
            <a:pPr marL="285750" indent="-285750">
              <a:buFont typeface="Wingdings" panose="05000000000000000000" pitchFamily="2" charset="2"/>
              <a:buChar char="ü"/>
            </a:pPr>
            <a:r>
              <a:rPr lang="en-US" sz="900" dirty="0">
                <a:solidFill>
                  <a:schemeClr val="bg1">
                    <a:lumMod val="50000"/>
                  </a:schemeClr>
                </a:solidFill>
                <a:latin typeface="Arial Nova" panose="020B0504020202020204" pitchFamily="34" charset="0"/>
              </a:rPr>
              <a:t>Pay Period Explanation</a:t>
            </a:r>
          </a:p>
          <a:p>
            <a:pPr marL="285750" indent="-285750">
              <a:buFont typeface="Wingdings" panose="05000000000000000000" pitchFamily="2" charset="2"/>
              <a:buChar char="ü"/>
            </a:pPr>
            <a:r>
              <a:rPr lang="en-US" sz="900" dirty="0">
                <a:solidFill>
                  <a:srgbClr val="009999"/>
                </a:solidFill>
                <a:latin typeface="Arial Nova" panose="020B0504020202020204" pitchFamily="34" charset="0"/>
              </a:rPr>
              <a:t>How to Waive</a:t>
            </a:r>
          </a:p>
          <a:p>
            <a:pPr marL="285750" indent="-285750">
              <a:buFont typeface="Wingdings" panose="05000000000000000000" pitchFamily="2" charset="2"/>
              <a:buChar char="ü"/>
            </a:pPr>
            <a:r>
              <a:rPr lang="en-US" sz="900" dirty="0">
                <a:solidFill>
                  <a:schemeClr val="bg1">
                    <a:lumMod val="50000"/>
                  </a:schemeClr>
                </a:solidFill>
                <a:latin typeface="Arial Nova" panose="020B0504020202020204" pitchFamily="34" charset="0"/>
              </a:rPr>
              <a:t>Slavic 401K / HSA / FSA</a:t>
            </a:r>
          </a:p>
          <a:p>
            <a:pPr marL="285750" indent="-285750">
              <a:buFont typeface="Wingdings" panose="05000000000000000000" pitchFamily="2" charset="2"/>
              <a:buChar char="ü"/>
            </a:pPr>
            <a:r>
              <a:rPr lang="en-US" sz="900" dirty="0">
                <a:solidFill>
                  <a:schemeClr val="bg1">
                    <a:lumMod val="50000"/>
                  </a:schemeClr>
                </a:solidFill>
                <a:latin typeface="Arial Nova" panose="020B0504020202020204" pitchFamily="34" charset="0"/>
              </a:rPr>
              <a:t>Benefits Card</a:t>
            </a:r>
          </a:p>
          <a:p>
            <a:pPr marL="285750" indent="-285750">
              <a:buFont typeface="Wingdings" panose="05000000000000000000" pitchFamily="2" charset="2"/>
              <a:buChar char="ü"/>
            </a:pPr>
            <a:r>
              <a:rPr lang="en-US" sz="900" dirty="0">
                <a:solidFill>
                  <a:schemeClr val="bg1">
                    <a:lumMod val="50000"/>
                  </a:schemeClr>
                </a:solidFill>
                <a:latin typeface="Arial Nova" panose="020B0504020202020204" pitchFamily="34" charset="0"/>
              </a:rPr>
              <a:t>COBRA</a:t>
            </a:r>
          </a:p>
          <a:p>
            <a:pPr marL="285750" indent="-285750">
              <a:buFont typeface="Wingdings" panose="05000000000000000000" pitchFamily="2" charset="2"/>
              <a:buChar char="ü"/>
            </a:pPr>
            <a:r>
              <a:rPr lang="en-US" sz="900" dirty="0">
                <a:solidFill>
                  <a:srgbClr val="009999"/>
                </a:solidFill>
                <a:latin typeface="Arial Nova" panose="020B0504020202020204" pitchFamily="34" charset="0"/>
              </a:rPr>
              <a:t>Plan does not appear / Not offered</a:t>
            </a:r>
          </a:p>
          <a:p>
            <a:pPr marL="285750" indent="-285750">
              <a:buFont typeface="Wingdings" panose="05000000000000000000" pitchFamily="2" charset="2"/>
              <a:buChar char="ü"/>
            </a:pPr>
            <a:r>
              <a:rPr lang="en-US" sz="900" dirty="0">
                <a:solidFill>
                  <a:schemeClr val="bg1">
                    <a:lumMod val="50000"/>
                  </a:schemeClr>
                </a:solidFill>
                <a:latin typeface="Arial Nova" panose="020B0504020202020204" pitchFamily="34" charset="0"/>
              </a:rPr>
              <a:t>Plan questions</a:t>
            </a:r>
          </a:p>
        </p:txBody>
      </p:sp>
      <p:sp>
        <p:nvSpPr>
          <p:cNvPr id="9" name="TextBox 8">
            <a:extLst>
              <a:ext uri="{FF2B5EF4-FFF2-40B4-BE49-F238E27FC236}">
                <a16:creationId xmlns:a16="http://schemas.microsoft.com/office/drawing/2014/main" id="{7BB05DEE-BC34-51FA-732E-E79EE3299C2A}"/>
              </a:ext>
            </a:extLst>
          </p:cNvPr>
          <p:cNvSpPr txBox="1"/>
          <p:nvPr/>
        </p:nvSpPr>
        <p:spPr>
          <a:xfrm>
            <a:off x="6140851" y="1985084"/>
            <a:ext cx="2583097" cy="1061829"/>
          </a:xfrm>
          <a:prstGeom prst="rect">
            <a:avLst/>
          </a:prstGeom>
          <a:noFill/>
        </p:spPr>
        <p:txBody>
          <a:bodyPr wrap="square" rtlCol="0">
            <a:spAutoFit/>
          </a:bodyPr>
          <a:lstStyle/>
          <a:p>
            <a:pPr marL="285750" indent="-285750">
              <a:buFont typeface="Wingdings" panose="05000000000000000000" pitchFamily="2" charset="2"/>
              <a:buChar char="ü"/>
            </a:pPr>
            <a:r>
              <a:rPr lang="en-US" sz="900" dirty="0">
                <a:solidFill>
                  <a:schemeClr val="bg1">
                    <a:lumMod val="50000"/>
                  </a:schemeClr>
                </a:solidFill>
                <a:latin typeface="Arial Nova" panose="020B0504020202020204" pitchFamily="34" charset="0"/>
              </a:rPr>
              <a:t>OE Extension</a:t>
            </a:r>
          </a:p>
          <a:p>
            <a:pPr marL="742939" lvl="1" indent="-285750">
              <a:buFont typeface="Wingdings" panose="05000000000000000000" pitchFamily="2" charset="2"/>
              <a:buChar char="ü"/>
            </a:pPr>
            <a:r>
              <a:rPr lang="en-US" sz="900" dirty="0">
                <a:solidFill>
                  <a:schemeClr val="bg1">
                    <a:lumMod val="50000"/>
                  </a:schemeClr>
                </a:solidFill>
                <a:latin typeface="Arial Nova" panose="020B0504020202020204" pitchFamily="34" charset="0"/>
              </a:rPr>
              <a:t>Extension by ER</a:t>
            </a:r>
          </a:p>
          <a:p>
            <a:pPr marL="742939" lvl="1" indent="-285750">
              <a:buFont typeface="Wingdings" panose="05000000000000000000" pitchFamily="2" charset="2"/>
              <a:buChar char="ü"/>
            </a:pPr>
            <a:r>
              <a:rPr lang="en-US" sz="900" dirty="0">
                <a:solidFill>
                  <a:schemeClr val="bg1">
                    <a:lumMod val="50000"/>
                  </a:schemeClr>
                </a:solidFill>
                <a:latin typeface="Arial Nova" panose="020B0504020202020204" pitchFamily="34" charset="0"/>
              </a:rPr>
              <a:t>Extension by Benefits Team</a:t>
            </a:r>
          </a:p>
          <a:p>
            <a:pPr marL="285750" indent="-285750">
              <a:buFont typeface="Wingdings" panose="05000000000000000000" pitchFamily="2" charset="2"/>
              <a:buChar char="ü"/>
            </a:pPr>
            <a:r>
              <a:rPr lang="en-US" sz="900" dirty="0">
                <a:solidFill>
                  <a:schemeClr val="bg1">
                    <a:lumMod val="50000"/>
                  </a:schemeClr>
                </a:solidFill>
                <a:latin typeface="Arial Nova" panose="020B0504020202020204" pitchFamily="34" charset="0"/>
              </a:rPr>
              <a:t>Qualifying life changing events</a:t>
            </a:r>
          </a:p>
          <a:p>
            <a:pPr marL="285750" indent="-285750">
              <a:buFont typeface="Wingdings" panose="05000000000000000000" pitchFamily="2" charset="2"/>
              <a:buChar char="ü"/>
            </a:pPr>
            <a:r>
              <a:rPr lang="en-US" sz="900" dirty="0">
                <a:solidFill>
                  <a:schemeClr val="bg1">
                    <a:lumMod val="50000"/>
                  </a:schemeClr>
                </a:solidFill>
                <a:latin typeface="Arial Nova" panose="020B0504020202020204" pitchFamily="34" charset="0"/>
              </a:rPr>
              <a:t>When are Benefits effective</a:t>
            </a:r>
          </a:p>
          <a:p>
            <a:pPr marL="285750" indent="-285750">
              <a:buFont typeface="Wingdings" panose="05000000000000000000" pitchFamily="2" charset="2"/>
              <a:buChar char="ü"/>
            </a:pPr>
            <a:r>
              <a:rPr lang="en-US" sz="900" dirty="0">
                <a:solidFill>
                  <a:srgbClr val="009999"/>
                </a:solidFill>
                <a:latin typeface="Arial Nova" panose="020B0504020202020204" pitchFamily="34" charset="0"/>
              </a:rPr>
              <a:t>Login into the carrier</a:t>
            </a:r>
            <a:r>
              <a:rPr lang="es-US" sz="900" dirty="0">
                <a:solidFill>
                  <a:srgbClr val="009999"/>
                </a:solidFill>
                <a:latin typeface="Arial Nova" panose="020B0504020202020204" pitchFamily="34" charset="0"/>
              </a:rPr>
              <a:t>’s portal (</a:t>
            </a:r>
            <a:r>
              <a:rPr lang="en-US" sz="900" dirty="0">
                <a:solidFill>
                  <a:srgbClr val="009999"/>
                </a:solidFill>
                <a:latin typeface="Arial Nova" panose="020B0504020202020204" pitchFamily="34" charset="0"/>
              </a:rPr>
              <a:t>group</a:t>
            </a:r>
            <a:r>
              <a:rPr lang="es-US" sz="900" dirty="0">
                <a:solidFill>
                  <a:srgbClr val="009999"/>
                </a:solidFill>
                <a:latin typeface="Arial Nova" panose="020B0504020202020204" pitchFamily="34" charset="0"/>
              </a:rPr>
              <a:t> ID)</a:t>
            </a:r>
            <a:endParaRPr lang="en-US" sz="900" dirty="0">
              <a:solidFill>
                <a:srgbClr val="009999"/>
              </a:solidFill>
              <a:latin typeface="Arial Nova" panose="020B0504020202020204" pitchFamily="34" charset="0"/>
            </a:endParaRPr>
          </a:p>
          <a:p>
            <a:pPr marL="285750" indent="-285750">
              <a:buFont typeface="Wingdings" panose="05000000000000000000" pitchFamily="2" charset="2"/>
              <a:buChar char="ü"/>
            </a:pPr>
            <a:endParaRPr lang="en-US" sz="900" dirty="0">
              <a:solidFill>
                <a:schemeClr val="bg1">
                  <a:lumMod val="50000"/>
                </a:schemeClr>
              </a:solidFill>
              <a:latin typeface="Arial Nova" panose="020B0504020202020204" pitchFamily="34" charset="0"/>
            </a:endParaRPr>
          </a:p>
        </p:txBody>
      </p:sp>
      <p:sp>
        <p:nvSpPr>
          <p:cNvPr id="10" name="TextBox 9">
            <a:extLst>
              <a:ext uri="{FF2B5EF4-FFF2-40B4-BE49-F238E27FC236}">
                <a16:creationId xmlns:a16="http://schemas.microsoft.com/office/drawing/2014/main" id="{BA04650E-D99D-691E-1C15-FD82D534F121}"/>
              </a:ext>
            </a:extLst>
          </p:cNvPr>
          <p:cNvSpPr txBox="1"/>
          <p:nvPr/>
        </p:nvSpPr>
        <p:spPr>
          <a:xfrm>
            <a:off x="1110550" y="1148721"/>
            <a:ext cx="1594150" cy="276999"/>
          </a:xfrm>
          <a:prstGeom prst="rect">
            <a:avLst/>
          </a:prstGeom>
          <a:noFill/>
        </p:spPr>
        <p:txBody>
          <a:bodyPr wrap="square" rtlCol="0">
            <a:spAutoFit/>
          </a:bodyPr>
          <a:lstStyle/>
          <a:p>
            <a:pPr algn="ctr"/>
            <a:r>
              <a:rPr lang="en-US" sz="1200" b="1" dirty="0">
                <a:solidFill>
                  <a:srgbClr val="009999"/>
                </a:solidFill>
              </a:rPr>
              <a:t>Benefits Timeline</a:t>
            </a:r>
          </a:p>
        </p:txBody>
      </p:sp>
      <p:cxnSp>
        <p:nvCxnSpPr>
          <p:cNvPr id="13" name="Straight Connector 12">
            <a:extLst>
              <a:ext uri="{FF2B5EF4-FFF2-40B4-BE49-F238E27FC236}">
                <a16:creationId xmlns:a16="http://schemas.microsoft.com/office/drawing/2014/main" id="{6F8AD2E1-FB17-07D2-EF5A-EF6E9216F6FD}"/>
              </a:ext>
            </a:extLst>
          </p:cNvPr>
          <p:cNvCxnSpPr>
            <a:cxnSpLocks/>
          </p:cNvCxnSpPr>
          <p:nvPr/>
        </p:nvCxnSpPr>
        <p:spPr>
          <a:xfrm>
            <a:off x="2674156" y="1311014"/>
            <a:ext cx="5998503" cy="0"/>
          </a:xfrm>
          <a:prstGeom prst="line">
            <a:avLst/>
          </a:prstGeom>
          <a:ln w="25400">
            <a:solidFill>
              <a:srgbClr val="009999"/>
            </a:solidFill>
          </a:ln>
        </p:spPr>
        <p:style>
          <a:lnRef idx="1">
            <a:schemeClr val="accent3"/>
          </a:lnRef>
          <a:fillRef idx="0">
            <a:schemeClr val="accent3"/>
          </a:fillRef>
          <a:effectRef idx="0">
            <a:schemeClr val="accent3"/>
          </a:effectRef>
          <a:fontRef idx="minor">
            <a:schemeClr val="tx1"/>
          </a:fontRef>
        </p:style>
      </p:cxnSp>
      <p:cxnSp>
        <p:nvCxnSpPr>
          <p:cNvPr id="15" name="Straight Connector 14">
            <a:extLst>
              <a:ext uri="{FF2B5EF4-FFF2-40B4-BE49-F238E27FC236}">
                <a16:creationId xmlns:a16="http://schemas.microsoft.com/office/drawing/2014/main" id="{CD3B63C1-C9DE-2BB8-652B-744D910F5211}"/>
              </a:ext>
            </a:extLst>
          </p:cNvPr>
          <p:cNvCxnSpPr>
            <a:cxnSpLocks/>
          </p:cNvCxnSpPr>
          <p:nvPr/>
        </p:nvCxnSpPr>
        <p:spPr>
          <a:xfrm>
            <a:off x="455064" y="1311014"/>
            <a:ext cx="686030" cy="0"/>
          </a:xfrm>
          <a:prstGeom prst="line">
            <a:avLst/>
          </a:prstGeom>
          <a:ln w="25400">
            <a:solidFill>
              <a:srgbClr val="009999"/>
            </a:solidFill>
          </a:ln>
        </p:spPr>
        <p:style>
          <a:lnRef idx="1">
            <a:schemeClr val="accent3"/>
          </a:lnRef>
          <a:fillRef idx="0">
            <a:schemeClr val="accent3"/>
          </a:fillRef>
          <a:effectRef idx="0">
            <a:schemeClr val="accent3"/>
          </a:effectRef>
          <a:fontRef idx="minor">
            <a:schemeClr val="tx1"/>
          </a:fontRef>
        </p:style>
      </p:cxnSp>
      <p:sp>
        <p:nvSpPr>
          <p:cNvPr id="21" name="TextBox 20">
            <a:extLst>
              <a:ext uri="{FF2B5EF4-FFF2-40B4-BE49-F238E27FC236}">
                <a16:creationId xmlns:a16="http://schemas.microsoft.com/office/drawing/2014/main" id="{6CB48E92-94F2-94E8-229D-DA4FFF34DA13}"/>
              </a:ext>
            </a:extLst>
          </p:cNvPr>
          <p:cNvSpPr txBox="1"/>
          <p:nvPr/>
        </p:nvSpPr>
        <p:spPr>
          <a:xfrm>
            <a:off x="1063466" y="1437384"/>
            <a:ext cx="1083082" cy="307777"/>
          </a:xfrm>
          <a:prstGeom prst="rect">
            <a:avLst/>
          </a:prstGeom>
          <a:noFill/>
        </p:spPr>
        <p:txBody>
          <a:bodyPr wrap="square" rtlCol="0">
            <a:spAutoFit/>
          </a:bodyPr>
          <a:lstStyle/>
          <a:p>
            <a:pPr algn="ctr"/>
            <a:r>
              <a:rPr lang="en-US" sz="1400" b="1" dirty="0">
                <a:solidFill>
                  <a:schemeClr val="bg1">
                    <a:lumMod val="50000"/>
                  </a:schemeClr>
                </a:solidFill>
              </a:rPr>
              <a:t>Before</a:t>
            </a:r>
            <a:r>
              <a:rPr lang="es-US" sz="1400" b="1" dirty="0">
                <a:solidFill>
                  <a:schemeClr val="bg1">
                    <a:lumMod val="50000"/>
                  </a:schemeClr>
                </a:solidFill>
              </a:rPr>
              <a:t> OE </a:t>
            </a:r>
            <a:endParaRPr lang="en-US" sz="1400" b="1" dirty="0">
              <a:solidFill>
                <a:schemeClr val="bg1">
                  <a:lumMod val="50000"/>
                </a:schemeClr>
              </a:solidFill>
            </a:endParaRPr>
          </a:p>
        </p:txBody>
      </p:sp>
      <p:sp>
        <p:nvSpPr>
          <p:cNvPr id="22" name="TextBox 21">
            <a:extLst>
              <a:ext uri="{FF2B5EF4-FFF2-40B4-BE49-F238E27FC236}">
                <a16:creationId xmlns:a16="http://schemas.microsoft.com/office/drawing/2014/main" id="{481ADC7E-A1EC-AAFA-F5C5-F79215AEDC3D}"/>
              </a:ext>
            </a:extLst>
          </p:cNvPr>
          <p:cNvSpPr txBox="1"/>
          <p:nvPr/>
        </p:nvSpPr>
        <p:spPr>
          <a:xfrm>
            <a:off x="2929085" y="1401233"/>
            <a:ext cx="2815600" cy="307777"/>
          </a:xfrm>
          <a:prstGeom prst="rect">
            <a:avLst/>
          </a:prstGeom>
          <a:noFill/>
        </p:spPr>
        <p:txBody>
          <a:bodyPr wrap="square" rtlCol="0">
            <a:spAutoFit/>
          </a:bodyPr>
          <a:lstStyle/>
          <a:p>
            <a:pPr algn="ctr"/>
            <a:r>
              <a:rPr lang="en-US" sz="1400" b="1" dirty="0">
                <a:solidFill>
                  <a:schemeClr val="bg1">
                    <a:lumMod val="50000"/>
                  </a:schemeClr>
                </a:solidFill>
              </a:rPr>
              <a:t>During</a:t>
            </a:r>
            <a:r>
              <a:rPr lang="es-US" sz="1400" b="1" dirty="0">
                <a:solidFill>
                  <a:schemeClr val="bg1">
                    <a:lumMod val="50000"/>
                  </a:schemeClr>
                </a:solidFill>
              </a:rPr>
              <a:t> Open </a:t>
            </a:r>
            <a:r>
              <a:rPr lang="en-US" sz="1400" b="1" dirty="0">
                <a:solidFill>
                  <a:schemeClr val="bg1">
                    <a:lumMod val="50000"/>
                  </a:schemeClr>
                </a:solidFill>
              </a:rPr>
              <a:t>Enrollment</a:t>
            </a:r>
          </a:p>
        </p:txBody>
      </p:sp>
      <p:sp>
        <p:nvSpPr>
          <p:cNvPr id="23" name="TextBox 22">
            <a:extLst>
              <a:ext uri="{FF2B5EF4-FFF2-40B4-BE49-F238E27FC236}">
                <a16:creationId xmlns:a16="http://schemas.microsoft.com/office/drawing/2014/main" id="{02802E17-C59E-A262-8A90-EF578767B29A}"/>
              </a:ext>
            </a:extLst>
          </p:cNvPr>
          <p:cNvSpPr txBox="1"/>
          <p:nvPr/>
        </p:nvSpPr>
        <p:spPr>
          <a:xfrm>
            <a:off x="5942768" y="1419238"/>
            <a:ext cx="2815600" cy="307777"/>
          </a:xfrm>
          <a:prstGeom prst="rect">
            <a:avLst/>
          </a:prstGeom>
          <a:noFill/>
        </p:spPr>
        <p:txBody>
          <a:bodyPr wrap="square" rtlCol="0">
            <a:spAutoFit/>
          </a:bodyPr>
          <a:lstStyle/>
          <a:p>
            <a:pPr algn="ctr"/>
            <a:r>
              <a:rPr lang="es-US" sz="1400" b="1" dirty="0">
                <a:solidFill>
                  <a:schemeClr val="bg1">
                    <a:lumMod val="50000"/>
                  </a:schemeClr>
                </a:solidFill>
              </a:rPr>
              <a:t>After </a:t>
            </a:r>
            <a:r>
              <a:rPr lang="en-US" sz="1400" b="1" dirty="0">
                <a:solidFill>
                  <a:schemeClr val="bg1">
                    <a:lumMod val="50000"/>
                  </a:schemeClr>
                </a:solidFill>
              </a:rPr>
              <a:t>submission</a:t>
            </a:r>
          </a:p>
        </p:txBody>
      </p:sp>
      <p:sp>
        <p:nvSpPr>
          <p:cNvPr id="24" name="Title 2">
            <a:extLst>
              <a:ext uri="{FF2B5EF4-FFF2-40B4-BE49-F238E27FC236}">
                <a16:creationId xmlns:a16="http://schemas.microsoft.com/office/drawing/2014/main" id="{3688C3FE-4870-484E-CA97-7E335E63B90E}"/>
              </a:ext>
            </a:extLst>
          </p:cNvPr>
          <p:cNvSpPr txBox="1">
            <a:spLocks/>
          </p:cNvSpPr>
          <p:nvPr/>
        </p:nvSpPr>
        <p:spPr>
          <a:xfrm>
            <a:off x="1649827" y="795176"/>
            <a:ext cx="5774136" cy="369333"/>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pPr algn="ctr"/>
            <a:r>
              <a:rPr lang="es-CO" sz="1600" b="0" dirty="0">
                <a:solidFill>
                  <a:schemeClr val="accent3"/>
                </a:solidFill>
                <a:latin typeface="Grotesque Light" panose="020B0604020202020204" pitchFamily="34" charset="0"/>
              </a:rPr>
              <a:t>Key </a:t>
            </a:r>
            <a:r>
              <a:rPr lang="es-CO" sz="1600" b="0" dirty="0" err="1">
                <a:solidFill>
                  <a:schemeClr val="accent3"/>
                </a:solidFill>
                <a:latin typeface="Grotesque Light" panose="020B0604020202020204" pitchFamily="34" charset="0"/>
              </a:rPr>
              <a:t>Points</a:t>
            </a:r>
            <a:endParaRPr lang="en-US" sz="1600" b="0" dirty="0">
              <a:solidFill>
                <a:schemeClr val="accent3"/>
              </a:solidFill>
              <a:latin typeface="Grotesque Light" panose="020B0604020202020204" pitchFamily="34" charset="0"/>
            </a:endParaRPr>
          </a:p>
        </p:txBody>
      </p:sp>
    </p:spTree>
    <p:extLst>
      <p:ext uri="{BB962C8B-B14F-4D97-AF65-F5344CB8AC3E}">
        <p14:creationId xmlns:p14="http://schemas.microsoft.com/office/powerpoint/2010/main" val="2520882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1DDF0148-19B5-E465-EA3A-D4352D82388D}"/>
              </a:ext>
            </a:extLst>
          </p:cNvPr>
          <p:cNvGrpSpPr/>
          <p:nvPr/>
        </p:nvGrpSpPr>
        <p:grpSpPr>
          <a:xfrm>
            <a:off x="2913195" y="3081576"/>
            <a:ext cx="1719420" cy="415380"/>
            <a:chOff x="745686" y="3195114"/>
            <a:chExt cx="2475986" cy="415380"/>
          </a:xfrm>
        </p:grpSpPr>
        <p:sp>
          <p:nvSpPr>
            <p:cNvPr id="2" name="TextBox 1">
              <a:extLst>
                <a:ext uri="{FF2B5EF4-FFF2-40B4-BE49-F238E27FC236}">
                  <a16:creationId xmlns:a16="http://schemas.microsoft.com/office/drawing/2014/main" id="{E931BA79-D770-45F4-E4C1-054E596AD126}"/>
                </a:ext>
              </a:extLst>
            </p:cNvPr>
            <p:cNvSpPr txBox="1"/>
            <p:nvPr/>
          </p:nvSpPr>
          <p:spPr>
            <a:xfrm>
              <a:off x="745686" y="3195114"/>
              <a:ext cx="2475986" cy="276999"/>
            </a:xfrm>
            <a:prstGeom prst="rect">
              <a:avLst/>
            </a:prstGeom>
            <a:noFill/>
          </p:spPr>
          <p:txBody>
            <a:bodyPr wrap="square" rtlCol="0">
              <a:spAutoFit/>
            </a:bodyPr>
            <a:lstStyle/>
            <a:p>
              <a:r>
                <a:rPr lang="en-US" sz="1200" b="1" dirty="0">
                  <a:solidFill>
                    <a:srgbClr val="009999"/>
                  </a:solidFill>
                </a:rPr>
                <a:t>Carriers Web Site</a:t>
              </a:r>
            </a:p>
          </p:txBody>
        </p:sp>
        <p:sp>
          <p:nvSpPr>
            <p:cNvPr id="3" name="TextBox 2">
              <a:extLst>
                <a:ext uri="{FF2B5EF4-FFF2-40B4-BE49-F238E27FC236}">
                  <a16:creationId xmlns:a16="http://schemas.microsoft.com/office/drawing/2014/main" id="{898FD916-0FE7-AD97-3614-2A3BF2D0073A}"/>
                </a:ext>
              </a:extLst>
            </p:cNvPr>
            <p:cNvSpPr txBox="1"/>
            <p:nvPr/>
          </p:nvSpPr>
          <p:spPr>
            <a:xfrm>
              <a:off x="745686" y="3364273"/>
              <a:ext cx="2475986" cy="246221"/>
            </a:xfrm>
            <a:prstGeom prst="rect">
              <a:avLst/>
            </a:prstGeom>
            <a:noFill/>
          </p:spPr>
          <p:txBody>
            <a:bodyPr wrap="square" rtlCol="0">
              <a:spAutoFit/>
            </a:bodyPr>
            <a:lstStyle/>
            <a:p>
              <a:r>
                <a:rPr lang="es-US" sz="1000" b="1" i="1" dirty="0">
                  <a:solidFill>
                    <a:srgbClr val="706866"/>
                  </a:solidFill>
                </a:rPr>
                <a:t>Key Word</a:t>
              </a:r>
              <a:r>
                <a:rPr lang="en-US" sz="1000" b="1" i="1" dirty="0">
                  <a:solidFill>
                    <a:srgbClr val="706866"/>
                  </a:solidFill>
                </a:rPr>
                <a:t>: Plan Details</a:t>
              </a:r>
              <a:endParaRPr lang="es-US" sz="1000" b="1" i="1" dirty="0">
                <a:solidFill>
                  <a:srgbClr val="706866"/>
                </a:solidFill>
              </a:endParaRPr>
            </a:p>
          </p:txBody>
        </p:sp>
      </p:grpSp>
      <p:grpSp>
        <p:nvGrpSpPr>
          <p:cNvPr id="47" name="Group 46">
            <a:extLst>
              <a:ext uri="{FF2B5EF4-FFF2-40B4-BE49-F238E27FC236}">
                <a16:creationId xmlns:a16="http://schemas.microsoft.com/office/drawing/2014/main" id="{49E85826-999C-9C7C-BBAD-E92870126BCA}"/>
              </a:ext>
            </a:extLst>
          </p:cNvPr>
          <p:cNvGrpSpPr/>
          <p:nvPr/>
        </p:nvGrpSpPr>
        <p:grpSpPr>
          <a:xfrm>
            <a:off x="5917413" y="2425193"/>
            <a:ext cx="2478655" cy="712622"/>
            <a:chOff x="4849754" y="3172915"/>
            <a:chExt cx="2478655" cy="712622"/>
          </a:xfrm>
        </p:grpSpPr>
        <p:sp>
          <p:nvSpPr>
            <p:cNvPr id="40" name="TextBox 39">
              <a:extLst>
                <a:ext uri="{FF2B5EF4-FFF2-40B4-BE49-F238E27FC236}">
                  <a16:creationId xmlns:a16="http://schemas.microsoft.com/office/drawing/2014/main" id="{7445976E-BF52-4314-D1C6-0665F2222338}"/>
                </a:ext>
              </a:extLst>
            </p:cNvPr>
            <p:cNvSpPr txBox="1"/>
            <p:nvPr/>
          </p:nvSpPr>
          <p:spPr>
            <a:xfrm>
              <a:off x="4852423" y="3172915"/>
              <a:ext cx="2475986" cy="276999"/>
            </a:xfrm>
            <a:prstGeom prst="rect">
              <a:avLst/>
            </a:prstGeom>
            <a:noFill/>
          </p:spPr>
          <p:txBody>
            <a:bodyPr wrap="square" rtlCol="0">
              <a:spAutoFit/>
            </a:bodyPr>
            <a:lstStyle/>
            <a:p>
              <a:r>
                <a:rPr lang="en-US" sz="1200" b="1" dirty="0">
                  <a:solidFill>
                    <a:srgbClr val="009999"/>
                  </a:solidFill>
                </a:rPr>
                <a:t>OE Extension</a:t>
              </a:r>
            </a:p>
          </p:txBody>
        </p:sp>
        <p:sp>
          <p:nvSpPr>
            <p:cNvPr id="41" name="TextBox 40">
              <a:extLst>
                <a:ext uri="{FF2B5EF4-FFF2-40B4-BE49-F238E27FC236}">
                  <a16:creationId xmlns:a16="http://schemas.microsoft.com/office/drawing/2014/main" id="{6FDC6293-891C-EE68-CA46-417B8D725857}"/>
                </a:ext>
              </a:extLst>
            </p:cNvPr>
            <p:cNvSpPr txBox="1"/>
            <p:nvPr/>
          </p:nvSpPr>
          <p:spPr>
            <a:xfrm>
              <a:off x="4849754" y="3331539"/>
              <a:ext cx="1877910" cy="553998"/>
            </a:xfrm>
            <a:prstGeom prst="rect">
              <a:avLst/>
            </a:prstGeom>
            <a:noFill/>
          </p:spPr>
          <p:txBody>
            <a:bodyPr wrap="square" rtlCol="0">
              <a:spAutoFit/>
            </a:bodyPr>
            <a:lstStyle/>
            <a:p>
              <a:r>
                <a:rPr lang="es-US" sz="1000" b="1" i="1" dirty="0">
                  <a:solidFill>
                    <a:srgbClr val="706866"/>
                  </a:solidFill>
                </a:rPr>
                <a:t>Key Word</a:t>
              </a:r>
              <a:r>
                <a:rPr lang="en-US" sz="1000" b="1" i="1" dirty="0">
                  <a:solidFill>
                    <a:srgbClr val="706866"/>
                  </a:solidFill>
                </a:rPr>
                <a:t>: Window</a:t>
              </a:r>
            </a:p>
            <a:p>
              <a:pPr marL="171450" indent="-171450">
                <a:buFont typeface="Arial" panose="020B0604020202020204" pitchFamily="34" charset="0"/>
                <a:buChar char="•"/>
              </a:pPr>
              <a:r>
                <a:rPr lang="es-US" sz="1000" b="1" i="1" dirty="0">
                  <a:solidFill>
                    <a:srgbClr val="706866"/>
                  </a:solidFill>
                </a:rPr>
                <a:t>OE </a:t>
              </a:r>
              <a:r>
                <a:rPr lang="es-US" sz="1000" b="1" i="1" dirty="0" err="1">
                  <a:solidFill>
                    <a:srgbClr val="706866"/>
                  </a:solidFill>
                </a:rPr>
                <a:t>Workflow</a:t>
              </a:r>
              <a:r>
                <a:rPr lang="es-US" sz="1000" b="1" i="1" dirty="0">
                  <a:solidFill>
                    <a:srgbClr val="706866"/>
                  </a:solidFill>
                </a:rPr>
                <a:t> – Benefits</a:t>
              </a:r>
            </a:p>
            <a:p>
              <a:pPr marL="171450" indent="-171450">
                <a:buFont typeface="Arial" panose="020B0604020202020204" pitchFamily="34" charset="0"/>
                <a:buChar char="•"/>
              </a:pPr>
              <a:r>
                <a:rPr lang="es-US" sz="1000" b="1" i="1" dirty="0">
                  <a:solidFill>
                    <a:srgbClr val="706866"/>
                  </a:solidFill>
                </a:rPr>
                <a:t>BE </a:t>
              </a:r>
              <a:r>
                <a:rPr lang="es-US" sz="1000" b="1" i="1" dirty="0" err="1">
                  <a:solidFill>
                    <a:srgbClr val="706866"/>
                  </a:solidFill>
                </a:rPr>
                <a:t>Workflow</a:t>
              </a:r>
              <a:r>
                <a:rPr lang="es-US" sz="1000" b="1" i="1" dirty="0">
                  <a:solidFill>
                    <a:srgbClr val="706866"/>
                  </a:solidFill>
                </a:rPr>
                <a:t> - ER</a:t>
              </a:r>
            </a:p>
          </p:txBody>
        </p:sp>
      </p:grpSp>
      <p:grpSp>
        <p:nvGrpSpPr>
          <p:cNvPr id="50" name="Group 49">
            <a:extLst>
              <a:ext uri="{FF2B5EF4-FFF2-40B4-BE49-F238E27FC236}">
                <a16:creationId xmlns:a16="http://schemas.microsoft.com/office/drawing/2014/main" id="{7517BD1C-2AB3-0FF0-452E-ECCE2E524510}"/>
              </a:ext>
            </a:extLst>
          </p:cNvPr>
          <p:cNvGrpSpPr/>
          <p:nvPr/>
        </p:nvGrpSpPr>
        <p:grpSpPr>
          <a:xfrm>
            <a:off x="2941374" y="3596777"/>
            <a:ext cx="2885654" cy="399130"/>
            <a:chOff x="6600355" y="3153294"/>
            <a:chExt cx="2885654" cy="399130"/>
          </a:xfrm>
        </p:grpSpPr>
        <p:sp>
          <p:nvSpPr>
            <p:cNvPr id="45" name="TextBox 44">
              <a:extLst>
                <a:ext uri="{FF2B5EF4-FFF2-40B4-BE49-F238E27FC236}">
                  <a16:creationId xmlns:a16="http://schemas.microsoft.com/office/drawing/2014/main" id="{F8E6FF18-7B47-AFA4-6775-F114E97FE2B7}"/>
                </a:ext>
              </a:extLst>
            </p:cNvPr>
            <p:cNvSpPr txBox="1"/>
            <p:nvPr/>
          </p:nvSpPr>
          <p:spPr>
            <a:xfrm>
              <a:off x="6611694" y="3153294"/>
              <a:ext cx="2874315" cy="276999"/>
            </a:xfrm>
            <a:prstGeom prst="rect">
              <a:avLst/>
            </a:prstGeom>
            <a:noFill/>
          </p:spPr>
          <p:txBody>
            <a:bodyPr wrap="square" rtlCol="0">
              <a:spAutoFit/>
            </a:bodyPr>
            <a:lstStyle/>
            <a:p>
              <a:r>
                <a:rPr lang="en-US" sz="1200" b="1" dirty="0">
                  <a:solidFill>
                    <a:srgbClr val="009999"/>
                  </a:solidFill>
                </a:rPr>
                <a:t>Life Changing events</a:t>
              </a:r>
            </a:p>
          </p:txBody>
        </p:sp>
        <p:sp>
          <p:nvSpPr>
            <p:cNvPr id="48" name="TextBox 47">
              <a:extLst>
                <a:ext uri="{FF2B5EF4-FFF2-40B4-BE49-F238E27FC236}">
                  <a16:creationId xmlns:a16="http://schemas.microsoft.com/office/drawing/2014/main" id="{FE847EF1-9A2D-0C70-6710-F8D015D29C43}"/>
                </a:ext>
              </a:extLst>
            </p:cNvPr>
            <p:cNvSpPr txBox="1"/>
            <p:nvPr/>
          </p:nvSpPr>
          <p:spPr>
            <a:xfrm>
              <a:off x="6600355" y="3306203"/>
              <a:ext cx="2064379" cy="246221"/>
            </a:xfrm>
            <a:prstGeom prst="rect">
              <a:avLst/>
            </a:prstGeom>
            <a:noFill/>
          </p:spPr>
          <p:txBody>
            <a:bodyPr wrap="square" rtlCol="0">
              <a:spAutoFit/>
            </a:bodyPr>
            <a:lstStyle/>
            <a:p>
              <a:r>
                <a:rPr lang="es-US" sz="1000" b="1" i="1" dirty="0">
                  <a:solidFill>
                    <a:srgbClr val="706866"/>
                  </a:solidFill>
                </a:rPr>
                <a:t>Key </a:t>
              </a:r>
              <a:r>
                <a:rPr lang="es-US" sz="1000" b="1" i="1" dirty="0" err="1">
                  <a:solidFill>
                    <a:srgbClr val="706866"/>
                  </a:solidFill>
                </a:rPr>
                <a:t>word</a:t>
              </a:r>
              <a:r>
                <a:rPr lang="es-US" sz="1000" b="1" i="1" dirty="0">
                  <a:solidFill>
                    <a:srgbClr val="706866"/>
                  </a:solidFill>
                </a:rPr>
                <a:t>: </a:t>
              </a:r>
              <a:r>
                <a:rPr lang="es-US" sz="1000" b="1" i="1" dirty="0" err="1">
                  <a:solidFill>
                    <a:srgbClr val="706866"/>
                  </a:solidFill>
                </a:rPr>
                <a:t>Life</a:t>
              </a:r>
              <a:endParaRPr lang="es-US" sz="1000" b="1" i="1" dirty="0">
                <a:solidFill>
                  <a:srgbClr val="706866"/>
                </a:solidFill>
              </a:endParaRPr>
            </a:p>
          </p:txBody>
        </p:sp>
      </p:grpSp>
      <p:grpSp>
        <p:nvGrpSpPr>
          <p:cNvPr id="46" name="Group 45">
            <a:extLst>
              <a:ext uri="{FF2B5EF4-FFF2-40B4-BE49-F238E27FC236}">
                <a16:creationId xmlns:a16="http://schemas.microsoft.com/office/drawing/2014/main" id="{24396D84-1222-CB8E-4F18-F11B077003A0}"/>
              </a:ext>
            </a:extLst>
          </p:cNvPr>
          <p:cNvGrpSpPr/>
          <p:nvPr/>
        </p:nvGrpSpPr>
        <p:grpSpPr>
          <a:xfrm>
            <a:off x="5920082" y="2007565"/>
            <a:ext cx="2874315" cy="411036"/>
            <a:chOff x="2687366" y="3223757"/>
            <a:chExt cx="2874315" cy="411036"/>
          </a:xfrm>
        </p:grpSpPr>
        <p:sp>
          <p:nvSpPr>
            <p:cNvPr id="49" name="TextBox 48">
              <a:extLst>
                <a:ext uri="{FF2B5EF4-FFF2-40B4-BE49-F238E27FC236}">
                  <a16:creationId xmlns:a16="http://schemas.microsoft.com/office/drawing/2014/main" id="{FE963FB4-9059-E48A-D787-01E1BA8446D3}"/>
                </a:ext>
              </a:extLst>
            </p:cNvPr>
            <p:cNvSpPr txBox="1"/>
            <p:nvPr/>
          </p:nvSpPr>
          <p:spPr>
            <a:xfrm>
              <a:off x="2687366" y="3223757"/>
              <a:ext cx="2874315" cy="276999"/>
            </a:xfrm>
            <a:prstGeom prst="rect">
              <a:avLst/>
            </a:prstGeom>
            <a:noFill/>
          </p:spPr>
          <p:txBody>
            <a:bodyPr wrap="square" rtlCol="0">
              <a:spAutoFit/>
            </a:bodyPr>
            <a:lstStyle/>
            <a:p>
              <a:r>
                <a:rPr lang="en-US" sz="1200" b="1" dirty="0">
                  <a:solidFill>
                    <a:srgbClr val="009999"/>
                  </a:solidFill>
                </a:rPr>
                <a:t>Benefits Effective Dates</a:t>
              </a:r>
            </a:p>
          </p:txBody>
        </p:sp>
        <p:sp>
          <p:nvSpPr>
            <p:cNvPr id="53" name="TextBox 52">
              <a:extLst>
                <a:ext uri="{FF2B5EF4-FFF2-40B4-BE49-F238E27FC236}">
                  <a16:creationId xmlns:a16="http://schemas.microsoft.com/office/drawing/2014/main" id="{2A89D0F5-2E14-49B5-AC21-68F84281A730}"/>
                </a:ext>
              </a:extLst>
            </p:cNvPr>
            <p:cNvSpPr txBox="1"/>
            <p:nvPr/>
          </p:nvSpPr>
          <p:spPr>
            <a:xfrm>
              <a:off x="2687367" y="3388572"/>
              <a:ext cx="2064378" cy="246221"/>
            </a:xfrm>
            <a:prstGeom prst="rect">
              <a:avLst/>
            </a:prstGeom>
            <a:noFill/>
          </p:spPr>
          <p:txBody>
            <a:bodyPr wrap="square" rtlCol="0">
              <a:spAutoFit/>
            </a:bodyPr>
            <a:lstStyle/>
            <a:p>
              <a:r>
                <a:rPr lang="es-US" sz="1000" b="1" i="1" dirty="0">
                  <a:solidFill>
                    <a:srgbClr val="706866"/>
                  </a:solidFill>
                </a:rPr>
                <a:t>Key Word</a:t>
              </a:r>
              <a:r>
                <a:rPr lang="en-US" sz="1000" b="1" i="1" dirty="0">
                  <a:solidFill>
                    <a:srgbClr val="706866"/>
                  </a:solidFill>
                </a:rPr>
                <a:t>: Effective</a:t>
              </a:r>
              <a:endParaRPr lang="es-US" sz="1000" b="1" i="1" dirty="0">
                <a:solidFill>
                  <a:srgbClr val="706866"/>
                </a:solidFill>
              </a:endParaRPr>
            </a:p>
          </p:txBody>
        </p:sp>
      </p:grpSp>
      <p:sp>
        <p:nvSpPr>
          <p:cNvPr id="74" name="Title 2">
            <a:extLst>
              <a:ext uri="{FF2B5EF4-FFF2-40B4-BE49-F238E27FC236}">
                <a16:creationId xmlns:a16="http://schemas.microsoft.com/office/drawing/2014/main" id="{427D9458-FC67-BE60-C3B7-F03237881C3E}"/>
              </a:ext>
            </a:extLst>
          </p:cNvPr>
          <p:cNvSpPr txBox="1">
            <a:spLocks/>
          </p:cNvSpPr>
          <p:nvPr/>
        </p:nvSpPr>
        <p:spPr>
          <a:xfrm>
            <a:off x="699087" y="240739"/>
            <a:ext cx="4428217" cy="246221"/>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r>
              <a:rPr lang="es-CO" sz="1600" dirty="0">
                <a:solidFill>
                  <a:srgbClr val="F96013"/>
                </a:solidFill>
              </a:rPr>
              <a:t>Benefits Enrollment </a:t>
            </a:r>
            <a:r>
              <a:rPr lang="es-CO" sz="1600" dirty="0" err="1">
                <a:solidFill>
                  <a:srgbClr val="F96013"/>
                </a:solidFill>
              </a:rPr>
              <a:t>Season</a:t>
            </a:r>
            <a:r>
              <a:rPr lang="es-CO" sz="1600" dirty="0">
                <a:solidFill>
                  <a:srgbClr val="F96013"/>
                </a:solidFill>
              </a:rPr>
              <a:t> - </a:t>
            </a:r>
            <a:r>
              <a:rPr lang="es-CO" sz="1600" dirty="0" err="1">
                <a:solidFill>
                  <a:srgbClr val="F96013"/>
                </a:solidFill>
              </a:rPr>
              <a:t>Overview</a:t>
            </a:r>
            <a:endParaRPr lang="en-US" sz="1600" dirty="0">
              <a:solidFill>
                <a:srgbClr val="F96013"/>
              </a:solidFill>
            </a:endParaRPr>
          </a:p>
        </p:txBody>
      </p:sp>
      <p:grpSp>
        <p:nvGrpSpPr>
          <p:cNvPr id="5" name="Group 4">
            <a:extLst>
              <a:ext uri="{FF2B5EF4-FFF2-40B4-BE49-F238E27FC236}">
                <a16:creationId xmlns:a16="http://schemas.microsoft.com/office/drawing/2014/main" id="{864E17C9-ABA5-E224-8679-02D77798B507}"/>
              </a:ext>
            </a:extLst>
          </p:cNvPr>
          <p:cNvGrpSpPr/>
          <p:nvPr/>
        </p:nvGrpSpPr>
        <p:grpSpPr>
          <a:xfrm>
            <a:off x="2941374" y="4024675"/>
            <a:ext cx="2475986" cy="415380"/>
            <a:chOff x="-1505830" y="366593"/>
            <a:chExt cx="2475986" cy="415380"/>
          </a:xfrm>
        </p:grpSpPr>
        <p:sp>
          <p:nvSpPr>
            <p:cNvPr id="6" name="TextBox 5">
              <a:extLst>
                <a:ext uri="{FF2B5EF4-FFF2-40B4-BE49-F238E27FC236}">
                  <a16:creationId xmlns:a16="http://schemas.microsoft.com/office/drawing/2014/main" id="{A5A039B9-E39C-70CE-6DC7-AB54E21E5FF3}"/>
                </a:ext>
              </a:extLst>
            </p:cNvPr>
            <p:cNvSpPr txBox="1"/>
            <p:nvPr/>
          </p:nvSpPr>
          <p:spPr>
            <a:xfrm>
              <a:off x="-1505830" y="366593"/>
              <a:ext cx="2475986" cy="276999"/>
            </a:xfrm>
            <a:prstGeom prst="rect">
              <a:avLst/>
            </a:prstGeom>
            <a:noFill/>
          </p:spPr>
          <p:txBody>
            <a:bodyPr wrap="square" rtlCol="0">
              <a:spAutoFit/>
            </a:bodyPr>
            <a:lstStyle/>
            <a:p>
              <a:r>
                <a:rPr lang="en-US" sz="1200" b="1" dirty="0">
                  <a:solidFill>
                    <a:srgbClr val="009999"/>
                  </a:solidFill>
                </a:rPr>
                <a:t>SBC File </a:t>
              </a:r>
            </a:p>
          </p:txBody>
        </p:sp>
        <p:sp>
          <p:nvSpPr>
            <p:cNvPr id="7" name="TextBox 6">
              <a:extLst>
                <a:ext uri="{FF2B5EF4-FFF2-40B4-BE49-F238E27FC236}">
                  <a16:creationId xmlns:a16="http://schemas.microsoft.com/office/drawing/2014/main" id="{359CB046-8AA8-C612-CD52-299184473F12}"/>
                </a:ext>
              </a:extLst>
            </p:cNvPr>
            <p:cNvSpPr txBox="1"/>
            <p:nvPr/>
          </p:nvSpPr>
          <p:spPr>
            <a:xfrm>
              <a:off x="-1505830" y="535752"/>
              <a:ext cx="2475986" cy="246221"/>
            </a:xfrm>
            <a:prstGeom prst="rect">
              <a:avLst/>
            </a:prstGeom>
            <a:noFill/>
          </p:spPr>
          <p:txBody>
            <a:bodyPr wrap="square" rtlCol="0">
              <a:spAutoFit/>
            </a:bodyPr>
            <a:lstStyle/>
            <a:p>
              <a:r>
                <a:rPr lang="es-US" sz="1000" b="1" i="1" dirty="0">
                  <a:solidFill>
                    <a:srgbClr val="706866"/>
                  </a:solidFill>
                </a:rPr>
                <a:t>Key Word</a:t>
              </a:r>
              <a:r>
                <a:rPr lang="en-US" sz="1000" b="1" i="1" dirty="0">
                  <a:solidFill>
                    <a:srgbClr val="706866"/>
                  </a:solidFill>
                </a:rPr>
                <a:t>: Plan Details</a:t>
              </a:r>
              <a:endParaRPr lang="es-US" sz="1000" b="1" i="1" dirty="0">
                <a:solidFill>
                  <a:srgbClr val="706866"/>
                </a:solidFill>
              </a:endParaRPr>
            </a:p>
          </p:txBody>
        </p:sp>
      </p:grpSp>
      <p:grpSp>
        <p:nvGrpSpPr>
          <p:cNvPr id="51" name="Group 50">
            <a:extLst>
              <a:ext uri="{FF2B5EF4-FFF2-40B4-BE49-F238E27FC236}">
                <a16:creationId xmlns:a16="http://schemas.microsoft.com/office/drawing/2014/main" id="{C6833F04-4A13-B63E-C2B6-B47D79CB12FE}"/>
              </a:ext>
            </a:extLst>
          </p:cNvPr>
          <p:cNvGrpSpPr/>
          <p:nvPr/>
        </p:nvGrpSpPr>
        <p:grpSpPr>
          <a:xfrm>
            <a:off x="5921520" y="871721"/>
            <a:ext cx="2488055" cy="406238"/>
            <a:chOff x="2957575" y="985196"/>
            <a:chExt cx="2488055" cy="406238"/>
          </a:xfrm>
        </p:grpSpPr>
        <p:sp>
          <p:nvSpPr>
            <p:cNvPr id="11" name="TextBox 10">
              <a:extLst>
                <a:ext uri="{FF2B5EF4-FFF2-40B4-BE49-F238E27FC236}">
                  <a16:creationId xmlns:a16="http://schemas.microsoft.com/office/drawing/2014/main" id="{0783C494-24DD-4D4A-8A22-EA312A6A6A8E}"/>
                </a:ext>
              </a:extLst>
            </p:cNvPr>
            <p:cNvSpPr txBox="1"/>
            <p:nvPr/>
          </p:nvSpPr>
          <p:spPr>
            <a:xfrm>
              <a:off x="2957575" y="985196"/>
              <a:ext cx="2475986" cy="276999"/>
            </a:xfrm>
            <a:prstGeom prst="rect">
              <a:avLst/>
            </a:prstGeom>
            <a:noFill/>
          </p:spPr>
          <p:txBody>
            <a:bodyPr wrap="square" rtlCol="0">
              <a:spAutoFit/>
            </a:bodyPr>
            <a:lstStyle/>
            <a:p>
              <a:r>
                <a:rPr lang="en-US" sz="1200" b="1" dirty="0">
                  <a:solidFill>
                    <a:srgbClr val="009999"/>
                  </a:solidFill>
                </a:rPr>
                <a:t>Benefits Card</a:t>
              </a:r>
            </a:p>
          </p:txBody>
        </p:sp>
        <p:sp>
          <p:nvSpPr>
            <p:cNvPr id="12" name="TextBox 11">
              <a:extLst>
                <a:ext uri="{FF2B5EF4-FFF2-40B4-BE49-F238E27FC236}">
                  <a16:creationId xmlns:a16="http://schemas.microsoft.com/office/drawing/2014/main" id="{638812F8-B043-A8A9-2636-4695220A7F9A}"/>
                </a:ext>
              </a:extLst>
            </p:cNvPr>
            <p:cNvSpPr txBox="1"/>
            <p:nvPr/>
          </p:nvSpPr>
          <p:spPr>
            <a:xfrm>
              <a:off x="2969644" y="1145213"/>
              <a:ext cx="2475986" cy="246221"/>
            </a:xfrm>
            <a:prstGeom prst="rect">
              <a:avLst/>
            </a:prstGeom>
            <a:noFill/>
          </p:spPr>
          <p:txBody>
            <a:bodyPr wrap="square" rtlCol="0">
              <a:spAutoFit/>
            </a:bodyPr>
            <a:lstStyle/>
            <a:p>
              <a:r>
                <a:rPr lang="es-US" sz="1000" b="1" i="1" dirty="0">
                  <a:solidFill>
                    <a:srgbClr val="706866"/>
                  </a:solidFill>
                </a:rPr>
                <a:t>Key Word</a:t>
              </a:r>
              <a:r>
                <a:rPr lang="en-US" sz="1000" b="1" i="1" dirty="0">
                  <a:solidFill>
                    <a:srgbClr val="706866"/>
                  </a:solidFill>
                </a:rPr>
                <a:t>: Cards</a:t>
              </a:r>
              <a:endParaRPr lang="es-US" sz="1000" b="1" i="1" dirty="0">
                <a:solidFill>
                  <a:srgbClr val="706866"/>
                </a:solidFill>
              </a:endParaRPr>
            </a:p>
          </p:txBody>
        </p:sp>
      </p:grpSp>
      <p:grpSp>
        <p:nvGrpSpPr>
          <p:cNvPr id="14" name="Group 13">
            <a:extLst>
              <a:ext uri="{FF2B5EF4-FFF2-40B4-BE49-F238E27FC236}">
                <a16:creationId xmlns:a16="http://schemas.microsoft.com/office/drawing/2014/main" id="{0C6A39E1-9006-1C24-40A9-B94A8706C69A}"/>
              </a:ext>
            </a:extLst>
          </p:cNvPr>
          <p:cNvGrpSpPr/>
          <p:nvPr/>
        </p:nvGrpSpPr>
        <p:grpSpPr>
          <a:xfrm>
            <a:off x="5920082" y="1287054"/>
            <a:ext cx="2488055" cy="406238"/>
            <a:chOff x="581447" y="3471020"/>
            <a:chExt cx="2488055" cy="406238"/>
          </a:xfrm>
        </p:grpSpPr>
        <p:sp>
          <p:nvSpPr>
            <p:cNvPr id="15" name="TextBox 14">
              <a:extLst>
                <a:ext uri="{FF2B5EF4-FFF2-40B4-BE49-F238E27FC236}">
                  <a16:creationId xmlns:a16="http://schemas.microsoft.com/office/drawing/2014/main" id="{04E50856-11BA-8AA6-D04A-286AAD04BA00}"/>
                </a:ext>
              </a:extLst>
            </p:cNvPr>
            <p:cNvSpPr txBox="1"/>
            <p:nvPr/>
          </p:nvSpPr>
          <p:spPr>
            <a:xfrm>
              <a:off x="581447" y="3471020"/>
              <a:ext cx="2475986" cy="276999"/>
            </a:xfrm>
            <a:prstGeom prst="rect">
              <a:avLst/>
            </a:prstGeom>
            <a:noFill/>
          </p:spPr>
          <p:txBody>
            <a:bodyPr wrap="square" rtlCol="0">
              <a:spAutoFit/>
            </a:bodyPr>
            <a:lstStyle/>
            <a:p>
              <a:r>
                <a:rPr lang="en-US" sz="1200" b="1" dirty="0">
                  <a:solidFill>
                    <a:srgbClr val="009999"/>
                  </a:solidFill>
                </a:rPr>
                <a:t>COBRA</a:t>
              </a:r>
            </a:p>
          </p:txBody>
        </p:sp>
        <p:sp>
          <p:nvSpPr>
            <p:cNvPr id="18" name="TextBox 17">
              <a:extLst>
                <a:ext uri="{FF2B5EF4-FFF2-40B4-BE49-F238E27FC236}">
                  <a16:creationId xmlns:a16="http://schemas.microsoft.com/office/drawing/2014/main" id="{350F0674-B9FE-02A6-BCDA-02D0EE0C71AC}"/>
                </a:ext>
              </a:extLst>
            </p:cNvPr>
            <p:cNvSpPr txBox="1"/>
            <p:nvPr/>
          </p:nvSpPr>
          <p:spPr>
            <a:xfrm>
              <a:off x="593516" y="3631037"/>
              <a:ext cx="2475986" cy="246221"/>
            </a:xfrm>
            <a:prstGeom prst="rect">
              <a:avLst/>
            </a:prstGeom>
            <a:noFill/>
          </p:spPr>
          <p:txBody>
            <a:bodyPr wrap="square" rtlCol="0">
              <a:spAutoFit/>
            </a:bodyPr>
            <a:lstStyle/>
            <a:p>
              <a:r>
                <a:rPr lang="es-US" sz="1000" b="1" i="1" dirty="0">
                  <a:solidFill>
                    <a:srgbClr val="706866"/>
                  </a:solidFill>
                </a:rPr>
                <a:t>Key Word</a:t>
              </a:r>
              <a:r>
                <a:rPr lang="en-US" sz="1000" b="1" i="1" dirty="0">
                  <a:solidFill>
                    <a:srgbClr val="706866"/>
                  </a:solidFill>
                </a:rPr>
                <a:t>: COBRA</a:t>
              </a:r>
              <a:endParaRPr lang="es-US" sz="1000" b="1" i="1" dirty="0">
                <a:solidFill>
                  <a:srgbClr val="706866"/>
                </a:solidFill>
              </a:endParaRPr>
            </a:p>
          </p:txBody>
        </p:sp>
      </p:grpSp>
      <p:grpSp>
        <p:nvGrpSpPr>
          <p:cNvPr id="19" name="Group 18">
            <a:extLst>
              <a:ext uri="{FF2B5EF4-FFF2-40B4-BE49-F238E27FC236}">
                <a16:creationId xmlns:a16="http://schemas.microsoft.com/office/drawing/2014/main" id="{D1D7963E-F871-95EC-587C-366D2BCE4056}"/>
              </a:ext>
            </a:extLst>
          </p:cNvPr>
          <p:cNvGrpSpPr/>
          <p:nvPr/>
        </p:nvGrpSpPr>
        <p:grpSpPr>
          <a:xfrm>
            <a:off x="2951159" y="2442489"/>
            <a:ext cx="2717871" cy="601990"/>
            <a:chOff x="581447" y="3878693"/>
            <a:chExt cx="2717871" cy="601990"/>
          </a:xfrm>
        </p:grpSpPr>
        <p:sp>
          <p:nvSpPr>
            <p:cNvPr id="20" name="TextBox 19">
              <a:extLst>
                <a:ext uri="{FF2B5EF4-FFF2-40B4-BE49-F238E27FC236}">
                  <a16:creationId xmlns:a16="http://schemas.microsoft.com/office/drawing/2014/main" id="{E8832CFF-0331-9B01-0B1A-3749667737F4}"/>
                </a:ext>
              </a:extLst>
            </p:cNvPr>
            <p:cNvSpPr txBox="1"/>
            <p:nvPr/>
          </p:nvSpPr>
          <p:spPr>
            <a:xfrm>
              <a:off x="593516" y="3878693"/>
              <a:ext cx="2705802" cy="276999"/>
            </a:xfrm>
            <a:prstGeom prst="rect">
              <a:avLst/>
            </a:prstGeom>
            <a:noFill/>
          </p:spPr>
          <p:txBody>
            <a:bodyPr wrap="square" rtlCol="0">
              <a:spAutoFit/>
            </a:bodyPr>
            <a:lstStyle/>
            <a:p>
              <a:r>
                <a:rPr lang="en-US" sz="1200" b="1" dirty="0">
                  <a:solidFill>
                    <a:srgbClr val="009999"/>
                  </a:solidFill>
                </a:rPr>
                <a:t>Plan does not appear for election</a:t>
              </a:r>
            </a:p>
          </p:txBody>
        </p:sp>
        <p:pic>
          <p:nvPicPr>
            <p:cNvPr id="22" name="Picture 21">
              <a:extLst>
                <a:ext uri="{FF2B5EF4-FFF2-40B4-BE49-F238E27FC236}">
                  <a16:creationId xmlns:a16="http://schemas.microsoft.com/office/drawing/2014/main" id="{7248E4B2-132A-4298-7822-1445E8B8973B}"/>
                </a:ext>
              </a:extLst>
            </p:cNvPr>
            <p:cNvPicPr>
              <a:picLocks noChangeAspect="1"/>
            </p:cNvPicPr>
            <p:nvPr/>
          </p:nvPicPr>
          <p:blipFill>
            <a:blip r:embed="rId3"/>
            <a:stretch>
              <a:fillRect/>
            </a:stretch>
          </p:blipFill>
          <p:spPr>
            <a:xfrm>
              <a:off x="640567" y="4271104"/>
              <a:ext cx="1514686" cy="209579"/>
            </a:xfrm>
            <a:prstGeom prst="rect">
              <a:avLst/>
            </a:prstGeom>
            <a:ln>
              <a:solidFill>
                <a:schemeClr val="bg1">
                  <a:lumMod val="75000"/>
                </a:schemeClr>
              </a:solidFill>
            </a:ln>
          </p:spPr>
        </p:pic>
        <p:sp>
          <p:nvSpPr>
            <p:cNvPr id="23" name="TextBox 22">
              <a:extLst>
                <a:ext uri="{FF2B5EF4-FFF2-40B4-BE49-F238E27FC236}">
                  <a16:creationId xmlns:a16="http://schemas.microsoft.com/office/drawing/2014/main" id="{30526D3B-CB23-AF7A-85B7-4A82777DC76A}"/>
                </a:ext>
              </a:extLst>
            </p:cNvPr>
            <p:cNvSpPr txBox="1"/>
            <p:nvPr/>
          </p:nvSpPr>
          <p:spPr>
            <a:xfrm>
              <a:off x="581447" y="4032581"/>
              <a:ext cx="2475986" cy="253916"/>
            </a:xfrm>
            <a:prstGeom prst="rect">
              <a:avLst/>
            </a:prstGeom>
            <a:noFill/>
          </p:spPr>
          <p:txBody>
            <a:bodyPr wrap="square" rtlCol="0">
              <a:spAutoFit/>
            </a:bodyPr>
            <a:lstStyle/>
            <a:p>
              <a:r>
                <a:rPr lang="es-US" sz="1000" b="1" i="1" dirty="0">
                  <a:solidFill>
                    <a:srgbClr val="706866"/>
                  </a:solidFill>
                </a:rPr>
                <a:t>Do Proxy </a:t>
              </a:r>
              <a:r>
                <a:rPr lang="en-US" sz="1000" b="1" i="1" dirty="0">
                  <a:solidFill>
                    <a:srgbClr val="706866"/>
                  </a:solidFill>
                </a:rPr>
                <a:t>also</a:t>
              </a:r>
              <a:r>
                <a:rPr lang="es-US" sz="1000" b="1" i="1" dirty="0">
                  <a:solidFill>
                    <a:srgbClr val="706866"/>
                  </a:solidFill>
                </a:rPr>
                <a:t> </a:t>
              </a:r>
              <a:r>
                <a:rPr lang="es-US" sz="1000" b="1" i="1" dirty="0" err="1">
                  <a:solidFill>
                    <a:srgbClr val="706866"/>
                  </a:solidFill>
                </a:rPr>
                <a:t>check</a:t>
              </a:r>
              <a:r>
                <a:rPr lang="es-US" sz="1050" b="1" i="1" dirty="0">
                  <a:solidFill>
                    <a:srgbClr val="706866"/>
                  </a:solidFill>
                </a:rPr>
                <a:t>:</a:t>
              </a:r>
              <a:endParaRPr lang="es-US" sz="1000" b="1" i="1" dirty="0">
                <a:solidFill>
                  <a:srgbClr val="706866"/>
                </a:solidFill>
              </a:endParaRPr>
            </a:p>
          </p:txBody>
        </p:sp>
      </p:grpSp>
      <p:grpSp>
        <p:nvGrpSpPr>
          <p:cNvPr id="24" name="Group 23">
            <a:extLst>
              <a:ext uri="{FF2B5EF4-FFF2-40B4-BE49-F238E27FC236}">
                <a16:creationId xmlns:a16="http://schemas.microsoft.com/office/drawing/2014/main" id="{B059D5E8-EE94-F3BB-1812-99569873FFA4}"/>
              </a:ext>
            </a:extLst>
          </p:cNvPr>
          <p:cNvGrpSpPr/>
          <p:nvPr/>
        </p:nvGrpSpPr>
        <p:grpSpPr>
          <a:xfrm>
            <a:off x="5911743" y="4050043"/>
            <a:ext cx="2705802" cy="386488"/>
            <a:chOff x="6158127" y="3914393"/>
            <a:chExt cx="2705802" cy="386488"/>
          </a:xfrm>
        </p:grpSpPr>
        <p:sp>
          <p:nvSpPr>
            <p:cNvPr id="25" name="TextBox 24">
              <a:extLst>
                <a:ext uri="{FF2B5EF4-FFF2-40B4-BE49-F238E27FC236}">
                  <a16:creationId xmlns:a16="http://schemas.microsoft.com/office/drawing/2014/main" id="{69CC0CB4-22A0-0E2E-E1BC-AB0DED6C9A2E}"/>
                </a:ext>
              </a:extLst>
            </p:cNvPr>
            <p:cNvSpPr txBox="1"/>
            <p:nvPr/>
          </p:nvSpPr>
          <p:spPr>
            <a:xfrm>
              <a:off x="6158127" y="3914393"/>
              <a:ext cx="2705802" cy="276999"/>
            </a:xfrm>
            <a:prstGeom prst="rect">
              <a:avLst/>
            </a:prstGeom>
            <a:noFill/>
          </p:spPr>
          <p:txBody>
            <a:bodyPr wrap="square" rtlCol="0">
              <a:spAutoFit/>
            </a:bodyPr>
            <a:lstStyle/>
            <a:p>
              <a:r>
                <a:rPr lang="en-US" sz="1200" b="1" dirty="0">
                  <a:solidFill>
                    <a:srgbClr val="009999"/>
                  </a:solidFill>
                </a:rPr>
                <a:t>Plan questions</a:t>
              </a:r>
            </a:p>
          </p:txBody>
        </p:sp>
        <p:sp>
          <p:nvSpPr>
            <p:cNvPr id="26" name="TextBox 25">
              <a:extLst>
                <a:ext uri="{FF2B5EF4-FFF2-40B4-BE49-F238E27FC236}">
                  <a16:creationId xmlns:a16="http://schemas.microsoft.com/office/drawing/2014/main" id="{698CC19B-EAEA-C685-6B2A-6593682FB68C}"/>
                </a:ext>
              </a:extLst>
            </p:cNvPr>
            <p:cNvSpPr txBox="1"/>
            <p:nvPr/>
          </p:nvSpPr>
          <p:spPr>
            <a:xfrm>
              <a:off x="6158127" y="4054660"/>
              <a:ext cx="2475986" cy="246221"/>
            </a:xfrm>
            <a:prstGeom prst="rect">
              <a:avLst/>
            </a:prstGeom>
            <a:noFill/>
          </p:spPr>
          <p:txBody>
            <a:bodyPr wrap="square" rtlCol="0">
              <a:spAutoFit/>
            </a:bodyPr>
            <a:lstStyle/>
            <a:p>
              <a:r>
                <a:rPr lang="es-US" sz="1000" b="1" i="1" dirty="0">
                  <a:solidFill>
                    <a:srgbClr val="706866"/>
                  </a:solidFill>
                </a:rPr>
                <a:t>Key Word</a:t>
              </a:r>
              <a:r>
                <a:rPr lang="en-US" sz="1000" b="1" i="1" dirty="0">
                  <a:solidFill>
                    <a:srgbClr val="706866"/>
                  </a:solidFill>
                </a:rPr>
                <a:t>: Details</a:t>
              </a:r>
              <a:endParaRPr lang="es-US" sz="1000" b="1" i="1" dirty="0">
                <a:solidFill>
                  <a:srgbClr val="706866"/>
                </a:solidFill>
              </a:endParaRPr>
            </a:p>
          </p:txBody>
        </p:sp>
      </p:grpSp>
      <p:grpSp>
        <p:nvGrpSpPr>
          <p:cNvPr id="52" name="Group 51">
            <a:extLst>
              <a:ext uri="{FF2B5EF4-FFF2-40B4-BE49-F238E27FC236}">
                <a16:creationId xmlns:a16="http://schemas.microsoft.com/office/drawing/2014/main" id="{C5CFCCD9-3B36-66A7-9DC8-3EEC0DD61F36}"/>
              </a:ext>
            </a:extLst>
          </p:cNvPr>
          <p:cNvGrpSpPr/>
          <p:nvPr/>
        </p:nvGrpSpPr>
        <p:grpSpPr>
          <a:xfrm>
            <a:off x="2952713" y="2032862"/>
            <a:ext cx="2478655" cy="404845"/>
            <a:chOff x="5663330" y="962237"/>
            <a:chExt cx="2478655" cy="404845"/>
          </a:xfrm>
        </p:grpSpPr>
        <p:sp>
          <p:nvSpPr>
            <p:cNvPr id="27" name="TextBox 26">
              <a:extLst>
                <a:ext uri="{FF2B5EF4-FFF2-40B4-BE49-F238E27FC236}">
                  <a16:creationId xmlns:a16="http://schemas.microsoft.com/office/drawing/2014/main" id="{033074CE-6106-933D-949F-1B6B752781BF}"/>
                </a:ext>
              </a:extLst>
            </p:cNvPr>
            <p:cNvSpPr txBox="1"/>
            <p:nvPr/>
          </p:nvSpPr>
          <p:spPr>
            <a:xfrm>
              <a:off x="5665999" y="962237"/>
              <a:ext cx="2475986" cy="276999"/>
            </a:xfrm>
            <a:prstGeom prst="rect">
              <a:avLst/>
            </a:prstGeom>
            <a:noFill/>
          </p:spPr>
          <p:txBody>
            <a:bodyPr wrap="square" rtlCol="0">
              <a:spAutoFit/>
            </a:bodyPr>
            <a:lstStyle/>
            <a:p>
              <a:r>
                <a:rPr lang="en-US" sz="1200" b="1" dirty="0">
                  <a:solidFill>
                    <a:srgbClr val="009999"/>
                  </a:solidFill>
                </a:rPr>
                <a:t>Confirmation statement</a:t>
              </a:r>
            </a:p>
          </p:txBody>
        </p:sp>
        <p:sp>
          <p:nvSpPr>
            <p:cNvPr id="28" name="TextBox 27">
              <a:extLst>
                <a:ext uri="{FF2B5EF4-FFF2-40B4-BE49-F238E27FC236}">
                  <a16:creationId xmlns:a16="http://schemas.microsoft.com/office/drawing/2014/main" id="{76ECA2B9-B2A8-0D6C-7AAD-5E06CF909965}"/>
                </a:ext>
              </a:extLst>
            </p:cNvPr>
            <p:cNvSpPr txBox="1"/>
            <p:nvPr/>
          </p:nvSpPr>
          <p:spPr>
            <a:xfrm>
              <a:off x="5663330" y="1120861"/>
              <a:ext cx="1877910" cy="246221"/>
            </a:xfrm>
            <a:prstGeom prst="rect">
              <a:avLst/>
            </a:prstGeom>
            <a:noFill/>
          </p:spPr>
          <p:txBody>
            <a:bodyPr wrap="square" rtlCol="0">
              <a:spAutoFit/>
            </a:bodyPr>
            <a:lstStyle/>
            <a:p>
              <a:r>
                <a:rPr lang="es-US" sz="1000" b="1" i="1" dirty="0">
                  <a:solidFill>
                    <a:srgbClr val="706866"/>
                  </a:solidFill>
                </a:rPr>
                <a:t>Key Word</a:t>
              </a:r>
              <a:r>
                <a:rPr lang="en-US" sz="1000" b="1" i="1" dirty="0">
                  <a:solidFill>
                    <a:srgbClr val="706866"/>
                  </a:solidFill>
                </a:rPr>
                <a:t>: Statement</a:t>
              </a:r>
              <a:endParaRPr lang="es-US" sz="1000" b="1" i="1" dirty="0">
                <a:solidFill>
                  <a:srgbClr val="706866"/>
                </a:solidFill>
              </a:endParaRPr>
            </a:p>
          </p:txBody>
        </p:sp>
      </p:grpSp>
      <p:grpSp>
        <p:nvGrpSpPr>
          <p:cNvPr id="55" name="Group 54">
            <a:extLst>
              <a:ext uri="{FF2B5EF4-FFF2-40B4-BE49-F238E27FC236}">
                <a16:creationId xmlns:a16="http://schemas.microsoft.com/office/drawing/2014/main" id="{A7A3A813-25A2-18D0-E76D-AB6B62B1B808}"/>
              </a:ext>
            </a:extLst>
          </p:cNvPr>
          <p:cNvGrpSpPr/>
          <p:nvPr/>
        </p:nvGrpSpPr>
        <p:grpSpPr>
          <a:xfrm>
            <a:off x="2944224" y="1243500"/>
            <a:ext cx="2475986" cy="413831"/>
            <a:chOff x="5662300" y="1364640"/>
            <a:chExt cx="2475986" cy="413831"/>
          </a:xfrm>
        </p:grpSpPr>
        <p:sp>
          <p:nvSpPr>
            <p:cNvPr id="29" name="TextBox 28">
              <a:extLst>
                <a:ext uri="{FF2B5EF4-FFF2-40B4-BE49-F238E27FC236}">
                  <a16:creationId xmlns:a16="http://schemas.microsoft.com/office/drawing/2014/main" id="{FBB4238D-134C-32B3-4C1B-F6EE65AA9023}"/>
                </a:ext>
              </a:extLst>
            </p:cNvPr>
            <p:cNvSpPr txBox="1"/>
            <p:nvPr/>
          </p:nvSpPr>
          <p:spPr>
            <a:xfrm>
              <a:off x="5662300" y="1364640"/>
              <a:ext cx="2475986" cy="276999"/>
            </a:xfrm>
            <a:prstGeom prst="rect">
              <a:avLst/>
            </a:prstGeom>
            <a:noFill/>
          </p:spPr>
          <p:txBody>
            <a:bodyPr wrap="square" rtlCol="0">
              <a:spAutoFit/>
            </a:bodyPr>
            <a:lstStyle/>
            <a:p>
              <a:r>
                <a:rPr lang="en-US" sz="1200" b="1" dirty="0">
                  <a:solidFill>
                    <a:srgbClr val="009999"/>
                  </a:solidFill>
                </a:rPr>
                <a:t>Not able to confirm elections</a:t>
              </a:r>
            </a:p>
          </p:txBody>
        </p:sp>
        <p:sp>
          <p:nvSpPr>
            <p:cNvPr id="30" name="TextBox 29">
              <a:extLst>
                <a:ext uri="{FF2B5EF4-FFF2-40B4-BE49-F238E27FC236}">
                  <a16:creationId xmlns:a16="http://schemas.microsoft.com/office/drawing/2014/main" id="{9025A918-7F5B-1176-368A-5D807F511039}"/>
                </a:ext>
              </a:extLst>
            </p:cNvPr>
            <p:cNvSpPr txBox="1"/>
            <p:nvPr/>
          </p:nvSpPr>
          <p:spPr>
            <a:xfrm>
              <a:off x="5663330" y="1532250"/>
              <a:ext cx="1877910" cy="246221"/>
            </a:xfrm>
            <a:prstGeom prst="rect">
              <a:avLst/>
            </a:prstGeom>
            <a:noFill/>
          </p:spPr>
          <p:txBody>
            <a:bodyPr wrap="square" rtlCol="0">
              <a:spAutoFit/>
            </a:bodyPr>
            <a:lstStyle/>
            <a:p>
              <a:r>
                <a:rPr lang="es-US" sz="1000" b="1" i="1" dirty="0">
                  <a:solidFill>
                    <a:schemeClr val="bg1">
                      <a:lumMod val="50000"/>
                    </a:schemeClr>
                  </a:solidFill>
                </a:rPr>
                <a:t>Key Word</a:t>
              </a:r>
              <a:r>
                <a:rPr lang="en-US" sz="1000" b="1" i="1" dirty="0">
                  <a:solidFill>
                    <a:schemeClr val="bg1">
                      <a:lumMod val="50000"/>
                    </a:schemeClr>
                  </a:solidFill>
                </a:rPr>
                <a:t>: Name is wrong</a:t>
              </a:r>
              <a:endParaRPr lang="es-US" sz="1000" b="1" i="1" dirty="0">
                <a:solidFill>
                  <a:schemeClr val="bg1">
                    <a:lumMod val="50000"/>
                  </a:schemeClr>
                </a:solidFill>
              </a:endParaRPr>
            </a:p>
          </p:txBody>
        </p:sp>
      </p:grpSp>
      <p:grpSp>
        <p:nvGrpSpPr>
          <p:cNvPr id="31" name="Group 30">
            <a:extLst>
              <a:ext uri="{FF2B5EF4-FFF2-40B4-BE49-F238E27FC236}">
                <a16:creationId xmlns:a16="http://schemas.microsoft.com/office/drawing/2014/main" id="{E643F18F-487E-A14B-5370-26CAAF71BB5B}"/>
              </a:ext>
            </a:extLst>
          </p:cNvPr>
          <p:cNvGrpSpPr/>
          <p:nvPr/>
        </p:nvGrpSpPr>
        <p:grpSpPr>
          <a:xfrm>
            <a:off x="5911743" y="3632415"/>
            <a:ext cx="2885654" cy="399130"/>
            <a:chOff x="570108" y="3881614"/>
            <a:chExt cx="2885654" cy="399130"/>
          </a:xfrm>
        </p:grpSpPr>
        <p:sp>
          <p:nvSpPr>
            <p:cNvPr id="32" name="TextBox 31">
              <a:extLst>
                <a:ext uri="{FF2B5EF4-FFF2-40B4-BE49-F238E27FC236}">
                  <a16:creationId xmlns:a16="http://schemas.microsoft.com/office/drawing/2014/main" id="{2B44487B-10A7-17DB-3CCD-57CECD7AD0FF}"/>
                </a:ext>
              </a:extLst>
            </p:cNvPr>
            <p:cNvSpPr txBox="1"/>
            <p:nvPr/>
          </p:nvSpPr>
          <p:spPr>
            <a:xfrm>
              <a:off x="581447" y="3881614"/>
              <a:ext cx="2874315" cy="276999"/>
            </a:xfrm>
            <a:prstGeom prst="rect">
              <a:avLst/>
            </a:prstGeom>
            <a:noFill/>
          </p:spPr>
          <p:txBody>
            <a:bodyPr wrap="square" rtlCol="0">
              <a:spAutoFit/>
            </a:bodyPr>
            <a:lstStyle/>
            <a:p>
              <a:r>
                <a:rPr lang="en-US" sz="1200" b="1" dirty="0">
                  <a:solidFill>
                    <a:srgbClr val="009999"/>
                  </a:solidFill>
                </a:rPr>
                <a:t>When to create a Case/Call Benefits</a:t>
              </a:r>
            </a:p>
          </p:txBody>
        </p:sp>
        <p:sp>
          <p:nvSpPr>
            <p:cNvPr id="33" name="TextBox 32">
              <a:extLst>
                <a:ext uri="{FF2B5EF4-FFF2-40B4-BE49-F238E27FC236}">
                  <a16:creationId xmlns:a16="http://schemas.microsoft.com/office/drawing/2014/main" id="{FE48C01F-3F7E-F027-62B2-7EE23F0E7886}"/>
                </a:ext>
              </a:extLst>
            </p:cNvPr>
            <p:cNvSpPr txBox="1"/>
            <p:nvPr/>
          </p:nvSpPr>
          <p:spPr>
            <a:xfrm>
              <a:off x="570108" y="4034523"/>
              <a:ext cx="2064379" cy="246221"/>
            </a:xfrm>
            <a:prstGeom prst="rect">
              <a:avLst/>
            </a:prstGeom>
            <a:noFill/>
          </p:spPr>
          <p:txBody>
            <a:bodyPr wrap="square" rtlCol="0">
              <a:spAutoFit/>
            </a:bodyPr>
            <a:lstStyle/>
            <a:p>
              <a:r>
                <a:rPr lang="en-US" sz="1000" b="1" i="1" dirty="0">
                  <a:solidFill>
                    <a:srgbClr val="706866"/>
                  </a:solidFill>
                </a:rPr>
                <a:t>Call is #1 Option – Then case</a:t>
              </a:r>
              <a:endParaRPr lang="es-US" sz="1000" b="1" i="1" dirty="0">
                <a:solidFill>
                  <a:srgbClr val="706866"/>
                </a:solidFill>
              </a:endParaRPr>
            </a:p>
          </p:txBody>
        </p:sp>
      </p:grpSp>
      <p:grpSp>
        <p:nvGrpSpPr>
          <p:cNvPr id="34" name="Group 33">
            <a:extLst>
              <a:ext uri="{FF2B5EF4-FFF2-40B4-BE49-F238E27FC236}">
                <a16:creationId xmlns:a16="http://schemas.microsoft.com/office/drawing/2014/main" id="{049AE84F-8E8B-DFD3-7AF2-86075715FBF0}"/>
              </a:ext>
            </a:extLst>
          </p:cNvPr>
          <p:cNvGrpSpPr/>
          <p:nvPr/>
        </p:nvGrpSpPr>
        <p:grpSpPr>
          <a:xfrm>
            <a:off x="5917413" y="3209738"/>
            <a:ext cx="2874315" cy="411036"/>
            <a:chOff x="570108" y="4300881"/>
            <a:chExt cx="2874315" cy="411036"/>
          </a:xfrm>
        </p:grpSpPr>
        <p:sp>
          <p:nvSpPr>
            <p:cNvPr id="35" name="TextBox 34">
              <a:extLst>
                <a:ext uri="{FF2B5EF4-FFF2-40B4-BE49-F238E27FC236}">
                  <a16:creationId xmlns:a16="http://schemas.microsoft.com/office/drawing/2014/main" id="{42AFBBF7-B043-D2F8-A055-358AB92CAE18}"/>
                </a:ext>
              </a:extLst>
            </p:cNvPr>
            <p:cNvSpPr txBox="1"/>
            <p:nvPr/>
          </p:nvSpPr>
          <p:spPr>
            <a:xfrm>
              <a:off x="570108" y="4300881"/>
              <a:ext cx="2874315" cy="276999"/>
            </a:xfrm>
            <a:prstGeom prst="rect">
              <a:avLst/>
            </a:prstGeom>
            <a:noFill/>
          </p:spPr>
          <p:txBody>
            <a:bodyPr wrap="square" rtlCol="0">
              <a:spAutoFit/>
            </a:bodyPr>
            <a:lstStyle/>
            <a:p>
              <a:r>
                <a:rPr lang="en-US" sz="1200" b="1" dirty="0">
                  <a:solidFill>
                    <a:srgbClr val="009999"/>
                  </a:solidFill>
                </a:rPr>
                <a:t>OE Dates / Status of Submission</a:t>
              </a:r>
            </a:p>
          </p:txBody>
        </p:sp>
        <p:sp>
          <p:nvSpPr>
            <p:cNvPr id="36" name="TextBox 35">
              <a:extLst>
                <a:ext uri="{FF2B5EF4-FFF2-40B4-BE49-F238E27FC236}">
                  <a16:creationId xmlns:a16="http://schemas.microsoft.com/office/drawing/2014/main" id="{4B832657-8DD3-1989-7012-44E58C250B80}"/>
                </a:ext>
              </a:extLst>
            </p:cNvPr>
            <p:cNvSpPr txBox="1"/>
            <p:nvPr/>
          </p:nvSpPr>
          <p:spPr>
            <a:xfrm>
              <a:off x="570109" y="4465696"/>
              <a:ext cx="2064378" cy="246221"/>
            </a:xfrm>
            <a:prstGeom prst="rect">
              <a:avLst/>
            </a:prstGeom>
            <a:noFill/>
          </p:spPr>
          <p:txBody>
            <a:bodyPr wrap="square" rtlCol="0">
              <a:spAutoFit/>
            </a:bodyPr>
            <a:lstStyle/>
            <a:p>
              <a:r>
                <a:rPr lang="es-US" sz="1000" b="1" i="1" dirty="0">
                  <a:solidFill>
                    <a:srgbClr val="706866"/>
                  </a:solidFill>
                </a:rPr>
                <a:t>Key Word</a:t>
              </a:r>
              <a:r>
                <a:rPr lang="en-US" sz="1000" b="1" i="1" dirty="0">
                  <a:solidFill>
                    <a:srgbClr val="706866"/>
                  </a:solidFill>
                </a:rPr>
                <a:t>: Status - Workflow</a:t>
              </a:r>
              <a:endParaRPr lang="es-US" sz="1000" b="1" i="1" dirty="0">
                <a:solidFill>
                  <a:srgbClr val="706866"/>
                </a:solidFill>
              </a:endParaRPr>
            </a:p>
          </p:txBody>
        </p:sp>
      </p:grpSp>
      <p:grpSp>
        <p:nvGrpSpPr>
          <p:cNvPr id="54" name="Group 53">
            <a:extLst>
              <a:ext uri="{FF2B5EF4-FFF2-40B4-BE49-F238E27FC236}">
                <a16:creationId xmlns:a16="http://schemas.microsoft.com/office/drawing/2014/main" id="{32EA8AA5-BB90-5A24-36D1-623AA95FD9F3}"/>
              </a:ext>
            </a:extLst>
          </p:cNvPr>
          <p:cNvGrpSpPr/>
          <p:nvPr/>
        </p:nvGrpSpPr>
        <p:grpSpPr>
          <a:xfrm>
            <a:off x="2952713" y="1657331"/>
            <a:ext cx="2874315" cy="418083"/>
            <a:chOff x="5662300" y="1779343"/>
            <a:chExt cx="2874315" cy="418083"/>
          </a:xfrm>
        </p:grpSpPr>
        <p:sp>
          <p:nvSpPr>
            <p:cNvPr id="37" name="TextBox 36">
              <a:extLst>
                <a:ext uri="{FF2B5EF4-FFF2-40B4-BE49-F238E27FC236}">
                  <a16:creationId xmlns:a16="http://schemas.microsoft.com/office/drawing/2014/main" id="{519F4EAF-02D2-D221-563C-56BDB78A4630}"/>
                </a:ext>
              </a:extLst>
            </p:cNvPr>
            <p:cNvSpPr txBox="1"/>
            <p:nvPr/>
          </p:nvSpPr>
          <p:spPr>
            <a:xfrm>
              <a:off x="5662300" y="1779343"/>
              <a:ext cx="2874315" cy="276999"/>
            </a:xfrm>
            <a:prstGeom prst="rect">
              <a:avLst/>
            </a:prstGeom>
            <a:noFill/>
          </p:spPr>
          <p:txBody>
            <a:bodyPr wrap="square" rtlCol="0">
              <a:spAutoFit/>
            </a:bodyPr>
            <a:lstStyle/>
            <a:p>
              <a:r>
                <a:rPr lang="en-US" sz="1200" b="1" dirty="0">
                  <a:solidFill>
                    <a:srgbClr val="009999"/>
                  </a:solidFill>
                </a:rPr>
                <a:t>Pay Period </a:t>
              </a:r>
            </a:p>
          </p:txBody>
        </p:sp>
        <p:sp>
          <p:nvSpPr>
            <p:cNvPr id="38" name="TextBox 37">
              <a:extLst>
                <a:ext uri="{FF2B5EF4-FFF2-40B4-BE49-F238E27FC236}">
                  <a16:creationId xmlns:a16="http://schemas.microsoft.com/office/drawing/2014/main" id="{074EA332-6EDE-4C15-A891-306EE1E31820}"/>
                </a:ext>
              </a:extLst>
            </p:cNvPr>
            <p:cNvSpPr txBox="1"/>
            <p:nvPr/>
          </p:nvSpPr>
          <p:spPr>
            <a:xfrm>
              <a:off x="5662300" y="1951205"/>
              <a:ext cx="2064378" cy="246221"/>
            </a:xfrm>
            <a:prstGeom prst="rect">
              <a:avLst/>
            </a:prstGeom>
            <a:noFill/>
          </p:spPr>
          <p:txBody>
            <a:bodyPr wrap="square" rtlCol="0">
              <a:spAutoFit/>
            </a:bodyPr>
            <a:lstStyle/>
            <a:p>
              <a:r>
                <a:rPr lang="en-US" sz="1000" b="1" i="1" dirty="0">
                  <a:solidFill>
                    <a:srgbClr val="706866"/>
                  </a:solidFill>
                </a:rPr>
                <a:t>Key Words</a:t>
              </a:r>
              <a:r>
                <a:rPr lang="es-US" sz="1000" b="1" i="1" dirty="0">
                  <a:solidFill>
                    <a:srgbClr val="706866"/>
                  </a:solidFill>
                </a:rPr>
                <a:t>: </a:t>
              </a:r>
              <a:r>
                <a:rPr lang="en-US" sz="1000" b="1" i="1" dirty="0">
                  <a:solidFill>
                    <a:srgbClr val="706866"/>
                  </a:solidFill>
                </a:rPr>
                <a:t>Pay Period</a:t>
              </a:r>
              <a:endParaRPr lang="es-US" sz="1000" b="1" i="1" dirty="0">
                <a:solidFill>
                  <a:srgbClr val="706866"/>
                </a:solidFill>
              </a:endParaRPr>
            </a:p>
          </p:txBody>
        </p:sp>
      </p:grpSp>
      <p:grpSp>
        <p:nvGrpSpPr>
          <p:cNvPr id="39" name="Group 38">
            <a:extLst>
              <a:ext uri="{FF2B5EF4-FFF2-40B4-BE49-F238E27FC236}">
                <a16:creationId xmlns:a16="http://schemas.microsoft.com/office/drawing/2014/main" id="{9E009A8D-1F9E-EB49-2701-366898B1D234}"/>
              </a:ext>
            </a:extLst>
          </p:cNvPr>
          <p:cNvGrpSpPr/>
          <p:nvPr/>
        </p:nvGrpSpPr>
        <p:grpSpPr>
          <a:xfrm>
            <a:off x="5932151" y="1694788"/>
            <a:ext cx="2064378" cy="393297"/>
            <a:chOff x="6575457" y="1889588"/>
            <a:chExt cx="2064378" cy="393297"/>
          </a:xfrm>
        </p:grpSpPr>
        <p:sp>
          <p:nvSpPr>
            <p:cNvPr id="42" name="TextBox 41">
              <a:extLst>
                <a:ext uri="{FF2B5EF4-FFF2-40B4-BE49-F238E27FC236}">
                  <a16:creationId xmlns:a16="http://schemas.microsoft.com/office/drawing/2014/main" id="{1867F78F-E708-CF23-4263-611CA32C7FDF}"/>
                </a:ext>
              </a:extLst>
            </p:cNvPr>
            <p:cNvSpPr txBox="1"/>
            <p:nvPr/>
          </p:nvSpPr>
          <p:spPr>
            <a:xfrm>
              <a:off x="6575457" y="1889588"/>
              <a:ext cx="2064378" cy="276999"/>
            </a:xfrm>
            <a:prstGeom prst="rect">
              <a:avLst/>
            </a:prstGeom>
            <a:noFill/>
          </p:spPr>
          <p:txBody>
            <a:bodyPr wrap="square" rtlCol="0">
              <a:spAutoFit/>
            </a:bodyPr>
            <a:lstStyle/>
            <a:p>
              <a:r>
                <a:rPr lang="en-US" sz="1200" b="1" dirty="0">
                  <a:solidFill>
                    <a:srgbClr val="009999"/>
                  </a:solidFill>
                </a:rPr>
                <a:t>Slavic 401K / HSA / FSA</a:t>
              </a:r>
            </a:p>
          </p:txBody>
        </p:sp>
        <p:sp>
          <p:nvSpPr>
            <p:cNvPr id="43" name="TextBox 42">
              <a:extLst>
                <a:ext uri="{FF2B5EF4-FFF2-40B4-BE49-F238E27FC236}">
                  <a16:creationId xmlns:a16="http://schemas.microsoft.com/office/drawing/2014/main" id="{491F822F-BE97-487B-8FAD-D1965D0FCF77}"/>
                </a:ext>
              </a:extLst>
            </p:cNvPr>
            <p:cNvSpPr txBox="1"/>
            <p:nvPr/>
          </p:nvSpPr>
          <p:spPr>
            <a:xfrm>
              <a:off x="6575457" y="2036664"/>
              <a:ext cx="1528181" cy="246221"/>
            </a:xfrm>
            <a:prstGeom prst="rect">
              <a:avLst/>
            </a:prstGeom>
            <a:noFill/>
          </p:spPr>
          <p:txBody>
            <a:bodyPr wrap="square" rtlCol="0">
              <a:spAutoFit/>
            </a:bodyPr>
            <a:lstStyle/>
            <a:p>
              <a:r>
                <a:rPr lang="es-US" sz="1000" b="1" i="1" dirty="0">
                  <a:solidFill>
                    <a:srgbClr val="706866"/>
                  </a:solidFill>
                </a:rPr>
                <a:t>Key Word</a:t>
              </a:r>
              <a:r>
                <a:rPr lang="en-US" sz="1000" b="1" i="1" dirty="0">
                  <a:solidFill>
                    <a:srgbClr val="706866"/>
                  </a:solidFill>
                </a:rPr>
                <a:t>: Slavic</a:t>
              </a:r>
              <a:endParaRPr lang="es-US" sz="1000" b="1" i="1" dirty="0">
                <a:solidFill>
                  <a:srgbClr val="706866"/>
                </a:solidFill>
              </a:endParaRPr>
            </a:p>
          </p:txBody>
        </p:sp>
      </p:grpSp>
      <p:sp>
        <p:nvSpPr>
          <p:cNvPr id="58" name="TextBox 57">
            <a:extLst>
              <a:ext uri="{FF2B5EF4-FFF2-40B4-BE49-F238E27FC236}">
                <a16:creationId xmlns:a16="http://schemas.microsoft.com/office/drawing/2014/main" id="{B4FBB000-5E18-0D8D-6FF1-38A0467A5CBA}"/>
              </a:ext>
            </a:extLst>
          </p:cNvPr>
          <p:cNvSpPr txBox="1"/>
          <p:nvPr/>
        </p:nvSpPr>
        <p:spPr>
          <a:xfrm>
            <a:off x="2944224" y="851524"/>
            <a:ext cx="1719893" cy="276999"/>
          </a:xfrm>
          <a:prstGeom prst="rect">
            <a:avLst/>
          </a:prstGeom>
          <a:noFill/>
        </p:spPr>
        <p:txBody>
          <a:bodyPr wrap="square" rtlCol="0">
            <a:spAutoFit/>
          </a:bodyPr>
          <a:lstStyle/>
          <a:p>
            <a:r>
              <a:rPr lang="en-US" sz="1200" b="1" dirty="0">
                <a:solidFill>
                  <a:srgbClr val="009999"/>
                </a:solidFill>
              </a:rPr>
              <a:t>General information</a:t>
            </a:r>
          </a:p>
        </p:txBody>
      </p:sp>
      <p:pic>
        <p:nvPicPr>
          <p:cNvPr id="60" name="Picture 2" descr="Word Logo PNG Vectors Free Download">
            <a:extLst>
              <a:ext uri="{FF2B5EF4-FFF2-40B4-BE49-F238E27FC236}">
                <a16:creationId xmlns:a16="http://schemas.microsoft.com/office/drawing/2014/main" id="{0320C151-A91A-BC39-976D-510AE7B35603}"/>
              </a:ext>
            </a:extLst>
          </p:cNvPr>
          <p:cNvPicPr>
            <a:picLocks noChangeAspect="1" noChangeArrowheads="1"/>
          </p:cNvPicPr>
          <p:nvPr/>
        </p:nvPicPr>
        <p:blipFill rotWithShape="1">
          <a:blip r:embed="rId4">
            <a:alphaModFix amt="20000"/>
            <a:extLst>
              <a:ext uri="{28A0092B-C50C-407E-A947-70E740481C1C}">
                <a14:useLocalDpi xmlns:a14="http://schemas.microsoft.com/office/drawing/2010/main" val="0"/>
              </a:ext>
            </a:extLst>
          </a:blip>
          <a:srcRect l="41246"/>
          <a:stretch/>
        </p:blipFill>
        <p:spPr bwMode="auto">
          <a:xfrm>
            <a:off x="-21" y="788766"/>
            <a:ext cx="1983933" cy="3297881"/>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68" name="Picture 67">
            <a:extLst>
              <a:ext uri="{FF2B5EF4-FFF2-40B4-BE49-F238E27FC236}">
                <a16:creationId xmlns:a16="http://schemas.microsoft.com/office/drawing/2014/main" id="{C8ACADD1-39CD-ADC6-F6E2-2F2299935D37}"/>
              </a:ext>
            </a:extLst>
          </p:cNvPr>
          <p:cNvPicPr>
            <a:picLocks noChangeAspect="1"/>
          </p:cNvPicPr>
          <p:nvPr/>
        </p:nvPicPr>
        <p:blipFill>
          <a:blip r:embed="rId5"/>
          <a:stretch>
            <a:fillRect/>
          </a:stretch>
        </p:blipFill>
        <p:spPr>
          <a:xfrm>
            <a:off x="400259" y="2892128"/>
            <a:ext cx="2302518" cy="378896"/>
          </a:xfrm>
          <a:prstGeom prst="rect">
            <a:avLst/>
          </a:prstGeom>
          <a:effectLst>
            <a:outerShdw blurRad="50800" dist="38100" dir="18900000" algn="bl" rotWithShape="0">
              <a:prstClr val="black">
                <a:alpha val="40000"/>
              </a:prstClr>
            </a:outerShdw>
          </a:effectLst>
        </p:spPr>
      </p:pic>
      <p:grpSp>
        <p:nvGrpSpPr>
          <p:cNvPr id="65" name="Group 64">
            <a:extLst>
              <a:ext uri="{FF2B5EF4-FFF2-40B4-BE49-F238E27FC236}">
                <a16:creationId xmlns:a16="http://schemas.microsoft.com/office/drawing/2014/main" id="{F1B81CD0-36E8-889F-B5E8-32A6AB6D1F2E}"/>
              </a:ext>
            </a:extLst>
          </p:cNvPr>
          <p:cNvGrpSpPr/>
          <p:nvPr/>
        </p:nvGrpSpPr>
        <p:grpSpPr>
          <a:xfrm>
            <a:off x="787190" y="3323252"/>
            <a:ext cx="1877910" cy="540853"/>
            <a:chOff x="173093" y="2841442"/>
            <a:chExt cx="2880954" cy="914872"/>
          </a:xfrm>
        </p:grpSpPr>
        <p:sp>
          <p:nvSpPr>
            <p:cNvPr id="61" name="TextBox 60">
              <a:extLst>
                <a:ext uri="{FF2B5EF4-FFF2-40B4-BE49-F238E27FC236}">
                  <a16:creationId xmlns:a16="http://schemas.microsoft.com/office/drawing/2014/main" id="{4B0C680C-8D25-DBF2-9234-98F82638A4CD}"/>
                </a:ext>
              </a:extLst>
            </p:cNvPr>
            <p:cNvSpPr txBox="1"/>
            <p:nvPr/>
          </p:nvSpPr>
          <p:spPr>
            <a:xfrm>
              <a:off x="173093" y="2841442"/>
              <a:ext cx="2475986" cy="572676"/>
            </a:xfrm>
            <a:prstGeom prst="rect">
              <a:avLst/>
            </a:prstGeom>
            <a:noFill/>
          </p:spPr>
          <p:txBody>
            <a:bodyPr wrap="square" rtlCol="0">
              <a:spAutoFit/>
            </a:bodyPr>
            <a:lstStyle/>
            <a:p>
              <a:r>
                <a:rPr lang="es-US" sz="1600" dirty="0">
                  <a:solidFill>
                    <a:schemeClr val="bg1">
                      <a:lumMod val="50000"/>
                    </a:schemeClr>
                  </a:solidFill>
                </a:rPr>
                <a:t>Type</a:t>
              </a:r>
              <a:r>
                <a:rPr lang="es-US" sz="1050" dirty="0">
                  <a:solidFill>
                    <a:schemeClr val="bg1">
                      <a:lumMod val="50000"/>
                    </a:schemeClr>
                  </a:solidFill>
                </a:rPr>
                <a:t>of</a:t>
              </a:r>
              <a:r>
                <a:rPr lang="es-US" sz="1600" dirty="0">
                  <a:solidFill>
                    <a:srgbClr val="F96013"/>
                  </a:solidFill>
                </a:rPr>
                <a:t>Request</a:t>
              </a:r>
              <a:endParaRPr lang="es-US" sz="2000" dirty="0">
                <a:solidFill>
                  <a:srgbClr val="F96013"/>
                </a:solidFill>
              </a:endParaRPr>
            </a:p>
          </p:txBody>
        </p:sp>
        <p:sp>
          <p:nvSpPr>
            <p:cNvPr id="62" name="TextBox 61">
              <a:extLst>
                <a:ext uri="{FF2B5EF4-FFF2-40B4-BE49-F238E27FC236}">
                  <a16:creationId xmlns:a16="http://schemas.microsoft.com/office/drawing/2014/main" id="{7754800D-F859-68C2-FA43-8419FB3E5070}"/>
                </a:ext>
              </a:extLst>
            </p:cNvPr>
            <p:cNvSpPr txBox="1"/>
            <p:nvPr/>
          </p:nvSpPr>
          <p:spPr>
            <a:xfrm>
              <a:off x="578061" y="3182193"/>
              <a:ext cx="2475986" cy="254859"/>
            </a:xfrm>
            <a:prstGeom prst="rect">
              <a:avLst/>
            </a:prstGeom>
            <a:noFill/>
          </p:spPr>
          <p:txBody>
            <a:bodyPr wrap="square" rtlCol="0">
              <a:spAutoFit/>
            </a:bodyPr>
            <a:lstStyle/>
            <a:p>
              <a:r>
                <a:rPr lang="es-US" sz="1100" dirty="0">
                  <a:solidFill>
                    <a:schemeClr val="bg1">
                      <a:lumMod val="50000"/>
                    </a:schemeClr>
                  </a:solidFill>
                </a:rPr>
                <a:t>Open</a:t>
              </a:r>
              <a:r>
                <a:rPr lang="es-US" sz="1600" dirty="0">
                  <a:solidFill>
                    <a:schemeClr val="bg1">
                      <a:lumMod val="50000"/>
                    </a:schemeClr>
                  </a:solidFill>
                </a:rPr>
                <a:t>The</a:t>
              </a:r>
              <a:r>
                <a:rPr lang="es-US" sz="1600" dirty="0"/>
                <a:t>SOP</a:t>
              </a:r>
              <a:endParaRPr lang="es-US" sz="2000" dirty="0"/>
            </a:p>
          </p:txBody>
        </p:sp>
        <p:sp>
          <p:nvSpPr>
            <p:cNvPr id="63" name="TextBox 62">
              <a:extLst>
                <a:ext uri="{FF2B5EF4-FFF2-40B4-BE49-F238E27FC236}">
                  <a16:creationId xmlns:a16="http://schemas.microsoft.com/office/drawing/2014/main" id="{D349E525-72FA-62BC-A7A1-E41675761A00}"/>
                </a:ext>
              </a:extLst>
            </p:cNvPr>
            <p:cNvSpPr txBox="1"/>
            <p:nvPr/>
          </p:nvSpPr>
          <p:spPr>
            <a:xfrm>
              <a:off x="227536" y="3501455"/>
              <a:ext cx="2817584" cy="254859"/>
            </a:xfrm>
            <a:prstGeom prst="rect">
              <a:avLst/>
            </a:prstGeom>
            <a:noFill/>
          </p:spPr>
          <p:txBody>
            <a:bodyPr wrap="square" rtlCol="0">
              <a:spAutoFit/>
            </a:bodyPr>
            <a:lstStyle/>
            <a:p>
              <a:r>
                <a:rPr lang="es-US" sz="1600" dirty="0">
                  <a:solidFill>
                    <a:srgbClr val="009999"/>
                  </a:solidFill>
                </a:rPr>
                <a:t>Keyword</a:t>
              </a:r>
              <a:r>
                <a:rPr lang="es-US" sz="1100" dirty="0">
                  <a:solidFill>
                    <a:schemeClr val="bg1">
                      <a:lumMod val="50000"/>
                    </a:schemeClr>
                  </a:solidFill>
                </a:rPr>
                <a:t>Lookup</a:t>
              </a:r>
              <a:endParaRPr lang="es-US" sz="2000" dirty="0">
                <a:solidFill>
                  <a:schemeClr val="bg1">
                    <a:lumMod val="50000"/>
                  </a:schemeClr>
                </a:solidFill>
              </a:endParaRPr>
            </a:p>
          </p:txBody>
        </p:sp>
      </p:grpSp>
      <p:pic>
        <p:nvPicPr>
          <p:cNvPr id="66" name="Picture 2" descr="Word Logo PNG Vectors Free Download">
            <a:extLst>
              <a:ext uri="{FF2B5EF4-FFF2-40B4-BE49-F238E27FC236}">
                <a16:creationId xmlns:a16="http://schemas.microsoft.com/office/drawing/2014/main" id="{762C609A-9AD1-2528-981E-35916DF1C7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254" y="1590372"/>
            <a:ext cx="1263771" cy="1306398"/>
          </a:xfrm>
          <a:prstGeom prst="rect">
            <a:avLst/>
          </a:prstGeom>
          <a:noFill/>
          <a:effectLst>
            <a:outerShdw blurRad="50800" dist="38100" dir="18900000" algn="b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095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Proxy Vectores Libres de Derechos - iStock">
            <a:extLst>
              <a:ext uri="{FF2B5EF4-FFF2-40B4-BE49-F238E27FC236}">
                <a16:creationId xmlns:a16="http://schemas.microsoft.com/office/drawing/2014/main" id="{8BC71292-D41D-E973-6F0C-3B258AD78120}"/>
              </a:ext>
            </a:extLst>
          </p:cNvPr>
          <p:cNvPicPr>
            <a:picLocks noChangeAspect="1" noChangeArrowheads="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130078" y="315406"/>
            <a:ext cx="7008183" cy="4672122"/>
          </a:xfrm>
          <a:prstGeom prst="rect">
            <a:avLst/>
          </a:prstGeom>
          <a:noFill/>
          <a:extLst>
            <a:ext uri="{909E8E84-426E-40DD-AFC4-6F175D3DCCD1}">
              <a14:hiddenFill xmlns:a14="http://schemas.microsoft.com/office/drawing/2010/main">
                <a:solidFill>
                  <a:srgbClr val="FFFFFF"/>
                </a:solidFill>
              </a14:hiddenFill>
            </a:ext>
          </a:extLst>
        </p:spPr>
      </p:pic>
      <p:sp>
        <p:nvSpPr>
          <p:cNvPr id="74" name="Title 2">
            <a:extLst>
              <a:ext uri="{FF2B5EF4-FFF2-40B4-BE49-F238E27FC236}">
                <a16:creationId xmlns:a16="http://schemas.microsoft.com/office/drawing/2014/main" id="{427D9458-FC67-BE60-C3B7-F03237881C3E}"/>
              </a:ext>
            </a:extLst>
          </p:cNvPr>
          <p:cNvSpPr txBox="1">
            <a:spLocks/>
          </p:cNvSpPr>
          <p:nvPr/>
        </p:nvSpPr>
        <p:spPr>
          <a:xfrm>
            <a:off x="699087" y="240739"/>
            <a:ext cx="4428217" cy="246221"/>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r>
              <a:rPr lang="es-CO" sz="1600" dirty="0">
                <a:solidFill>
                  <a:srgbClr val="F96013"/>
                </a:solidFill>
              </a:rPr>
              <a:t>Benefits Enrollment </a:t>
            </a:r>
            <a:r>
              <a:rPr lang="es-CO" sz="1600" dirty="0" err="1">
                <a:solidFill>
                  <a:srgbClr val="F96013"/>
                </a:solidFill>
              </a:rPr>
              <a:t>Season</a:t>
            </a:r>
            <a:r>
              <a:rPr lang="es-CO" sz="1600" dirty="0">
                <a:solidFill>
                  <a:srgbClr val="F96013"/>
                </a:solidFill>
              </a:rPr>
              <a:t> - </a:t>
            </a:r>
            <a:r>
              <a:rPr lang="es-CO" sz="1600" dirty="0" err="1">
                <a:solidFill>
                  <a:srgbClr val="F96013"/>
                </a:solidFill>
              </a:rPr>
              <a:t>Overview</a:t>
            </a:r>
            <a:endParaRPr lang="en-US" sz="1600" dirty="0">
              <a:solidFill>
                <a:srgbClr val="F96013"/>
              </a:solidFill>
            </a:endParaRPr>
          </a:p>
        </p:txBody>
      </p:sp>
      <p:grpSp>
        <p:nvGrpSpPr>
          <p:cNvPr id="80" name="Group 79">
            <a:extLst>
              <a:ext uri="{FF2B5EF4-FFF2-40B4-BE49-F238E27FC236}">
                <a16:creationId xmlns:a16="http://schemas.microsoft.com/office/drawing/2014/main" id="{E04DE225-3847-5F84-1147-E1409734A28C}"/>
              </a:ext>
            </a:extLst>
          </p:cNvPr>
          <p:cNvGrpSpPr/>
          <p:nvPr/>
        </p:nvGrpSpPr>
        <p:grpSpPr>
          <a:xfrm>
            <a:off x="3540708" y="3305585"/>
            <a:ext cx="4177374" cy="1457075"/>
            <a:chOff x="3177540" y="3228010"/>
            <a:chExt cx="4177374" cy="1457075"/>
          </a:xfrm>
        </p:grpSpPr>
        <p:sp>
          <p:nvSpPr>
            <p:cNvPr id="4" name="Rectangle 3">
              <a:extLst>
                <a:ext uri="{FF2B5EF4-FFF2-40B4-BE49-F238E27FC236}">
                  <a16:creationId xmlns:a16="http://schemas.microsoft.com/office/drawing/2014/main" id="{B2B3E80F-6254-76C0-DAB0-6387ED6AEC50}"/>
                </a:ext>
              </a:extLst>
            </p:cNvPr>
            <p:cNvSpPr/>
            <p:nvPr/>
          </p:nvSpPr>
          <p:spPr>
            <a:xfrm>
              <a:off x="3209320" y="3348791"/>
              <a:ext cx="3339216" cy="1336294"/>
            </a:xfrm>
            <a:prstGeom prst="rect">
              <a:avLst/>
            </a:prstGeom>
            <a:noFill/>
            <a:ln w="9525">
              <a:solidFill>
                <a:srgbClr val="F960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BEAFC4B-28B5-76A0-CCB4-ABC72986E4C6}"/>
                </a:ext>
              </a:extLst>
            </p:cNvPr>
            <p:cNvPicPr>
              <a:picLocks noChangeAspect="1"/>
            </p:cNvPicPr>
            <p:nvPr/>
          </p:nvPicPr>
          <p:blipFill>
            <a:blip r:embed="rId4"/>
            <a:stretch>
              <a:fillRect/>
            </a:stretch>
          </p:blipFill>
          <p:spPr>
            <a:xfrm>
              <a:off x="4944023" y="3690633"/>
              <a:ext cx="1543487" cy="253992"/>
            </a:xfrm>
            <a:prstGeom prst="rect">
              <a:avLst/>
            </a:prstGeom>
          </p:spPr>
        </p:pic>
        <p:sp>
          <p:nvSpPr>
            <p:cNvPr id="9" name="TextBox 8">
              <a:extLst>
                <a:ext uri="{FF2B5EF4-FFF2-40B4-BE49-F238E27FC236}">
                  <a16:creationId xmlns:a16="http://schemas.microsoft.com/office/drawing/2014/main" id="{94517D3A-9F4C-256B-6F04-78467BA552BF}"/>
                </a:ext>
              </a:extLst>
            </p:cNvPr>
            <p:cNvSpPr txBox="1"/>
            <p:nvPr/>
          </p:nvSpPr>
          <p:spPr>
            <a:xfrm>
              <a:off x="4878928" y="3917427"/>
              <a:ext cx="2475986" cy="246221"/>
            </a:xfrm>
            <a:prstGeom prst="rect">
              <a:avLst/>
            </a:prstGeom>
            <a:noFill/>
          </p:spPr>
          <p:txBody>
            <a:bodyPr wrap="square" rtlCol="0">
              <a:spAutoFit/>
            </a:bodyPr>
            <a:lstStyle/>
            <a:p>
              <a:r>
                <a:rPr lang="es-US" sz="1000" b="1" i="1" dirty="0">
                  <a:solidFill>
                    <a:srgbClr val="009999"/>
                  </a:solidFill>
                </a:rPr>
                <a:t>&gt;Key Word</a:t>
              </a:r>
              <a:r>
                <a:rPr lang="en-US" sz="1000" b="1" i="1" dirty="0">
                  <a:solidFill>
                    <a:srgbClr val="009999"/>
                  </a:solidFill>
                </a:rPr>
                <a:t>: Dependents</a:t>
              </a:r>
              <a:endParaRPr lang="es-US" sz="1000" b="1" i="1" dirty="0">
                <a:solidFill>
                  <a:srgbClr val="009999"/>
                </a:solidFill>
              </a:endParaRPr>
            </a:p>
          </p:txBody>
        </p:sp>
        <p:pic>
          <p:nvPicPr>
            <p:cNvPr id="16" name="Picture 15">
              <a:extLst>
                <a:ext uri="{FF2B5EF4-FFF2-40B4-BE49-F238E27FC236}">
                  <a16:creationId xmlns:a16="http://schemas.microsoft.com/office/drawing/2014/main" id="{5BFAB437-863D-8CFE-B5D9-E3AEECB3743F}"/>
                </a:ext>
              </a:extLst>
            </p:cNvPr>
            <p:cNvPicPr>
              <a:picLocks noChangeAspect="1"/>
            </p:cNvPicPr>
            <p:nvPr/>
          </p:nvPicPr>
          <p:blipFill rotWithShape="1">
            <a:blip r:embed="rId5"/>
            <a:srcRect r="4270"/>
            <a:stretch/>
          </p:blipFill>
          <p:spPr>
            <a:xfrm>
              <a:off x="3252727" y="3826506"/>
              <a:ext cx="1543487" cy="731706"/>
            </a:xfrm>
            <a:prstGeom prst="rect">
              <a:avLst/>
            </a:prstGeom>
            <a:ln>
              <a:solidFill>
                <a:schemeClr val="bg1">
                  <a:lumMod val="75000"/>
                </a:schemeClr>
              </a:solidFill>
            </a:ln>
          </p:spPr>
        </p:pic>
        <p:sp>
          <p:nvSpPr>
            <p:cNvPr id="17" name="TextBox 16">
              <a:extLst>
                <a:ext uri="{FF2B5EF4-FFF2-40B4-BE49-F238E27FC236}">
                  <a16:creationId xmlns:a16="http://schemas.microsoft.com/office/drawing/2014/main" id="{CF8E9F67-A646-6EEF-C1B8-044A43E8C9AE}"/>
                </a:ext>
              </a:extLst>
            </p:cNvPr>
            <p:cNvSpPr txBox="1"/>
            <p:nvPr/>
          </p:nvSpPr>
          <p:spPr>
            <a:xfrm>
              <a:off x="3195754" y="3432805"/>
              <a:ext cx="908044" cy="261610"/>
            </a:xfrm>
            <a:prstGeom prst="rect">
              <a:avLst/>
            </a:prstGeom>
            <a:noFill/>
          </p:spPr>
          <p:txBody>
            <a:bodyPr wrap="square" rtlCol="0">
              <a:spAutoFit/>
            </a:bodyPr>
            <a:lstStyle/>
            <a:p>
              <a:r>
                <a:rPr lang="en-US" sz="1100" b="1" dirty="0">
                  <a:solidFill>
                    <a:srgbClr val="F96013"/>
                  </a:solidFill>
                </a:rPr>
                <a:t>Adding</a:t>
              </a:r>
            </a:p>
          </p:txBody>
        </p:sp>
        <p:sp>
          <p:nvSpPr>
            <p:cNvPr id="21" name="TextBox 20">
              <a:extLst>
                <a:ext uri="{FF2B5EF4-FFF2-40B4-BE49-F238E27FC236}">
                  <a16:creationId xmlns:a16="http://schemas.microsoft.com/office/drawing/2014/main" id="{581D713B-D50C-E212-2952-F39A68613EC3}"/>
                </a:ext>
              </a:extLst>
            </p:cNvPr>
            <p:cNvSpPr txBox="1"/>
            <p:nvPr/>
          </p:nvSpPr>
          <p:spPr>
            <a:xfrm>
              <a:off x="3177540" y="3575585"/>
              <a:ext cx="2475986" cy="246221"/>
            </a:xfrm>
            <a:prstGeom prst="rect">
              <a:avLst/>
            </a:prstGeom>
            <a:noFill/>
          </p:spPr>
          <p:txBody>
            <a:bodyPr wrap="square" rtlCol="0">
              <a:spAutoFit/>
            </a:bodyPr>
            <a:lstStyle/>
            <a:p>
              <a:r>
                <a:rPr lang="es-US" sz="1000" b="1" i="1" dirty="0">
                  <a:solidFill>
                    <a:srgbClr val="009999"/>
                  </a:solidFill>
                </a:rPr>
                <a:t>&gt;Proxy</a:t>
              </a:r>
            </a:p>
          </p:txBody>
        </p:sp>
        <p:sp>
          <p:nvSpPr>
            <p:cNvPr id="56" name="TextBox 55">
              <a:extLst>
                <a:ext uri="{FF2B5EF4-FFF2-40B4-BE49-F238E27FC236}">
                  <a16:creationId xmlns:a16="http://schemas.microsoft.com/office/drawing/2014/main" id="{ED4234D7-BA44-35E3-96A3-0F8124C9EF49}"/>
                </a:ext>
              </a:extLst>
            </p:cNvPr>
            <p:cNvSpPr txBox="1"/>
            <p:nvPr/>
          </p:nvSpPr>
          <p:spPr>
            <a:xfrm>
              <a:off x="4839588" y="3451621"/>
              <a:ext cx="1261443" cy="261610"/>
            </a:xfrm>
            <a:prstGeom prst="rect">
              <a:avLst/>
            </a:prstGeom>
            <a:noFill/>
          </p:spPr>
          <p:txBody>
            <a:bodyPr wrap="square">
              <a:spAutoFit/>
            </a:bodyPr>
            <a:lstStyle/>
            <a:p>
              <a:r>
                <a:rPr lang="en-US" sz="1100" b="1" dirty="0">
                  <a:solidFill>
                    <a:srgbClr val="F96013"/>
                  </a:solidFill>
                </a:rPr>
                <a:t>Editing</a:t>
              </a:r>
              <a:endParaRPr lang="en-US" sz="1100" dirty="0">
                <a:solidFill>
                  <a:srgbClr val="F96013"/>
                </a:solidFill>
              </a:endParaRPr>
            </a:p>
          </p:txBody>
        </p:sp>
        <p:sp>
          <p:nvSpPr>
            <p:cNvPr id="63" name="TextBox 62">
              <a:extLst>
                <a:ext uri="{FF2B5EF4-FFF2-40B4-BE49-F238E27FC236}">
                  <a16:creationId xmlns:a16="http://schemas.microsoft.com/office/drawing/2014/main" id="{A35C779C-8299-A9CD-C406-27534E2D18AF}"/>
                </a:ext>
              </a:extLst>
            </p:cNvPr>
            <p:cNvSpPr txBox="1"/>
            <p:nvPr/>
          </p:nvSpPr>
          <p:spPr>
            <a:xfrm>
              <a:off x="3851370" y="3228010"/>
              <a:ext cx="1081426" cy="261610"/>
            </a:xfrm>
            <a:prstGeom prst="rect">
              <a:avLst/>
            </a:prstGeom>
            <a:solidFill>
              <a:schemeClr val="bg1"/>
            </a:solidFill>
          </p:spPr>
          <p:txBody>
            <a:bodyPr wrap="square" rtlCol="0">
              <a:spAutoFit/>
            </a:bodyPr>
            <a:lstStyle/>
            <a:p>
              <a:r>
                <a:rPr lang="en-US" sz="1100" b="1" dirty="0">
                  <a:solidFill>
                    <a:srgbClr val="F96013"/>
                  </a:solidFill>
                </a:rPr>
                <a:t>Dependents </a:t>
              </a:r>
            </a:p>
          </p:txBody>
        </p:sp>
      </p:grpSp>
      <p:grpSp>
        <p:nvGrpSpPr>
          <p:cNvPr id="84" name="Group 83">
            <a:extLst>
              <a:ext uri="{FF2B5EF4-FFF2-40B4-BE49-F238E27FC236}">
                <a16:creationId xmlns:a16="http://schemas.microsoft.com/office/drawing/2014/main" id="{C8702BBF-F8EB-6EE6-D13C-D3BF956B7EA3}"/>
              </a:ext>
            </a:extLst>
          </p:cNvPr>
          <p:cNvGrpSpPr/>
          <p:nvPr/>
        </p:nvGrpSpPr>
        <p:grpSpPr>
          <a:xfrm>
            <a:off x="794048" y="2029562"/>
            <a:ext cx="2487020" cy="1237144"/>
            <a:chOff x="442662" y="3107973"/>
            <a:chExt cx="2487020" cy="1237144"/>
          </a:xfrm>
        </p:grpSpPr>
        <p:pic>
          <p:nvPicPr>
            <p:cNvPr id="13" name="Picture 12">
              <a:extLst>
                <a:ext uri="{FF2B5EF4-FFF2-40B4-BE49-F238E27FC236}">
                  <a16:creationId xmlns:a16="http://schemas.microsoft.com/office/drawing/2014/main" id="{ABBEB6E8-1F63-04C1-4C69-930D177A2EC5}"/>
                </a:ext>
              </a:extLst>
            </p:cNvPr>
            <p:cNvPicPr>
              <a:picLocks noChangeAspect="1"/>
            </p:cNvPicPr>
            <p:nvPr/>
          </p:nvPicPr>
          <p:blipFill>
            <a:blip r:embed="rId6"/>
            <a:stretch>
              <a:fillRect/>
            </a:stretch>
          </p:blipFill>
          <p:spPr>
            <a:xfrm>
              <a:off x="542556" y="3471069"/>
              <a:ext cx="1986176" cy="773433"/>
            </a:xfrm>
            <a:prstGeom prst="rect">
              <a:avLst/>
            </a:prstGeom>
            <a:ln>
              <a:solidFill>
                <a:schemeClr val="bg1">
                  <a:lumMod val="75000"/>
                </a:schemeClr>
              </a:solidFill>
            </a:ln>
          </p:spPr>
        </p:pic>
        <p:sp>
          <p:nvSpPr>
            <p:cNvPr id="62" name="TextBox 61">
              <a:extLst>
                <a:ext uri="{FF2B5EF4-FFF2-40B4-BE49-F238E27FC236}">
                  <a16:creationId xmlns:a16="http://schemas.microsoft.com/office/drawing/2014/main" id="{459B3FF9-8012-6B0C-78EC-529073463D86}"/>
                </a:ext>
              </a:extLst>
            </p:cNvPr>
            <p:cNvSpPr txBox="1"/>
            <p:nvPr/>
          </p:nvSpPr>
          <p:spPr>
            <a:xfrm>
              <a:off x="453696" y="3237315"/>
              <a:ext cx="2475986" cy="246221"/>
            </a:xfrm>
            <a:prstGeom prst="rect">
              <a:avLst/>
            </a:prstGeom>
            <a:noFill/>
          </p:spPr>
          <p:txBody>
            <a:bodyPr wrap="square" rtlCol="0">
              <a:spAutoFit/>
            </a:bodyPr>
            <a:lstStyle/>
            <a:p>
              <a:r>
                <a:rPr lang="es-US" sz="1000" b="1" i="1" dirty="0">
                  <a:solidFill>
                    <a:srgbClr val="009999"/>
                  </a:solidFill>
                </a:rPr>
                <a:t>&gt;Proxy</a:t>
              </a:r>
            </a:p>
          </p:txBody>
        </p:sp>
        <p:sp>
          <p:nvSpPr>
            <p:cNvPr id="67" name="Rectangle 66">
              <a:extLst>
                <a:ext uri="{FF2B5EF4-FFF2-40B4-BE49-F238E27FC236}">
                  <a16:creationId xmlns:a16="http://schemas.microsoft.com/office/drawing/2014/main" id="{94D80671-C6FF-BF24-B0C8-71802FFA293A}"/>
                </a:ext>
              </a:extLst>
            </p:cNvPr>
            <p:cNvSpPr/>
            <p:nvPr/>
          </p:nvSpPr>
          <p:spPr>
            <a:xfrm>
              <a:off x="442662" y="3237315"/>
              <a:ext cx="2269449" cy="1107802"/>
            </a:xfrm>
            <a:prstGeom prst="rect">
              <a:avLst/>
            </a:prstGeom>
            <a:noFill/>
            <a:ln w="9525">
              <a:solidFill>
                <a:srgbClr val="F960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10513C6-0203-734D-4EF7-A4841EE275E3}"/>
                </a:ext>
              </a:extLst>
            </p:cNvPr>
            <p:cNvSpPr txBox="1"/>
            <p:nvPr/>
          </p:nvSpPr>
          <p:spPr>
            <a:xfrm>
              <a:off x="971900" y="3107973"/>
              <a:ext cx="1681267" cy="261610"/>
            </a:xfrm>
            <a:prstGeom prst="rect">
              <a:avLst/>
            </a:prstGeom>
            <a:solidFill>
              <a:schemeClr val="bg1"/>
            </a:solidFill>
          </p:spPr>
          <p:txBody>
            <a:bodyPr wrap="square" rtlCol="0">
              <a:spAutoFit/>
            </a:bodyPr>
            <a:lstStyle/>
            <a:p>
              <a:r>
                <a:rPr lang="en-US" sz="1100" b="1" dirty="0">
                  <a:solidFill>
                    <a:srgbClr val="F96013"/>
                  </a:solidFill>
                </a:rPr>
                <a:t>How to waive Benefits</a:t>
              </a:r>
            </a:p>
          </p:txBody>
        </p:sp>
      </p:grpSp>
      <p:grpSp>
        <p:nvGrpSpPr>
          <p:cNvPr id="79" name="Group 78">
            <a:extLst>
              <a:ext uri="{FF2B5EF4-FFF2-40B4-BE49-F238E27FC236}">
                <a16:creationId xmlns:a16="http://schemas.microsoft.com/office/drawing/2014/main" id="{DAE2AD59-0F78-A7EA-7365-96ABA5765BE2}"/>
              </a:ext>
            </a:extLst>
          </p:cNvPr>
          <p:cNvGrpSpPr/>
          <p:nvPr/>
        </p:nvGrpSpPr>
        <p:grpSpPr>
          <a:xfrm>
            <a:off x="794048" y="955216"/>
            <a:ext cx="2475986" cy="1107661"/>
            <a:chOff x="6865327" y="3053995"/>
            <a:chExt cx="2475986" cy="1107661"/>
          </a:xfrm>
        </p:grpSpPr>
        <p:pic>
          <p:nvPicPr>
            <p:cNvPr id="57" name="Picture 56">
              <a:extLst>
                <a:ext uri="{FF2B5EF4-FFF2-40B4-BE49-F238E27FC236}">
                  <a16:creationId xmlns:a16="http://schemas.microsoft.com/office/drawing/2014/main" id="{EA1B6C71-53E6-0EC9-D0FA-93CA1C84C993}"/>
                </a:ext>
              </a:extLst>
            </p:cNvPr>
            <p:cNvPicPr>
              <a:picLocks noChangeAspect="1"/>
            </p:cNvPicPr>
            <p:nvPr/>
          </p:nvPicPr>
          <p:blipFill>
            <a:blip r:embed="rId7"/>
            <a:stretch>
              <a:fillRect/>
            </a:stretch>
          </p:blipFill>
          <p:spPr>
            <a:xfrm>
              <a:off x="6949192" y="3470121"/>
              <a:ext cx="1548014" cy="668023"/>
            </a:xfrm>
            <a:prstGeom prst="rect">
              <a:avLst/>
            </a:prstGeom>
            <a:ln>
              <a:solidFill>
                <a:schemeClr val="bg1">
                  <a:lumMod val="75000"/>
                </a:schemeClr>
              </a:solidFill>
            </a:ln>
          </p:spPr>
        </p:pic>
        <p:sp>
          <p:nvSpPr>
            <p:cNvPr id="65" name="Rectangle 64">
              <a:extLst>
                <a:ext uri="{FF2B5EF4-FFF2-40B4-BE49-F238E27FC236}">
                  <a16:creationId xmlns:a16="http://schemas.microsoft.com/office/drawing/2014/main" id="{F4F92322-58D4-0AB1-BEBF-384BD0974CD7}"/>
                </a:ext>
              </a:extLst>
            </p:cNvPr>
            <p:cNvSpPr/>
            <p:nvPr/>
          </p:nvSpPr>
          <p:spPr>
            <a:xfrm>
              <a:off x="6868871" y="3208511"/>
              <a:ext cx="1785268" cy="953145"/>
            </a:xfrm>
            <a:prstGeom prst="rect">
              <a:avLst/>
            </a:prstGeom>
            <a:noFill/>
            <a:ln w="9525">
              <a:solidFill>
                <a:srgbClr val="F9601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6" name="TextBox 65">
              <a:extLst>
                <a:ext uri="{FF2B5EF4-FFF2-40B4-BE49-F238E27FC236}">
                  <a16:creationId xmlns:a16="http://schemas.microsoft.com/office/drawing/2014/main" id="{47B6D418-FBDC-BE29-2104-A4272A88E9BC}"/>
                </a:ext>
              </a:extLst>
            </p:cNvPr>
            <p:cNvSpPr txBox="1"/>
            <p:nvPr/>
          </p:nvSpPr>
          <p:spPr>
            <a:xfrm>
              <a:off x="7007775" y="3053995"/>
              <a:ext cx="1479504" cy="261610"/>
            </a:xfrm>
            <a:prstGeom prst="rect">
              <a:avLst/>
            </a:prstGeom>
            <a:solidFill>
              <a:schemeClr val="bg1"/>
            </a:solidFill>
          </p:spPr>
          <p:txBody>
            <a:bodyPr wrap="square" rtlCol="0">
              <a:spAutoFit/>
            </a:bodyPr>
            <a:lstStyle/>
            <a:p>
              <a:pPr algn="ctr"/>
              <a:r>
                <a:rPr lang="en-US" sz="1100" b="1" dirty="0">
                  <a:solidFill>
                    <a:srgbClr val="F96013"/>
                  </a:solidFill>
                </a:rPr>
                <a:t>Domestic Partners</a:t>
              </a:r>
            </a:p>
          </p:txBody>
        </p:sp>
        <p:sp>
          <p:nvSpPr>
            <p:cNvPr id="70" name="TextBox 69">
              <a:extLst>
                <a:ext uri="{FF2B5EF4-FFF2-40B4-BE49-F238E27FC236}">
                  <a16:creationId xmlns:a16="http://schemas.microsoft.com/office/drawing/2014/main" id="{381EC203-20D5-3B93-D360-E02D4C9DAC61}"/>
                </a:ext>
              </a:extLst>
            </p:cNvPr>
            <p:cNvSpPr txBox="1"/>
            <p:nvPr/>
          </p:nvSpPr>
          <p:spPr>
            <a:xfrm>
              <a:off x="6865327" y="3204272"/>
              <a:ext cx="2475986" cy="246221"/>
            </a:xfrm>
            <a:prstGeom prst="rect">
              <a:avLst/>
            </a:prstGeom>
            <a:noFill/>
          </p:spPr>
          <p:txBody>
            <a:bodyPr wrap="square" rtlCol="0">
              <a:spAutoFit/>
            </a:bodyPr>
            <a:lstStyle/>
            <a:p>
              <a:r>
                <a:rPr lang="es-US" sz="1000" b="1" i="1" dirty="0">
                  <a:solidFill>
                    <a:srgbClr val="009999"/>
                  </a:solidFill>
                </a:rPr>
                <a:t>&gt;Proxy</a:t>
              </a:r>
            </a:p>
          </p:txBody>
        </p:sp>
      </p:grpSp>
      <p:grpSp>
        <p:nvGrpSpPr>
          <p:cNvPr id="78" name="Group 77">
            <a:extLst>
              <a:ext uri="{FF2B5EF4-FFF2-40B4-BE49-F238E27FC236}">
                <a16:creationId xmlns:a16="http://schemas.microsoft.com/office/drawing/2014/main" id="{19EA07B4-C39B-182F-3D20-3B8B9D22339B}"/>
              </a:ext>
            </a:extLst>
          </p:cNvPr>
          <p:cNvGrpSpPr/>
          <p:nvPr/>
        </p:nvGrpSpPr>
        <p:grpSpPr>
          <a:xfrm>
            <a:off x="806791" y="3306114"/>
            <a:ext cx="2573391" cy="1437049"/>
            <a:chOff x="6095195" y="1588512"/>
            <a:chExt cx="2573391" cy="1437049"/>
          </a:xfrm>
        </p:grpSpPr>
        <p:pic>
          <p:nvPicPr>
            <p:cNvPr id="59" name="Picture 58">
              <a:extLst>
                <a:ext uri="{FF2B5EF4-FFF2-40B4-BE49-F238E27FC236}">
                  <a16:creationId xmlns:a16="http://schemas.microsoft.com/office/drawing/2014/main" id="{DA7C3FE3-4E24-CA5F-7395-E4D1207D82D0}"/>
                </a:ext>
              </a:extLst>
            </p:cNvPr>
            <p:cNvPicPr>
              <a:picLocks noChangeAspect="1"/>
            </p:cNvPicPr>
            <p:nvPr/>
          </p:nvPicPr>
          <p:blipFill>
            <a:blip r:embed="rId8"/>
            <a:stretch>
              <a:fillRect/>
            </a:stretch>
          </p:blipFill>
          <p:spPr>
            <a:xfrm>
              <a:off x="6161358" y="1951267"/>
              <a:ext cx="1707314" cy="974173"/>
            </a:xfrm>
            <a:prstGeom prst="rect">
              <a:avLst/>
            </a:prstGeom>
          </p:spPr>
        </p:pic>
        <p:sp>
          <p:nvSpPr>
            <p:cNvPr id="71" name="Rectangle 70">
              <a:extLst>
                <a:ext uri="{FF2B5EF4-FFF2-40B4-BE49-F238E27FC236}">
                  <a16:creationId xmlns:a16="http://schemas.microsoft.com/office/drawing/2014/main" id="{59E4867A-D238-A639-5356-2F093F819312}"/>
                </a:ext>
              </a:extLst>
            </p:cNvPr>
            <p:cNvSpPr/>
            <p:nvPr/>
          </p:nvSpPr>
          <p:spPr>
            <a:xfrm>
              <a:off x="6104158" y="1712843"/>
              <a:ext cx="2564428" cy="1312718"/>
            </a:xfrm>
            <a:prstGeom prst="rect">
              <a:avLst/>
            </a:prstGeom>
            <a:noFill/>
            <a:ln w="9525">
              <a:solidFill>
                <a:srgbClr val="F960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98BCC442-3030-D029-BB29-B53CBD4CC631}"/>
                </a:ext>
              </a:extLst>
            </p:cNvPr>
            <p:cNvSpPr txBox="1"/>
            <p:nvPr/>
          </p:nvSpPr>
          <p:spPr>
            <a:xfrm>
              <a:off x="6264684" y="1588512"/>
              <a:ext cx="1707313" cy="261610"/>
            </a:xfrm>
            <a:prstGeom prst="rect">
              <a:avLst/>
            </a:prstGeom>
            <a:solidFill>
              <a:schemeClr val="bg1"/>
            </a:solidFill>
          </p:spPr>
          <p:txBody>
            <a:bodyPr wrap="square" rtlCol="0">
              <a:spAutoFit/>
            </a:bodyPr>
            <a:lstStyle/>
            <a:p>
              <a:r>
                <a:rPr lang="en-US" sz="1100" b="1" dirty="0">
                  <a:solidFill>
                    <a:srgbClr val="F96013"/>
                  </a:solidFill>
                </a:rPr>
                <a:t>How to find SBC</a:t>
              </a:r>
            </a:p>
          </p:txBody>
        </p:sp>
        <p:sp>
          <p:nvSpPr>
            <p:cNvPr id="73" name="TextBox 72">
              <a:extLst>
                <a:ext uri="{FF2B5EF4-FFF2-40B4-BE49-F238E27FC236}">
                  <a16:creationId xmlns:a16="http://schemas.microsoft.com/office/drawing/2014/main" id="{1BC07165-88B4-1F60-A137-72266AA50AC6}"/>
                </a:ext>
              </a:extLst>
            </p:cNvPr>
            <p:cNvSpPr txBox="1"/>
            <p:nvPr/>
          </p:nvSpPr>
          <p:spPr>
            <a:xfrm>
              <a:off x="6095195" y="1725790"/>
              <a:ext cx="2475986" cy="246221"/>
            </a:xfrm>
            <a:prstGeom prst="rect">
              <a:avLst/>
            </a:prstGeom>
            <a:noFill/>
          </p:spPr>
          <p:txBody>
            <a:bodyPr wrap="square" rtlCol="0">
              <a:spAutoFit/>
            </a:bodyPr>
            <a:lstStyle/>
            <a:p>
              <a:r>
                <a:rPr lang="es-US" sz="1000" b="1" i="1" dirty="0">
                  <a:solidFill>
                    <a:srgbClr val="009999"/>
                  </a:solidFill>
                </a:rPr>
                <a:t>&gt;Proxy</a:t>
              </a:r>
            </a:p>
          </p:txBody>
        </p:sp>
      </p:grpSp>
      <p:grpSp>
        <p:nvGrpSpPr>
          <p:cNvPr id="83" name="Group 82">
            <a:extLst>
              <a:ext uri="{FF2B5EF4-FFF2-40B4-BE49-F238E27FC236}">
                <a16:creationId xmlns:a16="http://schemas.microsoft.com/office/drawing/2014/main" id="{964363C8-3AAB-A882-3943-CF3D7AF3B95E}"/>
              </a:ext>
            </a:extLst>
          </p:cNvPr>
          <p:cNvGrpSpPr/>
          <p:nvPr/>
        </p:nvGrpSpPr>
        <p:grpSpPr>
          <a:xfrm>
            <a:off x="3559331" y="1681012"/>
            <a:ext cx="1734795" cy="1436243"/>
            <a:chOff x="460246" y="1552827"/>
            <a:chExt cx="1734795" cy="1436243"/>
          </a:xfrm>
        </p:grpSpPr>
        <p:pic>
          <p:nvPicPr>
            <p:cNvPr id="61" name="Picture 60">
              <a:extLst>
                <a:ext uri="{FF2B5EF4-FFF2-40B4-BE49-F238E27FC236}">
                  <a16:creationId xmlns:a16="http://schemas.microsoft.com/office/drawing/2014/main" id="{96DED9C8-7227-ABC2-1FB4-FE2969ADBCAC}"/>
                </a:ext>
              </a:extLst>
            </p:cNvPr>
            <p:cNvPicPr>
              <a:picLocks noChangeAspect="1"/>
            </p:cNvPicPr>
            <p:nvPr/>
          </p:nvPicPr>
          <p:blipFill>
            <a:blip r:embed="rId9"/>
            <a:stretch>
              <a:fillRect/>
            </a:stretch>
          </p:blipFill>
          <p:spPr>
            <a:xfrm>
              <a:off x="509948" y="1929383"/>
              <a:ext cx="1295581" cy="1028844"/>
            </a:xfrm>
            <a:prstGeom prst="rect">
              <a:avLst/>
            </a:prstGeom>
            <a:ln>
              <a:solidFill>
                <a:schemeClr val="bg1">
                  <a:lumMod val="75000"/>
                </a:schemeClr>
              </a:solidFill>
            </a:ln>
          </p:spPr>
        </p:pic>
        <p:grpSp>
          <p:nvGrpSpPr>
            <p:cNvPr id="82" name="Group 81">
              <a:extLst>
                <a:ext uri="{FF2B5EF4-FFF2-40B4-BE49-F238E27FC236}">
                  <a16:creationId xmlns:a16="http://schemas.microsoft.com/office/drawing/2014/main" id="{E535535B-1BC4-7A6B-4425-13A940706D80}"/>
                </a:ext>
              </a:extLst>
            </p:cNvPr>
            <p:cNvGrpSpPr/>
            <p:nvPr/>
          </p:nvGrpSpPr>
          <p:grpSpPr>
            <a:xfrm>
              <a:off x="460246" y="1552827"/>
              <a:ext cx="1734795" cy="1436243"/>
              <a:chOff x="460246" y="1552827"/>
              <a:chExt cx="1734795" cy="1436243"/>
            </a:xfrm>
          </p:grpSpPr>
          <p:sp>
            <p:nvSpPr>
              <p:cNvPr id="64" name="Rectangle 63">
                <a:extLst>
                  <a:ext uri="{FF2B5EF4-FFF2-40B4-BE49-F238E27FC236}">
                    <a16:creationId xmlns:a16="http://schemas.microsoft.com/office/drawing/2014/main" id="{412037C4-7DAD-B75C-AEBD-62AA7D1A2C5C}"/>
                  </a:ext>
                </a:extLst>
              </p:cNvPr>
              <p:cNvSpPr/>
              <p:nvPr/>
            </p:nvSpPr>
            <p:spPr>
              <a:xfrm>
                <a:off x="460246" y="1674372"/>
                <a:ext cx="1632599" cy="1314698"/>
              </a:xfrm>
              <a:prstGeom prst="rect">
                <a:avLst/>
              </a:prstGeom>
              <a:noFill/>
              <a:ln w="9525">
                <a:solidFill>
                  <a:srgbClr val="F9601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1" name="TextBox 80">
                <a:extLst>
                  <a:ext uri="{FF2B5EF4-FFF2-40B4-BE49-F238E27FC236}">
                    <a16:creationId xmlns:a16="http://schemas.microsoft.com/office/drawing/2014/main" id="{E76F7E70-692F-2668-F13C-47C52ECD0D8B}"/>
                  </a:ext>
                </a:extLst>
              </p:cNvPr>
              <p:cNvSpPr txBox="1"/>
              <p:nvPr/>
            </p:nvSpPr>
            <p:spPr>
              <a:xfrm>
                <a:off x="1408349" y="1552827"/>
                <a:ext cx="601460" cy="261610"/>
              </a:xfrm>
              <a:prstGeom prst="rect">
                <a:avLst/>
              </a:prstGeom>
              <a:solidFill>
                <a:schemeClr val="bg1"/>
              </a:solidFill>
            </p:spPr>
            <p:txBody>
              <a:bodyPr wrap="square" rtlCol="0">
                <a:spAutoFit/>
              </a:bodyPr>
              <a:lstStyle/>
              <a:p>
                <a:r>
                  <a:rPr lang="en-US" sz="1100" b="1" dirty="0">
                    <a:solidFill>
                      <a:srgbClr val="F96013"/>
                    </a:solidFill>
                  </a:rPr>
                  <a:t>Proxy</a:t>
                </a:r>
              </a:p>
            </p:txBody>
          </p:sp>
          <p:sp>
            <p:nvSpPr>
              <p:cNvPr id="75" name="TextBox 74">
                <a:extLst>
                  <a:ext uri="{FF2B5EF4-FFF2-40B4-BE49-F238E27FC236}">
                    <a16:creationId xmlns:a16="http://schemas.microsoft.com/office/drawing/2014/main" id="{4F965A80-96E9-3E6C-76E7-B045B1A2D302}"/>
                  </a:ext>
                </a:extLst>
              </p:cNvPr>
              <p:cNvSpPr txBox="1"/>
              <p:nvPr/>
            </p:nvSpPr>
            <p:spPr>
              <a:xfrm>
                <a:off x="460246" y="1689396"/>
                <a:ext cx="1734795" cy="246221"/>
              </a:xfrm>
              <a:prstGeom prst="rect">
                <a:avLst/>
              </a:prstGeom>
              <a:noFill/>
            </p:spPr>
            <p:txBody>
              <a:bodyPr wrap="square" rtlCol="0">
                <a:spAutoFit/>
              </a:bodyPr>
              <a:lstStyle/>
              <a:p>
                <a:r>
                  <a:rPr lang="es-US" sz="1000" b="1" i="1" dirty="0">
                    <a:solidFill>
                      <a:srgbClr val="009999"/>
                    </a:solidFill>
                  </a:rPr>
                  <a:t>&gt;Key Word</a:t>
                </a:r>
                <a:r>
                  <a:rPr lang="en-US" sz="1000" b="1" i="1" dirty="0">
                    <a:solidFill>
                      <a:srgbClr val="009999"/>
                    </a:solidFill>
                  </a:rPr>
                  <a:t>: Proxy</a:t>
                </a:r>
                <a:endParaRPr lang="es-US" sz="1000" b="1" i="1" dirty="0">
                  <a:solidFill>
                    <a:srgbClr val="009999"/>
                  </a:solidFill>
                </a:endParaRPr>
              </a:p>
            </p:txBody>
          </p:sp>
        </p:grpSp>
      </p:grpSp>
      <p:pic>
        <p:nvPicPr>
          <p:cNvPr id="2050" name="Picture 2" descr="Proxy Vectores Libres de Derechos - iStock">
            <a:extLst>
              <a:ext uri="{FF2B5EF4-FFF2-40B4-BE49-F238E27FC236}">
                <a16:creationId xmlns:a16="http://schemas.microsoft.com/office/drawing/2014/main" id="{A151D990-0DC2-58AA-B9C4-17063B7EFD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2834" y="955216"/>
            <a:ext cx="1976593" cy="1317729"/>
          </a:xfrm>
          <a:prstGeom prst="flowChartConnector">
            <a:avLst/>
          </a:prstGeom>
          <a:noFill/>
          <a:extLst>
            <a:ext uri="{909E8E84-426E-40DD-AFC4-6F175D3DCCD1}">
              <a14:hiddenFill xmlns:a14="http://schemas.microsoft.com/office/drawing/2010/main">
                <a:solidFill>
                  <a:srgbClr val="FFFFFF"/>
                </a:solidFill>
              </a14:hiddenFill>
            </a:ext>
          </a:extLst>
        </p:spPr>
      </p:pic>
      <p:grpSp>
        <p:nvGrpSpPr>
          <p:cNvPr id="92" name="Group 91">
            <a:extLst>
              <a:ext uri="{FF2B5EF4-FFF2-40B4-BE49-F238E27FC236}">
                <a16:creationId xmlns:a16="http://schemas.microsoft.com/office/drawing/2014/main" id="{A5353677-8190-FAA2-49F2-BABB403B6756}"/>
              </a:ext>
            </a:extLst>
          </p:cNvPr>
          <p:cNvGrpSpPr/>
          <p:nvPr/>
        </p:nvGrpSpPr>
        <p:grpSpPr>
          <a:xfrm>
            <a:off x="5941024" y="2111155"/>
            <a:ext cx="2166266" cy="882137"/>
            <a:chOff x="889753" y="1255671"/>
            <a:chExt cx="2067505" cy="882137"/>
          </a:xfrm>
        </p:grpSpPr>
        <p:sp>
          <p:nvSpPr>
            <p:cNvPr id="87" name="TextBox 86">
              <a:extLst>
                <a:ext uri="{FF2B5EF4-FFF2-40B4-BE49-F238E27FC236}">
                  <a16:creationId xmlns:a16="http://schemas.microsoft.com/office/drawing/2014/main" id="{159DBF71-BB11-C402-4696-F201AE760ED0}"/>
                </a:ext>
              </a:extLst>
            </p:cNvPr>
            <p:cNvSpPr txBox="1"/>
            <p:nvPr/>
          </p:nvSpPr>
          <p:spPr>
            <a:xfrm>
              <a:off x="889753" y="1255671"/>
              <a:ext cx="2067505" cy="584775"/>
            </a:xfrm>
            <a:prstGeom prst="rect">
              <a:avLst/>
            </a:prstGeom>
            <a:noFill/>
          </p:spPr>
          <p:txBody>
            <a:bodyPr wrap="square" rtlCol="0">
              <a:spAutoFit/>
            </a:bodyPr>
            <a:lstStyle/>
            <a:p>
              <a:pPr algn="ctr"/>
              <a:r>
                <a:rPr lang="es-US" sz="3200" dirty="0" err="1">
                  <a:solidFill>
                    <a:srgbClr val="F96013"/>
                  </a:solidFill>
                  <a:effectLst>
                    <a:outerShdw blurRad="38100" dist="38100" dir="2700000" algn="tl">
                      <a:srgbClr val="000000">
                        <a:alpha val="43137"/>
                      </a:srgbClr>
                    </a:outerShdw>
                  </a:effectLst>
                </a:rPr>
                <a:t>Scenarios</a:t>
              </a:r>
              <a:endParaRPr lang="es-US" sz="3200" dirty="0">
                <a:solidFill>
                  <a:srgbClr val="F96013"/>
                </a:solidFill>
                <a:effectLst>
                  <a:outerShdw blurRad="38100" dist="38100" dir="2700000" algn="tl">
                    <a:srgbClr val="000000">
                      <a:alpha val="43137"/>
                    </a:srgbClr>
                  </a:outerShdw>
                </a:effectLst>
              </a:endParaRPr>
            </a:p>
          </p:txBody>
        </p:sp>
        <p:sp>
          <p:nvSpPr>
            <p:cNvPr id="89" name="TextBox 88">
              <a:extLst>
                <a:ext uri="{FF2B5EF4-FFF2-40B4-BE49-F238E27FC236}">
                  <a16:creationId xmlns:a16="http://schemas.microsoft.com/office/drawing/2014/main" id="{D94DDC11-A9CD-31EF-E68E-0F00B42B676B}"/>
                </a:ext>
              </a:extLst>
            </p:cNvPr>
            <p:cNvSpPr txBox="1"/>
            <p:nvPr/>
          </p:nvSpPr>
          <p:spPr>
            <a:xfrm>
              <a:off x="1403253" y="1646041"/>
              <a:ext cx="568712" cy="307777"/>
            </a:xfrm>
            <a:prstGeom prst="rect">
              <a:avLst/>
            </a:prstGeom>
            <a:noFill/>
          </p:spPr>
          <p:txBody>
            <a:bodyPr wrap="square">
              <a:spAutoFit/>
            </a:bodyPr>
            <a:lstStyle/>
            <a:p>
              <a:r>
                <a:rPr lang="es-US" sz="1400" dirty="0" err="1">
                  <a:solidFill>
                    <a:srgbClr val="706866"/>
                  </a:solidFill>
                  <a:effectLst>
                    <a:outerShdw blurRad="38100" dist="38100" dir="2700000" algn="tl">
                      <a:srgbClr val="000000">
                        <a:alpha val="43137"/>
                      </a:srgbClr>
                    </a:outerShdw>
                  </a:effectLst>
                </a:rPr>
                <a:t>For</a:t>
              </a:r>
              <a:endParaRPr lang="en-US" sz="1400" dirty="0">
                <a:effectLst>
                  <a:outerShdw blurRad="38100" dist="38100" dir="2700000" algn="tl">
                    <a:srgbClr val="000000">
                      <a:alpha val="43137"/>
                    </a:srgbClr>
                  </a:outerShdw>
                </a:effectLst>
              </a:endParaRPr>
            </a:p>
          </p:txBody>
        </p:sp>
        <p:sp>
          <p:nvSpPr>
            <p:cNvPr id="91" name="TextBox 90">
              <a:extLst>
                <a:ext uri="{FF2B5EF4-FFF2-40B4-BE49-F238E27FC236}">
                  <a16:creationId xmlns:a16="http://schemas.microsoft.com/office/drawing/2014/main" id="{85F3CA69-91FF-7059-1D79-502E8BDBFBB5}"/>
                </a:ext>
              </a:extLst>
            </p:cNvPr>
            <p:cNvSpPr txBox="1"/>
            <p:nvPr/>
          </p:nvSpPr>
          <p:spPr>
            <a:xfrm>
              <a:off x="1630421" y="1553033"/>
              <a:ext cx="1222056" cy="584775"/>
            </a:xfrm>
            <a:prstGeom prst="rect">
              <a:avLst/>
            </a:prstGeom>
            <a:noFill/>
          </p:spPr>
          <p:txBody>
            <a:bodyPr wrap="square">
              <a:spAutoFit/>
            </a:bodyPr>
            <a:lstStyle/>
            <a:p>
              <a:pPr algn="ctr"/>
              <a:r>
                <a:rPr lang="es-US" sz="3200" dirty="0">
                  <a:solidFill>
                    <a:srgbClr val="009999"/>
                  </a:solidFill>
                  <a:effectLst>
                    <a:outerShdw blurRad="38100" dist="38100" dir="2700000" algn="tl">
                      <a:srgbClr val="000000">
                        <a:alpha val="43137"/>
                      </a:srgbClr>
                    </a:outerShdw>
                  </a:effectLst>
                </a:rPr>
                <a:t>Proxy</a:t>
              </a:r>
              <a:endParaRPr lang="en-US" sz="2000" dirty="0">
                <a:solidFill>
                  <a:srgbClr val="009999"/>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1529180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4C3F4D3-9186-42C0-8A78-C20BC22F1336}"/>
              </a:ext>
            </a:extLst>
          </p:cNvPr>
          <p:cNvSpPr>
            <a:spLocks noGrp="1"/>
          </p:cNvSpPr>
          <p:nvPr>
            <p:ph type="sldNum" sz="quarter" idx="12"/>
          </p:nvPr>
        </p:nvSpPr>
        <p:spPr/>
        <p:txBody>
          <a:bodyPr/>
          <a:lstStyle/>
          <a:p>
            <a:pPr algn="r"/>
            <a:fld id="{00000000-1234-1234-1234-123412341234}" type="slidenum">
              <a:rPr lang="en" smtClean="0"/>
              <a:pPr algn="r"/>
              <a:t>9</a:t>
            </a:fld>
            <a:endParaRPr lang="en" dirty="0"/>
          </a:p>
        </p:txBody>
      </p:sp>
      <p:sp>
        <p:nvSpPr>
          <p:cNvPr id="6" name="Title 5">
            <a:extLst>
              <a:ext uri="{FF2B5EF4-FFF2-40B4-BE49-F238E27FC236}">
                <a16:creationId xmlns:a16="http://schemas.microsoft.com/office/drawing/2014/main" id="{C6DFD154-AC85-D252-8B8A-B72A00C20C1A}"/>
              </a:ext>
            </a:extLst>
          </p:cNvPr>
          <p:cNvSpPr txBox="1">
            <a:spLocks/>
          </p:cNvSpPr>
          <p:nvPr/>
        </p:nvSpPr>
        <p:spPr>
          <a:xfrm>
            <a:off x="655925" y="452437"/>
            <a:ext cx="5083023" cy="2139553"/>
          </a:xfrm>
          <a:prstGeom prst="rect">
            <a:avLst/>
          </a:prstGeom>
        </p:spPr>
        <p:txBody>
          <a:bodyPr vert="horz" lIns="0" tIns="0" rIns="0" bIns="0" rtlCol="0" anchor="b" anchorCtr="0">
            <a:noAutofit/>
          </a:bodyPr>
          <a:lstStyle>
            <a:lvl1pPr algn="l" defTabSz="685783" rtl="0" eaLnBrk="1" latinLnBrk="0" hangingPunct="1">
              <a:lnSpc>
                <a:spcPct val="80000"/>
              </a:lnSpc>
              <a:spcBef>
                <a:spcPct val="0"/>
              </a:spcBef>
              <a:buNone/>
              <a:defRPr sz="3300" b="1" kern="1200" spc="-113" baseline="0">
                <a:solidFill>
                  <a:schemeClr val="bg1"/>
                </a:solidFill>
                <a:latin typeface="+mj-lt"/>
                <a:ea typeface="+mj-ea"/>
                <a:cs typeface="+mj-cs"/>
              </a:defRPr>
            </a:lvl1pPr>
          </a:lstStyle>
          <a:p>
            <a:r>
              <a:rPr lang="en-US" dirty="0"/>
              <a:t>Practice Time</a:t>
            </a:r>
          </a:p>
        </p:txBody>
      </p:sp>
      <p:sp>
        <p:nvSpPr>
          <p:cNvPr id="7" name="Text Placeholder 6">
            <a:extLst>
              <a:ext uri="{FF2B5EF4-FFF2-40B4-BE49-F238E27FC236}">
                <a16:creationId xmlns:a16="http://schemas.microsoft.com/office/drawing/2014/main" id="{98A9103C-28AF-CC57-69AA-3E1F92AAFBF3}"/>
              </a:ext>
            </a:extLst>
          </p:cNvPr>
          <p:cNvSpPr>
            <a:spLocks noGrp="1"/>
          </p:cNvSpPr>
          <p:nvPr>
            <p:ph type="body" idx="1"/>
          </p:nvPr>
        </p:nvSpPr>
        <p:spPr>
          <a:xfrm>
            <a:off x="655925" y="2591990"/>
            <a:ext cx="4326248" cy="1000098"/>
          </a:xfrm>
        </p:spPr>
        <p:txBody>
          <a:bodyPr/>
          <a:lstStyle/>
          <a:p>
            <a:r>
              <a:rPr lang="es-CO" dirty="0"/>
              <a:t>Benefits </a:t>
            </a:r>
            <a:r>
              <a:rPr lang="es-CO" dirty="0" err="1"/>
              <a:t>Season</a:t>
            </a:r>
            <a:r>
              <a:rPr lang="es-CO" dirty="0"/>
              <a:t> 2022 -  </a:t>
            </a:r>
            <a:r>
              <a:rPr lang="es-CO" dirty="0" err="1"/>
              <a:t>Preparation</a:t>
            </a:r>
            <a:endParaRPr lang="en-US" dirty="0"/>
          </a:p>
        </p:txBody>
      </p:sp>
    </p:spTree>
    <p:extLst>
      <p:ext uri="{BB962C8B-B14F-4D97-AF65-F5344CB8AC3E}">
        <p14:creationId xmlns:p14="http://schemas.microsoft.com/office/powerpoint/2010/main" val="1161359183"/>
      </p:ext>
    </p:extLst>
  </p:cSld>
  <p:clrMapOvr>
    <a:masterClrMapping/>
  </p:clrMapOvr>
</p:sld>
</file>

<file path=ppt/theme/theme1.xml><?xml version="1.0" encoding="utf-8"?>
<a:theme xmlns:a="http://schemas.openxmlformats.org/drawingml/2006/main" name="Vensure PPT Template">
  <a:themeElements>
    <a:clrScheme name="Vensure">
      <a:dk1>
        <a:srgbClr val="000000"/>
      </a:dk1>
      <a:lt1>
        <a:srgbClr val="FFFFFF"/>
      </a:lt1>
      <a:dk2>
        <a:srgbClr val="44546A"/>
      </a:dk2>
      <a:lt2>
        <a:srgbClr val="E7E6E6"/>
      </a:lt2>
      <a:accent1>
        <a:srgbClr val="E05106"/>
      </a:accent1>
      <a:accent2>
        <a:srgbClr val="6C6F70"/>
      </a:accent2>
      <a:accent3>
        <a:srgbClr val="00A5B5"/>
      </a:accent3>
      <a:accent4>
        <a:srgbClr val="E18849"/>
      </a:accent4>
      <a:accent5>
        <a:srgbClr val="A71930"/>
      </a:accent5>
      <a:accent6>
        <a:srgbClr val="69BE47"/>
      </a:accent6>
      <a:hlink>
        <a:srgbClr val="E05106"/>
      </a:hlink>
      <a:folHlink>
        <a:srgbClr val="3B00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033b280-ae71-40d6-aa29-5fd3ac97e96f">
      <Terms xmlns="http://schemas.microsoft.com/office/infopath/2007/PartnerControls"/>
    </lcf76f155ced4ddcb4097134ff3c332f>
    <TaxCatchAll xmlns="9116cb9f-bd0d-43bf-83a7-1685e5d6ba3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392A58BE00B1545AA1A12C2241357A0" ma:contentTypeVersion="16" ma:contentTypeDescription="Create a new document." ma:contentTypeScope="" ma:versionID="f990e31ca3e6a2f3c25af19ee732136a">
  <xsd:schema xmlns:xsd="http://www.w3.org/2001/XMLSchema" xmlns:xs="http://www.w3.org/2001/XMLSchema" xmlns:p="http://schemas.microsoft.com/office/2006/metadata/properties" xmlns:ns2="3033b280-ae71-40d6-aa29-5fd3ac97e96f" xmlns:ns3="9116cb9f-bd0d-43bf-83a7-1685e5d6ba3a" targetNamespace="http://schemas.microsoft.com/office/2006/metadata/properties" ma:root="true" ma:fieldsID="09a62feaea0e5bed8f36ab825d73174d" ns2:_="" ns3:_="">
    <xsd:import namespace="3033b280-ae71-40d6-aa29-5fd3ac97e96f"/>
    <xsd:import namespace="9116cb9f-bd0d-43bf-83a7-1685e5d6ba3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33b280-ae71-40d6-aa29-5fd3ac97e9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4269d6d-f8a2-4d27-bd71-c96a8741e68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116cb9f-bd0d-43bf-83a7-1685e5d6ba3a"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f6a6ed9-464b-4bc5-b25f-4d225d3d0700}" ma:internalName="TaxCatchAll" ma:showField="CatchAllData" ma:web="9116cb9f-bd0d-43bf-83a7-1685e5d6ba3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3E8275-64CA-4CA3-908F-0D2084E3FA82}">
  <ds:schemaRefs>
    <ds:schemaRef ds:uri="http://schemas.microsoft.com/office/2006/metadata/properties"/>
    <ds:schemaRef ds:uri="http://schemas.microsoft.com/office/infopath/2007/PartnerControls"/>
    <ds:schemaRef ds:uri="3033b280-ae71-40d6-aa29-5fd3ac97e96f"/>
    <ds:schemaRef ds:uri="9116cb9f-bd0d-43bf-83a7-1685e5d6ba3a"/>
  </ds:schemaRefs>
</ds:datastoreItem>
</file>

<file path=customXml/itemProps2.xml><?xml version="1.0" encoding="utf-8"?>
<ds:datastoreItem xmlns:ds="http://schemas.openxmlformats.org/officeDocument/2006/customXml" ds:itemID="{2E480E50-9578-4417-9604-1C8E9F2C2380}">
  <ds:schemaRefs>
    <ds:schemaRef ds:uri="http://schemas.microsoft.com/sharepoint/v3/contenttype/forms"/>
  </ds:schemaRefs>
</ds:datastoreItem>
</file>

<file path=customXml/itemProps3.xml><?xml version="1.0" encoding="utf-8"?>
<ds:datastoreItem xmlns:ds="http://schemas.openxmlformats.org/officeDocument/2006/customXml" ds:itemID="{CB29AAC1-ECA5-40FE-84F1-95AABBFA6B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33b280-ae71-40d6-aa29-5fd3ac97e96f"/>
    <ds:schemaRef ds:uri="9116cb9f-bd0d-43bf-83a7-1685e5d6ba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27858</TotalTime>
  <Words>1518</Words>
  <Application>Microsoft Office PowerPoint</Application>
  <PresentationFormat>Presentación en pantalla (16:9)</PresentationFormat>
  <Paragraphs>235</Paragraphs>
  <Slides>32</Slides>
  <Notes>28</Notes>
  <HiddenSlides>0</HiddenSlides>
  <MMClips>0</MMClips>
  <ScaleCrop>false</ScaleCrop>
  <HeadingPairs>
    <vt:vector size="4" baseType="variant">
      <vt:variant>
        <vt:lpstr>Tema</vt:lpstr>
      </vt:variant>
      <vt:variant>
        <vt:i4>1</vt:i4>
      </vt:variant>
      <vt:variant>
        <vt:lpstr>Títulos de diapositiva</vt:lpstr>
      </vt:variant>
      <vt:variant>
        <vt:i4>32</vt:i4>
      </vt:variant>
    </vt:vector>
  </HeadingPairs>
  <TitlesOfParts>
    <vt:vector size="33" baseType="lpstr">
      <vt:lpstr>Vensure PPT Template</vt:lpstr>
      <vt:lpstr>Employee Relations </vt:lpstr>
      <vt:lpstr>Benefits Season 2022</vt:lpstr>
      <vt:lpstr>Benefits Open Enrollment Season </vt:lpstr>
      <vt:lpstr>Presentación de PowerPoint</vt:lpstr>
      <vt:lpstr>Presentación de PowerPoint</vt:lpstr>
      <vt:lpstr>Benefits Enrollment Season - Overview</vt:lpstr>
      <vt:lpstr>Presentación de PowerPoint</vt:lpstr>
      <vt:lpstr>Presentación de PowerPoint</vt:lpstr>
      <vt:lpstr>Presentación de PowerPoint</vt:lpstr>
      <vt:lpstr>Benefits Practice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Questions?</vt:lpstr>
      <vt:lpstr>Benefits Timeline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Customized Business Solutions</dc:title>
  <dc:creator>Julie Dower</dc:creator>
  <cp:lastModifiedBy>Sergio Garcia</cp:lastModifiedBy>
  <cp:revision>308</cp:revision>
  <cp:lastPrinted>2019-03-04T13:55:30Z</cp:lastPrinted>
  <dcterms:modified xsi:type="dcterms:W3CDTF">2023-10-10T19:35:15Z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0x010100D392A58BE00B1545AA1A12C2241357A0</vt:lpwstr>
  </property>
</Properties>
</file>