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62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0" r:id="rId6"/>
    <p:sldId id="314" r:id="rId7"/>
    <p:sldId id="372" r:id="rId8"/>
    <p:sldId id="373" r:id="rId9"/>
    <p:sldId id="342" r:id="rId10"/>
    <p:sldId id="368" r:id="rId11"/>
    <p:sldId id="374" r:id="rId12"/>
    <p:sldId id="359" r:id="rId13"/>
    <p:sldId id="354" r:id="rId14"/>
  </p:sldIdLst>
  <p:sldSz cx="9144000" cy="5143500" type="screen16x9"/>
  <p:notesSz cx="6858000" cy="9144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4C6E3F-18E0-5039-F061-CC558A637881}" name="Sergio Garcia" initials="SG" userId="S::Sergio.Garcia@vensure.com::46ddb158-204b-44eb-8216-a956a3c9be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96013"/>
    <a:srgbClr val="00A5B5"/>
    <a:srgbClr val="E7E6E6"/>
    <a:srgbClr val="706866"/>
    <a:srgbClr val="D0CECE"/>
    <a:srgbClr val="FA6A22"/>
    <a:srgbClr val="FEDBC8"/>
    <a:srgbClr val="19728C"/>
    <a:srgbClr val="033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8C96AC-CC4C-4730-8CE8-8D2C7368D40C}" v="39" dt="2023-07-10T16:47:05.549"/>
  </p1510:revLst>
</p1510:revInfo>
</file>

<file path=ppt/tableStyles.xml><?xml version="1.0" encoding="utf-8"?>
<a:tblStyleLst xmlns:a="http://schemas.openxmlformats.org/drawingml/2006/main" def="{8F5C4D64-3CB1-44FE-A7C1-7C6792326531}">
  <a:tblStyle styleId="{8F5C4D64-3CB1-44FE-A7C1-7C67923265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8" autoAdjust="0"/>
    <p:restoredTop sz="89796" autoAdjust="0"/>
  </p:normalViewPr>
  <p:slideViewPr>
    <p:cSldViewPr snapToGrid="0">
      <p:cViewPr>
        <p:scale>
          <a:sx n="125" d="100"/>
          <a:sy n="125" d="100"/>
        </p:scale>
        <p:origin x="24" y="-7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1DCF1-0F16-4F79-BC4A-993379236393}" type="datetimeFigureOut">
              <a:rPr lang="en-US" smtClean="0">
                <a:latin typeface="Arial" panose="020B0604020202020204" pitchFamily="34" charset="0"/>
              </a:rPr>
              <a:t>10/10/2023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39175-E3A9-42A0-88B3-EEBBCA8AEA0A}" type="slidenum">
              <a:rPr lang="en-US" smtClean="0">
                <a:latin typeface="Arial" panose="020B0604020202020204" pitchFamily="34" charset="0"/>
              </a:rPr>
              <a:t>‹Nº›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07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10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54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BB9254-56DE-794F-961D-A24086E6D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6416F-8C6A-AC4E-A18F-EC32C358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9FF3E-AE10-8E4F-8E81-254EF500B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34718-C46E-7F4E-B569-A1DB7B63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D884-D5B6-4C42-B66C-5ABA98285411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0A55B-9E57-084F-A789-DF2B360B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4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48300" y="1583350"/>
            <a:ext cx="3522300" cy="298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724950" y="3494300"/>
            <a:ext cx="1906200" cy="103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29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41001" y="24924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30192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378" lvl="1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566" lvl="2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754" lvl="3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3673842" y="24924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30192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378" lvl="1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566" lvl="2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754" lvl="3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99728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30192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378" lvl="1" indent="-330192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566" lvl="2" indent="-330192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754" lvl="3" indent="-330192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37041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841000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2931575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5022150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745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2360-7B7E-5548-99D7-24BBF323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67" y="411958"/>
            <a:ext cx="4326248" cy="2139553"/>
          </a:xfrm>
        </p:spPr>
        <p:txBody>
          <a:bodyPr anchor="b"/>
          <a:lstStyle>
            <a:lvl1pPr>
              <a:lnSpc>
                <a:spcPct val="80000"/>
              </a:lnSpc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55EC5-1754-3F42-9FFB-5454C1C59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567" y="2696792"/>
            <a:ext cx="4326248" cy="100009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4F554-2113-824E-8CC8-31F5AF98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4972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eneric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2360-7B7E-5548-99D7-24BBF323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67" y="411958"/>
            <a:ext cx="4326248" cy="2139553"/>
          </a:xfrm>
        </p:spPr>
        <p:txBody>
          <a:bodyPr anchor="b"/>
          <a:lstStyle>
            <a:lvl1pPr>
              <a:lnSpc>
                <a:spcPct val="80000"/>
              </a:lnSpc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55EC5-1754-3F42-9FFB-5454C1C59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567" y="2696792"/>
            <a:ext cx="4326248" cy="100009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4F554-2113-824E-8CC8-31F5AF98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2220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EA900-65F0-E644-A71F-1C6270A2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C42E4-E9CC-E64D-AE53-4DE36C8A9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325" y="1042417"/>
            <a:ext cx="40005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30287-ADAD-0D4C-B7AB-E89B5B160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1924" y="1042417"/>
            <a:ext cx="4000501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74054-1D32-EE45-A4AB-469AEC6F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EB28-F109-2948-A5E8-7EDC96C8D832}" type="datetime1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A2DEC-EEBA-6348-B03C-EC19A08DD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787EF6-966F-D04A-800C-A352E681A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7288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3579-1B6C-F240-8FCB-D4E526FDA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7" y="452630"/>
            <a:ext cx="6973967" cy="5116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4F066-3469-7843-8E1A-B15B98337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325" y="973233"/>
            <a:ext cx="4050294" cy="464693"/>
          </a:xfrm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buNone/>
              <a:defRPr sz="1500" b="1" spc="-30" baseline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62522-E27B-1442-9784-F1A23DD35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2325" y="1562942"/>
            <a:ext cx="4050294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FF07E-5A6E-5B49-8C89-825C14AE6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81671" y="973233"/>
            <a:ext cx="4140004" cy="464693"/>
          </a:xfrm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buNone/>
              <a:defRPr sz="1500" b="1" spc="-30" baseline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4080B7-5AFD-7A40-89A7-EA4E3FDE5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81671" y="1562942"/>
            <a:ext cx="4140004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FAF372-9889-4745-8B0C-8171C4705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E128-AEB7-EC40-AF18-3E2E77CC645E}" type="datetime1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62DF5-E870-7344-B52F-331ACC1B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03264F2-420C-FA41-A91C-98285ECE8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777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FC240-9B3B-7846-A052-534CE8F3C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C2D99B-AC6F-1B4B-BED5-47C3B755D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2B72-3EB7-B24E-A764-C7F4B4E79A64}" type="datetime1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67C11-F96B-BA4E-83D4-5CFC58F4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F6636-19D9-B947-88A7-85C2FE598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201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35ECE2-75D3-3A4E-8627-D05577BC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B0C86-06F9-DE41-9D1A-01A0715A3F63}" type="datetime1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ADA39-BBB8-5F46-929B-26AAE441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B9B1DD-C4E8-684D-9F0A-021799235ECD}"/>
              </a:ext>
            </a:extLst>
          </p:cNvPr>
          <p:cNvSpPr/>
          <p:nvPr/>
        </p:nvSpPr>
        <p:spPr>
          <a:xfrm>
            <a:off x="7657240" y="4573720"/>
            <a:ext cx="1486760" cy="569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E0130-FD56-F142-AEF8-B55ABA39B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959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35ECE2-75D3-3A4E-8627-D05577BC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7016-B0C7-5F4B-B7A7-253FA3F29E3A}" type="datetime1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ADA39-BBB8-5F46-929B-26AAE441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A14633-042B-3C43-941C-5021BB672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968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48300" y="3404550"/>
            <a:ext cx="35307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10DDCC-EA11-0046-B3D4-7A2930869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452629"/>
            <a:ext cx="7886700" cy="3672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62768-2A21-2E46-A1A3-2240DCC98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327" y="1044367"/>
            <a:ext cx="8474477" cy="35654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3F9AF-637F-5C4E-A1B2-D21481D8C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2325" y="4767264"/>
            <a:ext cx="20574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901BA-C0FF-3046-A855-1EBEA2D049D1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576E9-3237-B74F-A744-D1267D774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C11F-93B5-E847-A3C5-5D816B198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9DEF3C-47D5-8F40-A9B9-D958DCD7ACA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167826" y="0"/>
            <a:ext cx="1977376" cy="135646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C707A4E-92DE-CB4E-B484-953D77B82B6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4914900"/>
            <a:ext cx="241914" cy="2419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5E5EE4-9CE0-C547-AD36-8BF0E05405C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830752" y="4653283"/>
            <a:ext cx="1089654" cy="34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5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80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7" r:id="rId11"/>
    <p:sldLayoutId id="2147483678" r:id="rId12"/>
    <p:sldLayoutId id="2147483679" r:id="rId13"/>
  </p:sldLayoutIdLst>
  <p:transition>
    <p:fade thruBlk="1"/>
  </p:transition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100" b="1" kern="1200" spc="-113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86914" indent="-86914" algn="l" defTabSz="685783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1pPr>
      <a:lvl2pPr marL="260741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System Font Regular"/>
        <a:buChar char="–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2pPr>
      <a:lvl3pPr marL="429806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3pPr>
      <a:lvl4pPr marL="603632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4pPr>
      <a:lvl5pPr marL="772697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hyperlink" Target="mailto:timekeeping@vensure.com" TargetMode="Externa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imekeeping@vensure.co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C53A144-7F26-C044-B0B0-AAA92B772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25" y="411958"/>
            <a:ext cx="5083023" cy="2139553"/>
          </a:xfrm>
        </p:spPr>
        <p:txBody>
          <a:bodyPr/>
          <a:lstStyle/>
          <a:p>
            <a:r>
              <a:rPr lang="en-US" dirty="0"/>
              <a:t>Employee Relations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F9CA84-2AD0-E241-8528-A924FFDB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925" y="2591990"/>
            <a:ext cx="4326248" cy="1000098"/>
          </a:xfrm>
        </p:spPr>
        <p:txBody>
          <a:bodyPr/>
          <a:lstStyle/>
          <a:p>
            <a:r>
              <a:rPr lang="en-US" dirty="0" err="1"/>
              <a:t>EmPower</a:t>
            </a:r>
            <a:r>
              <a:rPr lang="en-US" dirty="0"/>
              <a:t>-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96F9E-4B4B-C84C-8F32-7F064661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34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C6C12-25E1-8249-B000-5BB9371D1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52" y="791100"/>
            <a:ext cx="4326248" cy="213955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A9E50-879A-824A-8AF0-A1D6D46B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mtClean="0"/>
              <a:pPr algn="r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61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Overview: What Is Customer Service? - Salesforce">
            <a:extLst>
              <a:ext uri="{FF2B5EF4-FFF2-40B4-BE49-F238E27FC236}">
                <a16:creationId xmlns:a16="http://schemas.microsoft.com/office/drawing/2014/main" id="{FCAE07F8-9941-4C1B-9838-3889C80B1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3" y="548502"/>
            <a:ext cx="7315200" cy="4114800"/>
          </a:xfrm>
          <a:prstGeom prst="flowChartDelay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itle 2">
            <a:extLst>
              <a:ext uri="{FF2B5EF4-FFF2-40B4-BE49-F238E27FC236}">
                <a16:creationId xmlns:a16="http://schemas.microsoft.com/office/drawing/2014/main" id="{DE8330EF-64EB-4A2C-BAE9-78FC5B03D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932" y="548502"/>
            <a:ext cx="5774136" cy="432805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The goal of this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24A167-A1A3-4566-BAEE-EBDCA162E86D}"/>
              </a:ext>
            </a:extLst>
          </p:cNvPr>
          <p:cNvSpPr txBox="1"/>
          <p:nvPr/>
        </p:nvSpPr>
        <p:spPr>
          <a:xfrm>
            <a:off x="857481" y="1339413"/>
            <a:ext cx="7471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6866"/>
                </a:solidFill>
              </a:rPr>
              <a:t>Andy Frain processes are different than other clients, we need to keep in mind what is our role and understand our limitations, at then end of the training we should: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AD9984-FB14-46F7-BD90-450DE05606D2}"/>
              </a:ext>
            </a:extLst>
          </p:cNvPr>
          <p:cNvSpPr txBox="1"/>
          <p:nvPr/>
        </p:nvSpPr>
        <p:spPr>
          <a:xfrm>
            <a:off x="150540" y="2776654"/>
            <a:ext cx="884291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6866"/>
                </a:solidFill>
              </a:rPr>
              <a:t>Have a clear idea of how to address most common requests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1C1DC7-141B-4D9E-9CF3-C751688C3A2E}"/>
              </a:ext>
            </a:extLst>
          </p:cNvPr>
          <p:cNvSpPr txBox="1"/>
          <p:nvPr/>
        </p:nvSpPr>
        <p:spPr>
          <a:xfrm>
            <a:off x="769434" y="2236570"/>
            <a:ext cx="747131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6866"/>
                </a:solidFill>
              </a:rPr>
              <a:t>Understand the way EmPower operates with Vensure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99212F-CFAF-47AC-9160-01FA5B40087C}"/>
              </a:ext>
            </a:extLst>
          </p:cNvPr>
          <p:cNvSpPr txBox="1"/>
          <p:nvPr/>
        </p:nvSpPr>
        <p:spPr>
          <a:xfrm>
            <a:off x="268440" y="3371616"/>
            <a:ext cx="860711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6866"/>
                </a:solidFill>
              </a:rPr>
              <a:t>Provide confidence to the team and accurate guidance to employees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7154DB-FC6A-47F2-A6EA-39BBAAA4E72F}"/>
              </a:ext>
            </a:extLst>
          </p:cNvPr>
          <p:cNvSpPr txBox="1"/>
          <p:nvPr/>
        </p:nvSpPr>
        <p:spPr>
          <a:xfrm>
            <a:off x="320595" y="3925126"/>
            <a:ext cx="836899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6866"/>
                </a:solidFill>
              </a:rPr>
              <a:t>Have more material to consult when assisting EmPower’s Calls</a:t>
            </a:r>
          </a:p>
        </p:txBody>
      </p:sp>
    </p:spTree>
    <p:extLst>
      <p:ext uri="{BB962C8B-B14F-4D97-AF65-F5344CB8AC3E}">
        <p14:creationId xmlns:p14="http://schemas.microsoft.com/office/powerpoint/2010/main" val="307834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906" y="326087"/>
            <a:ext cx="7035321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CSIG - Common Sail Investment Group 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558F303-9772-410C-84E1-8E64E7AEC782}"/>
              </a:ext>
            </a:extLst>
          </p:cNvPr>
          <p:cNvSpPr txBox="1">
            <a:spLocks/>
          </p:cNvSpPr>
          <p:nvPr/>
        </p:nvSpPr>
        <p:spPr>
          <a:xfrm>
            <a:off x="1662354" y="705961"/>
            <a:ext cx="5774136" cy="3693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 spc="-113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0" dirty="0">
                <a:solidFill>
                  <a:schemeClr val="accent3"/>
                </a:solidFill>
                <a:latin typeface="Grotesque Light" panose="020B0604020202020204" pitchFamily="34" charset="0"/>
              </a:rPr>
              <a:t>Support Team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84C59-41A2-8610-978F-0AA6E722E755}"/>
              </a:ext>
            </a:extLst>
          </p:cNvPr>
          <p:cNvSpPr txBox="1"/>
          <p:nvPr/>
        </p:nvSpPr>
        <p:spPr>
          <a:xfrm>
            <a:off x="317609" y="1056844"/>
            <a:ext cx="8608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706866"/>
                </a:solidFill>
              </a:rPr>
              <a:t>Is a group of clients that have specific team members assigned to assist with different matters in case </a:t>
            </a:r>
            <a:r>
              <a:rPr lang="en-US" sz="1400" b="1" i="1" dirty="0">
                <a:solidFill>
                  <a:srgbClr val="706866"/>
                </a:solidFill>
              </a:rPr>
              <a:t>we cannot resolve</a:t>
            </a:r>
            <a:r>
              <a:rPr lang="en-US" sz="1400" i="1" dirty="0">
                <a:solidFill>
                  <a:srgbClr val="706866"/>
                </a:solidFill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8F79A6-DEAE-9FD6-D1C8-9C1635B8D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85" y="2333491"/>
            <a:ext cx="4256926" cy="2298262"/>
          </a:xfrm>
          <a:prstGeom prst="rect">
            <a:avLst/>
          </a:prstGeom>
          <a:ln>
            <a:solidFill>
              <a:srgbClr val="D0CECE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EB7CB7-7D43-49D8-D557-059A62F488A7}"/>
              </a:ext>
            </a:extLst>
          </p:cNvPr>
          <p:cNvSpPr txBox="1"/>
          <p:nvPr/>
        </p:nvSpPr>
        <p:spPr>
          <a:xfrm>
            <a:off x="1491620" y="1725945"/>
            <a:ext cx="3304960" cy="461665"/>
          </a:xfrm>
          <a:prstGeom prst="rect">
            <a:avLst/>
          </a:prstGeom>
          <a:noFill/>
          <a:ln w="19050"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9999"/>
                </a:solidFill>
              </a:rPr>
              <a:t>Make sure that you know where to locate the EmPower guide document.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7BDDA4-7171-255A-825D-9F1EB1FE894B}"/>
              </a:ext>
            </a:extLst>
          </p:cNvPr>
          <p:cNvSpPr txBox="1"/>
          <p:nvPr/>
        </p:nvSpPr>
        <p:spPr>
          <a:xfrm>
            <a:off x="5018624" y="1724878"/>
            <a:ext cx="3597391" cy="646331"/>
          </a:xfrm>
          <a:prstGeom prst="rect">
            <a:avLst/>
          </a:prstGeom>
          <a:noFill/>
          <a:ln w="19050"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9999"/>
                </a:solidFill>
              </a:rPr>
              <a:t>Confirm if the client is listed in the document, if so, identify who will be assisting with our case if needed.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A58C45-81F9-1E03-91EA-C796BF697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624" y="2549632"/>
            <a:ext cx="3796098" cy="1020690"/>
          </a:xfrm>
          <a:prstGeom prst="rect">
            <a:avLst/>
          </a:prstGeom>
          <a:ln>
            <a:solidFill>
              <a:srgbClr val="D0CECE"/>
            </a:solidFill>
          </a:ln>
        </p:spPr>
      </p:pic>
      <p:pic>
        <p:nvPicPr>
          <p:cNvPr id="9" name="Picture 2" descr="feliz, lindo, hermoso, musulmán, árabe, niño, niño, carácter, avatar,  llevando, musulmán, negocio, traje, y, micrófono, con, alegre, expresión  facial, sentado, en, escritorio, con, computador portatil, call center  3672722 Vector en Vecteezy">
            <a:extLst>
              <a:ext uri="{FF2B5EF4-FFF2-40B4-BE49-F238E27FC236}">
                <a16:creationId xmlns:a16="http://schemas.microsoft.com/office/drawing/2014/main" id="{36598B97-2C6C-5E9E-8A2B-8A84C6582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56" y="1580064"/>
            <a:ext cx="844864" cy="844864"/>
          </a:xfrm>
          <a:prstGeom prst="flowChartConnector">
            <a:avLst/>
          </a:prstGeom>
          <a:noFill/>
          <a:ln w="38100">
            <a:solidFill>
              <a:srgbClr val="0099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B70319-C373-FD39-1A75-9E47BEF19544}"/>
              </a:ext>
            </a:extLst>
          </p:cNvPr>
          <p:cNvSpPr txBox="1"/>
          <p:nvPr/>
        </p:nvSpPr>
        <p:spPr>
          <a:xfrm>
            <a:off x="5229000" y="4093805"/>
            <a:ext cx="358572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Do not reach out these members on Teams, we must create a case</a:t>
            </a:r>
            <a:endParaRPr lang="en-US" sz="1200" dirty="0">
              <a:solidFill>
                <a:srgbClr val="706866"/>
              </a:solidFill>
            </a:endParaRPr>
          </a:p>
        </p:txBody>
      </p:sp>
      <p:pic>
        <p:nvPicPr>
          <p:cNvPr id="17" name="Picture 4" descr="Free warning - Vector Art">
            <a:extLst>
              <a:ext uri="{FF2B5EF4-FFF2-40B4-BE49-F238E27FC236}">
                <a16:creationId xmlns:a16="http://schemas.microsoft.com/office/drawing/2014/main" id="{8EB9C896-BB42-2409-8686-BC9312372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22956" y="3570322"/>
            <a:ext cx="597809" cy="597809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30C04B4-4354-AF3C-A61B-04A5433104A7}"/>
              </a:ext>
            </a:extLst>
          </p:cNvPr>
          <p:cNvCxnSpPr>
            <a:stCxn id="11" idx="3"/>
          </p:cNvCxnSpPr>
          <p:nvPr/>
        </p:nvCxnSpPr>
        <p:spPr>
          <a:xfrm>
            <a:off x="4796580" y="1956778"/>
            <a:ext cx="233713" cy="5837"/>
          </a:xfrm>
          <a:prstGeom prst="straightConnector1">
            <a:avLst/>
          </a:prstGeom>
          <a:ln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984D3D-0B2F-4933-F0EE-AA91D7F901F5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6916673" y="2372810"/>
            <a:ext cx="1842" cy="176822"/>
          </a:xfrm>
          <a:prstGeom prst="straightConnector1">
            <a:avLst/>
          </a:prstGeom>
          <a:ln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436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hinking Images | Free Vectors, Stock Photos &amp; PSD">
            <a:extLst>
              <a:ext uri="{FF2B5EF4-FFF2-40B4-BE49-F238E27FC236}">
                <a16:creationId xmlns:a16="http://schemas.microsoft.com/office/drawing/2014/main" id="{2B5363E3-00CF-4DDA-B45D-AE326C147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7" r="19182"/>
          <a:stretch/>
        </p:blipFill>
        <p:spPr bwMode="auto">
          <a:xfrm>
            <a:off x="2504743" y="1155658"/>
            <a:ext cx="2609726" cy="398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931" y="336628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EmPower - Benefits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270D6E-7A69-A407-8547-2B6D51F731E0}"/>
              </a:ext>
            </a:extLst>
          </p:cNvPr>
          <p:cNvSpPr txBox="1"/>
          <p:nvPr/>
        </p:nvSpPr>
        <p:spPr>
          <a:xfrm>
            <a:off x="796404" y="1402199"/>
            <a:ext cx="2515694" cy="1600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D0CECE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rgbClr val="706866"/>
              </a:solidFill>
            </a:endParaRPr>
          </a:p>
          <a:p>
            <a:pPr algn="ctr"/>
            <a:r>
              <a:rPr lang="en-US" sz="1400" dirty="0">
                <a:solidFill>
                  <a:srgbClr val="706866"/>
                </a:solidFill>
              </a:rPr>
              <a:t>EmPower’s </a:t>
            </a:r>
            <a:r>
              <a:rPr lang="en-US" sz="1400" b="1" dirty="0">
                <a:solidFill>
                  <a:srgbClr val="706866"/>
                </a:solidFill>
              </a:rPr>
              <a:t>Benefits questions</a:t>
            </a:r>
            <a:r>
              <a:rPr lang="en-US" sz="1400" dirty="0">
                <a:solidFill>
                  <a:srgbClr val="706866"/>
                </a:solidFill>
              </a:rPr>
              <a:t>, must be addressed via case, </a:t>
            </a:r>
            <a:r>
              <a:rPr lang="en-US" sz="1400" b="1" dirty="0">
                <a:solidFill>
                  <a:srgbClr val="706866"/>
                </a:solidFill>
              </a:rPr>
              <a:t>do not </a:t>
            </a:r>
            <a:r>
              <a:rPr lang="en-US" sz="1400" dirty="0">
                <a:solidFill>
                  <a:srgbClr val="706866"/>
                </a:solidFill>
              </a:rPr>
              <a:t>reach the specialists via Teams.</a:t>
            </a:r>
          </a:p>
          <a:p>
            <a:pPr algn="ctr"/>
            <a:endParaRPr lang="en-US" sz="1400" dirty="0">
              <a:solidFill>
                <a:srgbClr val="706866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9E345D-4B76-666B-E1BE-7AA79899F3EE}"/>
              </a:ext>
            </a:extLst>
          </p:cNvPr>
          <p:cNvSpPr txBox="1"/>
          <p:nvPr/>
        </p:nvSpPr>
        <p:spPr>
          <a:xfrm>
            <a:off x="711855" y="1075070"/>
            <a:ext cx="239233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A5B5"/>
                </a:solidFill>
              </a:rPr>
              <a:t>Reaching out Members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CF4DDF-E63F-7461-CB2D-1BEB8777710B}"/>
              </a:ext>
            </a:extLst>
          </p:cNvPr>
          <p:cNvSpPr txBox="1"/>
          <p:nvPr/>
        </p:nvSpPr>
        <p:spPr>
          <a:xfrm>
            <a:off x="3659315" y="1084448"/>
            <a:ext cx="90734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A5B5"/>
                </a:solidFill>
              </a:rPr>
              <a:t>Plans</a:t>
            </a:r>
            <a:r>
              <a:rPr lang="en-US" sz="1400" b="1" dirty="0">
                <a:solidFill>
                  <a:srgbClr val="FA6A22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3354CE-DF03-A981-8E3D-C10BD4FACDFE}"/>
              </a:ext>
            </a:extLst>
          </p:cNvPr>
          <p:cNvSpPr txBox="1"/>
          <p:nvPr/>
        </p:nvSpPr>
        <p:spPr>
          <a:xfrm>
            <a:off x="3748877" y="1409723"/>
            <a:ext cx="3825967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D0CEC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706866"/>
                </a:solidFill>
              </a:rPr>
              <a:t>EmPower’s </a:t>
            </a:r>
            <a:r>
              <a:rPr lang="en-US" sz="1400" b="1" u="sng" dirty="0">
                <a:solidFill>
                  <a:srgbClr val="706866"/>
                </a:solidFill>
              </a:rPr>
              <a:t>some</a:t>
            </a:r>
            <a:r>
              <a:rPr lang="en-US" sz="1400" dirty="0">
                <a:solidFill>
                  <a:srgbClr val="706866"/>
                </a:solidFill>
              </a:rPr>
              <a:t> of the </a:t>
            </a:r>
            <a:r>
              <a:rPr lang="en-US" sz="1400" b="1" dirty="0">
                <a:solidFill>
                  <a:srgbClr val="706866"/>
                </a:solidFill>
              </a:rPr>
              <a:t>Benefits Plan SBCs are in the SP</a:t>
            </a:r>
            <a:endParaRPr lang="en-US" sz="1400" dirty="0">
              <a:solidFill>
                <a:srgbClr val="706866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DB0261-A007-1BAC-1563-B3C5F8F54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877" y="2030480"/>
            <a:ext cx="4645336" cy="9053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1E9164-04A1-451B-6D0B-E5911837E21A}"/>
              </a:ext>
            </a:extLst>
          </p:cNvPr>
          <p:cNvSpPr txBox="1"/>
          <p:nvPr/>
        </p:nvSpPr>
        <p:spPr>
          <a:xfrm>
            <a:off x="780939" y="3063735"/>
            <a:ext cx="1683543" cy="3061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kern="100" dirty="0">
                <a:solidFill>
                  <a:srgbClr val="00A5B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Plan CSIGV4 </a:t>
            </a:r>
            <a:endParaRPr lang="en-US" sz="1400" kern="100" dirty="0">
              <a:solidFill>
                <a:srgbClr val="00A5B5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C7524A-9566-9F47-AC07-E9921FAB4C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996" y="3425486"/>
            <a:ext cx="4543239" cy="342948"/>
          </a:xfrm>
          <a:prstGeom prst="rect">
            <a:avLst/>
          </a:prstGeom>
          <a:ln w="19050">
            <a:solidFill>
              <a:srgbClr val="D0CECE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9DDB966-D94F-7D0D-4F26-045121A7FF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4128"/>
          <a:stretch/>
        </p:blipFill>
        <p:spPr>
          <a:xfrm>
            <a:off x="796404" y="3907960"/>
            <a:ext cx="4543240" cy="638264"/>
          </a:xfrm>
          <a:prstGeom prst="rect">
            <a:avLst/>
          </a:prstGeom>
          <a:ln w="19050">
            <a:solidFill>
              <a:srgbClr val="D0CECE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EBF30EB-5A45-EF21-97C7-36E1A9012B38}"/>
              </a:ext>
            </a:extLst>
          </p:cNvPr>
          <p:cNvSpPr txBox="1"/>
          <p:nvPr/>
        </p:nvSpPr>
        <p:spPr>
          <a:xfrm>
            <a:off x="5454847" y="3421528"/>
            <a:ext cx="2939366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D0CECE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rgbClr val="706866"/>
                </a:solidFill>
              </a:rPr>
              <a:t>Carrier Name VSP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rgbClr val="706866"/>
                </a:solidFill>
              </a:rPr>
              <a:t>They</a:t>
            </a:r>
            <a:r>
              <a:rPr lang="en-US" sz="1100" i="1" dirty="0">
                <a:solidFill>
                  <a:srgbClr val="706866"/>
                </a:solidFill>
              </a:rPr>
              <a:t> </a:t>
            </a:r>
            <a:r>
              <a:rPr lang="en-US" sz="1100" b="1" i="1" dirty="0">
                <a:solidFill>
                  <a:srgbClr val="706866"/>
                </a:solidFill>
              </a:rPr>
              <a:t>don’t provide any type of cards</a:t>
            </a:r>
            <a:r>
              <a:rPr lang="en-US" sz="1100" i="1" dirty="0">
                <a:solidFill>
                  <a:srgbClr val="706866"/>
                </a:solidFill>
              </a:rPr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i="1" dirty="0">
                <a:solidFill>
                  <a:srgbClr val="706866"/>
                </a:solidFill>
              </a:rPr>
              <a:t>Employees usually go to www.VSP.com, register, and they can get all their coverage information there.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9980D33-1222-831F-1088-602D59DF8692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2464482" y="3216790"/>
            <a:ext cx="5929731" cy="136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0A6F7EC-D3B7-AA4A-1854-7FF15392BD77}"/>
              </a:ext>
            </a:extLst>
          </p:cNvPr>
          <p:cNvCxnSpPr>
            <a:cxnSpLocks/>
          </p:cNvCxnSpPr>
          <p:nvPr/>
        </p:nvCxnSpPr>
        <p:spPr>
          <a:xfrm>
            <a:off x="3499556" y="1075070"/>
            <a:ext cx="0" cy="21417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569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hinking Images | Free Vectors, Stock Photos &amp; PSD">
            <a:extLst>
              <a:ext uri="{FF2B5EF4-FFF2-40B4-BE49-F238E27FC236}">
                <a16:creationId xmlns:a16="http://schemas.microsoft.com/office/drawing/2014/main" id="{2B5363E3-00CF-4DDA-B45D-AE326C147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7" r="19182"/>
          <a:stretch/>
        </p:blipFill>
        <p:spPr bwMode="auto">
          <a:xfrm>
            <a:off x="6108521" y="1358348"/>
            <a:ext cx="2609726" cy="398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931" y="336628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EmPower – </a:t>
            </a:r>
            <a:r>
              <a:rPr lang="en-US" sz="2800" dirty="0" err="1">
                <a:solidFill>
                  <a:srgbClr val="FA6D26"/>
                </a:solidFill>
              </a:rPr>
              <a:t>TimeKeeping</a:t>
            </a:r>
            <a:r>
              <a:rPr lang="en-US" sz="2800" dirty="0">
                <a:solidFill>
                  <a:srgbClr val="FA6D26"/>
                </a:solidFill>
              </a:rPr>
              <a:t> Calls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270D6E-7A69-A407-8547-2B6D51F731E0}"/>
              </a:ext>
            </a:extLst>
          </p:cNvPr>
          <p:cNvSpPr txBox="1"/>
          <p:nvPr/>
        </p:nvSpPr>
        <p:spPr>
          <a:xfrm>
            <a:off x="1041278" y="1249258"/>
            <a:ext cx="363929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A5B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706866"/>
                </a:solidFill>
              </a:rPr>
              <a:t>For 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"INVALID GPS LOCATION“ </a:t>
            </a:r>
            <a:r>
              <a:rPr lang="en-US" sz="1400" dirty="0">
                <a:solidFill>
                  <a:srgbClr val="7068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error, They need to click on Refresh Location</a:t>
            </a:r>
            <a:endParaRPr lang="en-US" sz="1400" dirty="0">
              <a:solidFill>
                <a:srgbClr val="706866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9E345D-4B76-666B-E1BE-7AA79899F3EE}"/>
              </a:ext>
            </a:extLst>
          </p:cNvPr>
          <p:cNvSpPr txBox="1"/>
          <p:nvPr/>
        </p:nvSpPr>
        <p:spPr>
          <a:xfrm>
            <a:off x="928544" y="908620"/>
            <a:ext cx="3573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9999"/>
                </a:solidFill>
              </a:rPr>
              <a:t>GPS Errors – Invalid GPS Location</a:t>
            </a:r>
          </a:p>
        </p:txBody>
      </p:sp>
      <p:pic>
        <p:nvPicPr>
          <p:cNvPr id="3074" name="Picture 2" descr="Imágenes de Gps - Descarga gratuita en Freepik">
            <a:extLst>
              <a:ext uri="{FF2B5EF4-FFF2-40B4-BE49-F238E27FC236}">
                <a16:creationId xmlns:a16="http://schemas.microsoft.com/office/drawing/2014/main" id="{04425B23-A3A8-BEEF-401E-0F3033AC8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56" y="1247174"/>
            <a:ext cx="523220" cy="523220"/>
          </a:xfrm>
          <a:prstGeom prst="flowChartConnector">
            <a:avLst/>
          </a:prstGeom>
          <a:noFill/>
          <a:ln w="28575">
            <a:solidFill>
              <a:srgbClr val="0099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B8A942-E287-4CB8-8877-25547856C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596" y="1247174"/>
            <a:ext cx="2713720" cy="35596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3F2FC9-2EB7-68F0-1C6D-683FFE1ECBA8}"/>
              </a:ext>
            </a:extLst>
          </p:cNvPr>
          <p:cNvSpPr txBox="1"/>
          <p:nvPr/>
        </p:nvSpPr>
        <p:spPr>
          <a:xfrm>
            <a:off x="951097" y="3845047"/>
            <a:ext cx="3729477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b="1" i="1" dirty="0">
              <a:solidFill>
                <a:srgbClr val="706866"/>
              </a:solidFill>
            </a:endParaRPr>
          </a:p>
          <a:p>
            <a:pPr algn="ctr"/>
            <a:r>
              <a:rPr lang="en-US" sz="1400" b="1" i="1" dirty="0">
                <a:solidFill>
                  <a:srgbClr val="706866"/>
                </a:solidFill>
              </a:rPr>
              <a:t>For all other clients we use the </a:t>
            </a:r>
            <a:r>
              <a:rPr lang="en-US" sz="1400" b="1" i="1" dirty="0">
                <a:solidFill>
                  <a:srgbClr val="706866"/>
                </a:solidFill>
                <a:hlinkClick r:id="rId5"/>
              </a:rPr>
              <a:t>timekeeping@vensure.com</a:t>
            </a:r>
            <a:r>
              <a:rPr lang="en-US" sz="1400" b="1" i="1" dirty="0">
                <a:solidFill>
                  <a:srgbClr val="706866"/>
                </a:solidFill>
              </a:rPr>
              <a:t> email.</a:t>
            </a:r>
          </a:p>
          <a:p>
            <a:pPr algn="ctr"/>
            <a:endParaRPr lang="en-US" sz="1400" b="1" i="1" dirty="0">
              <a:solidFill>
                <a:srgbClr val="70686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81D329-F93E-3E8A-27A2-D5620E7BBBBA}"/>
              </a:ext>
            </a:extLst>
          </p:cNvPr>
          <p:cNvSpPr txBox="1"/>
          <p:nvPr/>
        </p:nvSpPr>
        <p:spPr>
          <a:xfrm>
            <a:off x="1121476" y="1968140"/>
            <a:ext cx="1452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9999"/>
                </a:solidFill>
              </a:rPr>
              <a:t>Clock In/Out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354731-00D8-6007-F5CF-1D427ADF3BBB}"/>
              </a:ext>
            </a:extLst>
          </p:cNvPr>
          <p:cNvSpPr txBox="1"/>
          <p:nvPr/>
        </p:nvSpPr>
        <p:spPr>
          <a:xfrm>
            <a:off x="956744" y="2293494"/>
            <a:ext cx="372383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9999"/>
                </a:solidFill>
              </a:rPr>
              <a:t>CSIG Clients </a:t>
            </a:r>
          </a:p>
          <a:p>
            <a:pPr algn="ctr"/>
            <a:endParaRPr lang="en-US" sz="1400" i="1" dirty="0">
              <a:solidFill>
                <a:srgbClr val="706866"/>
              </a:solidFill>
            </a:endParaRPr>
          </a:p>
          <a:p>
            <a:pPr algn="ctr"/>
            <a:r>
              <a:rPr lang="en-US" sz="1400" b="1" i="1" dirty="0">
                <a:solidFill>
                  <a:srgbClr val="FA6A22"/>
                </a:solidFill>
              </a:rPr>
              <a:t>Type: </a:t>
            </a:r>
            <a:r>
              <a:rPr lang="en-US" sz="1400" b="1" i="1" dirty="0">
                <a:solidFill>
                  <a:srgbClr val="706866"/>
                </a:solidFill>
              </a:rPr>
              <a:t>Payroll Other</a:t>
            </a:r>
          </a:p>
          <a:p>
            <a:pPr algn="ctr"/>
            <a:r>
              <a:rPr lang="en-US" sz="1400" b="1" i="1" dirty="0">
                <a:solidFill>
                  <a:srgbClr val="FA6A22"/>
                </a:solidFill>
              </a:rPr>
              <a:t>Assigned To: </a:t>
            </a:r>
            <a:r>
              <a:rPr lang="en-US" sz="1400" b="1" i="1" dirty="0">
                <a:solidFill>
                  <a:srgbClr val="706866"/>
                </a:solidFill>
              </a:rPr>
              <a:t>Payroll Processor according to CSIG guide</a:t>
            </a:r>
          </a:p>
          <a:p>
            <a:pPr algn="ctr"/>
            <a:r>
              <a:rPr lang="en-US" sz="1400" b="1" i="1" dirty="0">
                <a:solidFill>
                  <a:srgbClr val="FA6A22"/>
                </a:solidFill>
              </a:rPr>
              <a:t>Subject line: </a:t>
            </a:r>
            <a:r>
              <a:rPr lang="en-US" sz="1400" i="1" dirty="0">
                <a:solidFill>
                  <a:srgbClr val="706866"/>
                </a:solidFill>
              </a:rPr>
              <a:t>Include NOVAtime </a:t>
            </a:r>
          </a:p>
        </p:txBody>
      </p:sp>
      <p:pic>
        <p:nvPicPr>
          <p:cNvPr id="16" name="Picture 6" descr="Clock Icon Vector Art, Icons, and Graphics for Free Download">
            <a:extLst>
              <a:ext uri="{FF2B5EF4-FFF2-40B4-BE49-F238E27FC236}">
                <a16:creationId xmlns:a16="http://schemas.microsoft.com/office/drawing/2014/main" id="{E5F0DB55-8BAA-9F2E-DB40-771948A0A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62" y="1981340"/>
            <a:ext cx="541407" cy="541407"/>
          </a:xfrm>
          <a:prstGeom prst="flowChartConnector">
            <a:avLst/>
          </a:prstGeom>
          <a:noFill/>
          <a:ln w="38100">
            <a:solidFill>
              <a:srgbClr val="0099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438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hinking Images | Free Vectors, Stock Photos &amp; PSD">
            <a:extLst>
              <a:ext uri="{FF2B5EF4-FFF2-40B4-BE49-F238E27FC236}">
                <a16:creationId xmlns:a16="http://schemas.microsoft.com/office/drawing/2014/main" id="{2B5363E3-00CF-4DDA-B45D-AE326C147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97" b="5817"/>
          <a:stretch/>
        </p:blipFill>
        <p:spPr bwMode="auto">
          <a:xfrm>
            <a:off x="2386315" y="1117796"/>
            <a:ext cx="4104503" cy="40257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F6896A7-3E0F-CD96-F460-4D131BCDC713}"/>
              </a:ext>
            </a:extLst>
          </p:cNvPr>
          <p:cNvSpPr/>
          <p:nvPr/>
        </p:nvSpPr>
        <p:spPr>
          <a:xfrm>
            <a:off x="454968" y="1117796"/>
            <a:ext cx="8249580" cy="3792532"/>
          </a:xfrm>
          <a:prstGeom prst="roundRect">
            <a:avLst/>
          </a:prstGeom>
          <a:solidFill>
            <a:srgbClr val="E7E6E6">
              <a:alpha val="47843"/>
            </a:srgb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931" y="336628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EmPower - </a:t>
            </a:r>
            <a:r>
              <a:rPr lang="en-US" sz="2800" dirty="0" err="1">
                <a:solidFill>
                  <a:srgbClr val="FA6D26"/>
                </a:solidFill>
              </a:rPr>
              <a:t>PayCards</a:t>
            </a:r>
            <a:endParaRPr lang="en-US" sz="2800" dirty="0">
              <a:solidFill>
                <a:srgbClr val="FA6D2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9AA888-E04A-E192-423E-CC4BC43608A1}"/>
              </a:ext>
            </a:extLst>
          </p:cNvPr>
          <p:cNvSpPr txBox="1"/>
          <p:nvPr/>
        </p:nvSpPr>
        <p:spPr>
          <a:xfrm>
            <a:off x="439452" y="2014757"/>
            <a:ext cx="8265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Set up between Client – Employee </a:t>
            </a:r>
            <a:endParaRPr lang="en-US" sz="1400" b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654E3F-E99B-96C5-7D3C-6923EFAA9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334" y="1252322"/>
            <a:ext cx="1506466" cy="6695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1B7F7F5-BA59-3834-E00A-ECE693A4E729}"/>
              </a:ext>
            </a:extLst>
          </p:cNvPr>
          <p:cNvSpPr txBox="1"/>
          <p:nvPr/>
        </p:nvSpPr>
        <p:spPr>
          <a:xfrm>
            <a:off x="588642" y="2445644"/>
            <a:ext cx="7982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All issues must be direct to rapid Customer service line or Web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DEC1663-DB27-BC06-0B63-B513E453F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445" y="3734373"/>
            <a:ext cx="4692626" cy="106157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4775883-9557-1B5E-B3F8-1607DD3A1F08}"/>
              </a:ext>
            </a:extLst>
          </p:cNvPr>
          <p:cNvSpPr txBox="1"/>
          <p:nvPr/>
        </p:nvSpPr>
        <p:spPr>
          <a:xfrm>
            <a:off x="2092253" y="3457374"/>
            <a:ext cx="5139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A5B5"/>
                </a:solidFill>
              </a:rPr>
              <a:t>All support Files can be found in the ER – SharePoint Page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59174A5-8912-65D1-AEE5-0D8FA6A00E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6160" y="2894745"/>
            <a:ext cx="2387196" cy="4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17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artoon young standing woman thinking Royalty Free Vector">
            <a:extLst>
              <a:ext uri="{FF2B5EF4-FFF2-40B4-BE49-F238E27FC236}">
                <a16:creationId xmlns:a16="http://schemas.microsoft.com/office/drawing/2014/main" id="{0A9A20A3-62E0-42AF-89E0-EEC2C578F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 bwMode="auto">
          <a:xfrm>
            <a:off x="2016075" y="444424"/>
            <a:ext cx="47625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26" y="444424"/>
            <a:ext cx="7281746" cy="49971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EmPower – Other Tips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62EAF9-30C0-2F57-0BD8-20ED64F46776}"/>
              </a:ext>
            </a:extLst>
          </p:cNvPr>
          <p:cNvSpPr txBox="1"/>
          <p:nvPr/>
        </p:nvSpPr>
        <p:spPr>
          <a:xfrm>
            <a:off x="5891055" y="1257113"/>
            <a:ext cx="14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Pay Period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029DF8-B8C8-2200-48B0-936F17D5AB6B}"/>
              </a:ext>
            </a:extLst>
          </p:cNvPr>
          <p:cNvSpPr txBox="1"/>
          <p:nvPr/>
        </p:nvSpPr>
        <p:spPr>
          <a:xfrm>
            <a:off x="2016075" y="1244203"/>
            <a:ext cx="14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Pay Period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508D1C-A9C8-F118-E927-C3B3AF96CA69}"/>
              </a:ext>
            </a:extLst>
          </p:cNvPr>
          <p:cNvSpPr txBox="1"/>
          <p:nvPr/>
        </p:nvSpPr>
        <p:spPr>
          <a:xfrm>
            <a:off x="2937963" y="1072447"/>
            <a:ext cx="49255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706866"/>
                </a:solidFill>
              </a:rPr>
              <a:t>When working with EmPower clients the home page may look a bit different from other instances. If you want to see the Benefits Workflow of a client use the following filter. 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FA9688-0F3A-4426-1345-8DFF5D700E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462"/>
          <a:stretch/>
        </p:blipFill>
        <p:spPr>
          <a:xfrm>
            <a:off x="889211" y="1846950"/>
            <a:ext cx="7365575" cy="1518429"/>
          </a:xfrm>
          <a:prstGeom prst="rect">
            <a:avLst/>
          </a:prstGeom>
          <a:ln>
            <a:solidFill>
              <a:srgbClr val="D0CECE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5299FAC-300F-8B0F-9948-5FD601218464}"/>
              </a:ext>
            </a:extLst>
          </p:cNvPr>
          <p:cNvSpPr txBox="1"/>
          <p:nvPr/>
        </p:nvSpPr>
        <p:spPr>
          <a:xfrm>
            <a:off x="1087631" y="3517422"/>
            <a:ext cx="7142832" cy="1166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solidFill>
                  <a:srgbClr val="00A5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9017 – Common Sail Investment Group (AKA Home Office) </a:t>
            </a:r>
            <a:endParaRPr lang="en-US" sz="1800" kern="100" dirty="0">
              <a:solidFill>
                <a:srgbClr val="00A5B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srgbClr val="706866"/>
                </a:solidFill>
              </a:rPr>
              <a:t>The only people that have access to this client are our Supervisors Maria, Geraldine, and Jhon. When you search for the WSE they will only show in Users. </a:t>
            </a:r>
            <a:r>
              <a:rPr lang="en-US" sz="1400" b="1" i="1" dirty="0">
                <a:solidFill>
                  <a:srgbClr val="706866"/>
                </a:solidFill>
              </a:rPr>
              <a:t>Advise your supervisor, </a:t>
            </a:r>
            <a:r>
              <a:rPr lang="en-US" sz="1400" i="1" dirty="0">
                <a:solidFill>
                  <a:srgbClr val="706866"/>
                </a:solidFill>
              </a:rPr>
              <a:t>they will help you assist the WSE.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34CCDD-6197-DE4D-ED61-575C222D404E}"/>
              </a:ext>
            </a:extLst>
          </p:cNvPr>
          <p:cNvSpPr txBox="1"/>
          <p:nvPr/>
        </p:nvSpPr>
        <p:spPr>
          <a:xfrm>
            <a:off x="809383" y="1048576"/>
            <a:ext cx="24435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A5B5"/>
                </a:solidFill>
              </a:rPr>
              <a:t>Benefits Workflow View</a:t>
            </a:r>
            <a:endParaRPr lang="en-US" b="1" dirty="0">
              <a:solidFill>
                <a:srgbClr val="00A5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5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90+ Paid Time Off Vector Illustrations, Royalty-Free Vector ...">
            <a:extLst>
              <a:ext uri="{FF2B5EF4-FFF2-40B4-BE49-F238E27FC236}">
                <a16:creationId xmlns:a16="http://schemas.microsoft.com/office/drawing/2014/main" id="{D384376B-90C5-9E5A-B90A-9D2EC5252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996" y="728848"/>
            <a:ext cx="4423587" cy="4430427"/>
          </a:xfrm>
          <a:prstGeom prst="flowChartConnector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1DEC17-B06D-929F-B246-9C98254EE7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569" b="31894"/>
          <a:stretch/>
        </p:blipFill>
        <p:spPr>
          <a:xfrm>
            <a:off x="919590" y="1288227"/>
            <a:ext cx="1635640" cy="3353853"/>
          </a:xfrm>
          <a:prstGeom prst="rect">
            <a:avLst/>
          </a:prstGeom>
          <a:ln w="28575">
            <a:solidFill>
              <a:srgbClr val="009999"/>
            </a:solidFill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931" y="336628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EmPower – Requesting PTO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270D6E-7A69-A407-8547-2B6D51F731E0}"/>
              </a:ext>
            </a:extLst>
          </p:cNvPr>
          <p:cNvSpPr txBox="1"/>
          <p:nvPr/>
        </p:nvSpPr>
        <p:spPr>
          <a:xfrm>
            <a:off x="2745608" y="3364936"/>
            <a:ext cx="5701487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706866"/>
                </a:solidFill>
              </a:rPr>
              <a:t>Empower employees request Paid Time Off by going into the ESS &gt; </a:t>
            </a:r>
            <a:r>
              <a:rPr lang="en-US" sz="1200" b="1" dirty="0">
                <a:solidFill>
                  <a:srgbClr val="706866"/>
                </a:solidFill>
              </a:rPr>
              <a:t>Time &amp; Attendance, </a:t>
            </a:r>
            <a:r>
              <a:rPr lang="en-US" sz="1200" dirty="0">
                <a:solidFill>
                  <a:srgbClr val="706866"/>
                </a:solidFill>
              </a:rPr>
              <a:t>Once they are directed to </a:t>
            </a:r>
            <a:r>
              <a:rPr lang="en-US" sz="1200" dirty="0" err="1">
                <a:solidFill>
                  <a:srgbClr val="706866"/>
                </a:solidFill>
              </a:rPr>
              <a:t>TimeCo</a:t>
            </a:r>
            <a:r>
              <a:rPr lang="en-US" sz="1200" dirty="0">
                <a:solidFill>
                  <a:srgbClr val="706866"/>
                </a:solidFill>
              </a:rPr>
              <a:t>, they will need to click </a:t>
            </a:r>
            <a:r>
              <a:rPr lang="en-US" sz="1200" b="1" dirty="0">
                <a:solidFill>
                  <a:srgbClr val="706866"/>
                </a:solidFill>
              </a:rPr>
              <a:t>New Request.</a:t>
            </a:r>
          </a:p>
          <a:p>
            <a:pPr algn="ctr"/>
            <a:endParaRPr lang="en-US" sz="1200" dirty="0">
              <a:solidFill>
                <a:srgbClr val="706866"/>
              </a:solidFill>
            </a:endParaRPr>
          </a:p>
          <a:p>
            <a:pPr algn="ctr"/>
            <a:r>
              <a:rPr lang="en-US" sz="1200" i="1" dirty="0">
                <a:solidFill>
                  <a:srgbClr val="F96013"/>
                </a:solidFill>
              </a:rPr>
              <a:t>If they want to check their historical of PTO, they need to click in the upper right-hand corner and then </a:t>
            </a:r>
            <a:r>
              <a:rPr lang="en-US" sz="1200" b="1" i="1" dirty="0">
                <a:solidFill>
                  <a:srgbClr val="F96013"/>
                </a:solidFill>
              </a:rPr>
              <a:t>My Leave Request.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9E345D-4B76-666B-E1BE-7AA79899F3EE}"/>
              </a:ext>
            </a:extLst>
          </p:cNvPr>
          <p:cNvSpPr txBox="1"/>
          <p:nvPr/>
        </p:nvSpPr>
        <p:spPr>
          <a:xfrm>
            <a:off x="737271" y="827817"/>
            <a:ext cx="3282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9999"/>
                </a:solidFill>
              </a:rPr>
              <a:t>How to Request PTO in the 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0FB06B-26AA-30DE-946F-0E615CE1F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608" y="1288227"/>
            <a:ext cx="5701487" cy="1954853"/>
          </a:xfrm>
          <a:prstGeom prst="rect">
            <a:avLst/>
          </a:prstGeom>
          <a:ln w="28575">
            <a:solidFill>
              <a:srgbClr val="009999"/>
            </a:solidFill>
          </a:ln>
        </p:spPr>
      </p:pic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1BD0DCB9-E576-5A06-80FE-0204BA548CF1}"/>
              </a:ext>
            </a:extLst>
          </p:cNvPr>
          <p:cNvSpPr/>
          <p:nvPr/>
        </p:nvSpPr>
        <p:spPr>
          <a:xfrm>
            <a:off x="691551" y="1151124"/>
            <a:ext cx="274320" cy="273844"/>
          </a:xfrm>
          <a:prstGeom prst="flowChartConnector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AF7065D9-ED36-5646-49E0-9BEE7B08A684}"/>
              </a:ext>
            </a:extLst>
          </p:cNvPr>
          <p:cNvSpPr/>
          <p:nvPr/>
        </p:nvSpPr>
        <p:spPr>
          <a:xfrm>
            <a:off x="2653857" y="1159113"/>
            <a:ext cx="258824" cy="265855"/>
          </a:xfrm>
          <a:prstGeom prst="flowChartConnector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98140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hinking Images | Free Vectors, Stock Photos &amp; PSD">
            <a:extLst>
              <a:ext uri="{FF2B5EF4-FFF2-40B4-BE49-F238E27FC236}">
                <a16:creationId xmlns:a16="http://schemas.microsoft.com/office/drawing/2014/main" id="{2B5363E3-00CF-4DDA-B45D-AE326C147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" t="-274" r="-199" b="6600"/>
          <a:stretch/>
        </p:blipFill>
        <p:spPr bwMode="auto">
          <a:xfrm>
            <a:off x="2199208" y="1155658"/>
            <a:ext cx="4257276" cy="398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7934149A-B9D5-B7F2-2A2A-612283D10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793" y="360472"/>
            <a:ext cx="6143224" cy="369333"/>
          </a:xfr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8D9F4F-4C01-DA7D-AF8A-4816A28BEC3B}"/>
              </a:ext>
            </a:extLst>
          </p:cNvPr>
          <p:cNvSpPr txBox="1"/>
          <p:nvPr/>
        </p:nvSpPr>
        <p:spPr>
          <a:xfrm>
            <a:off x="1019574" y="1410679"/>
            <a:ext cx="34668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When working in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EmPower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Instance, confirm if the client belongs to the CSIG Group, if not, assist as usual.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23FF0-9FDE-D132-3814-3A6EA31E4C6B}"/>
              </a:ext>
            </a:extLst>
          </p:cNvPr>
          <p:cNvSpPr txBox="1"/>
          <p:nvPr/>
        </p:nvSpPr>
        <p:spPr>
          <a:xfrm>
            <a:off x="1113971" y="2403013"/>
            <a:ext cx="28687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If the Client Belongs to CSIG and we cannot resolve, create a case and assign it to the person in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EmPower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Guide.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D24147-82EB-E5D3-1DFA-F336C8BE6CA7}"/>
              </a:ext>
            </a:extLst>
          </p:cNvPr>
          <p:cNvSpPr txBox="1"/>
          <p:nvPr/>
        </p:nvSpPr>
        <p:spPr>
          <a:xfrm>
            <a:off x="1272630" y="3610352"/>
            <a:ext cx="28687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Relly on Cases when getting help from other departments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A2BB69-9A76-2C9A-DD2D-837FB4063CC1}"/>
              </a:ext>
            </a:extLst>
          </p:cNvPr>
          <p:cNvSpPr txBox="1"/>
          <p:nvPr/>
        </p:nvSpPr>
        <p:spPr>
          <a:xfrm>
            <a:off x="5315961" y="1423322"/>
            <a:ext cx="28687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GPS errors can be troubleshot by refreshing the location.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61D411-4FA6-9694-72E9-5EA0C38C3601}"/>
              </a:ext>
            </a:extLst>
          </p:cNvPr>
          <p:cNvSpPr txBox="1"/>
          <p:nvPr/>
        </p:nvSpPr>
        <p:spPr>
          <a:xfrm>
            <a:off x="4038635" y="2368018"/>
            <a:ext cx="460531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Issues with clock in/out </a:t>
            </a:r>
          </a:p>
          <a:p>
            <a:pPr marL="742939" lvl="1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if CSIG Client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	Case to Payroll &gt; Subject line: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NOVATime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39" lvl="1" indent="-285750" algn="ctr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If other Client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Timekeeping@vensure.com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CF673-83D1-B6F8-4AC2-9154951FC27C}"/>
              </a:ext>
            </a:extLst>
          </p:cNvPr>
          <p:cNvSpPr txBox="1"/>
          <p:nvPr/>
        </p:nvSpPr>
        <p:spPr>
          <a:xfrm>
            <a:off x="3121743" y="5343848"/>
            <a:ext cx="62427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rapid!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Issues : Customer support line 1.888.727.4314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1E8244C-C620-CF61-4C32-20869DB9F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46" y="1423322"/>
            <a:ext cx="327528" cy="3461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B03DFC-FC92-8967-D7DA-DDE85B623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46" y="2419991"/>
            <a:ext cx="327528" cy="3461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726AF9B-EBEA-5258-79B9-7785AD642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46" y="3616144"/>
            <a:ext cx="327528" cy="3461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661BDF-8861-AA03-5257-219AA69E2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939" y="1451770"/>
            <a:ext cx="327528" cy="3461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DEC5309-913A-C62F-5D6D-322958EEB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939" y="2368524"/>
            <a:ext cx="327528" cy="34613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B9366C5-417B-B5F0-B3F3-D12E5D7204E7}"/>
              </a:ext>
            </a:extLst>
          </p:cNvPr>
          <p:cNvSpPr txBox="1"/>
          <p:nvPr/>
        </p:nvSpPr>
        <p:spPr>
          <a:xfrm>
            <a:off x="5416226" y="3603358"/>
            <a:ext cx="286874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9017 – Common Sail Investment Group (AKA Home Office) – Ask Supervisors for help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25BE7A-CFE6-66F7-43BA-6A84562B1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642" y="3609150"/>
            <a:ext cx="327528" cy="3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08807"/>
      </p:ext>
    </p:extLst>
  </p:cSld>
  <p:clrMapOvr>
    <a:masterClrMapping/>
  </p:clrMapOvr>
</p:sld>
</file>

<file path=ppt/theme/theme1.xml><?xml version="1.0" encoding="utf-8"?>
<a:theme xmlns:a="http://schemas.openxmlformats.org/drawingml/2006/main" name="Vensure PPT Template">
  <a:themeElements>
    <a:clrScheme name="Vensur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05106"/>
      </a:accent1>
      <a:accent2>
        <a:srgbClr val="6C6F70"/>
      </a:accent2>
      <a:accent3>
        <a:srgbClr val="00A5B5"/>
      </a:accent3>
      <a:accent4>
        <a:srgbClr val="E18849"/>
      </a:accent4>
      <a:accent5>
        <a:srgbClr val="A71930"/>
      </a:accent5>
      <a:accent6>
        <a:srgbClr val="69BE47"/>
      </a:accent6>
      <a:hlink>
        <a:srgbClr val="E05106"/>
      </a:hlink>
      <a:folHlink>
        <a:srgbClr val="3B00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92A58BE00B1545AA1A12C2241357A0" ma:contentTypeVersion="17" ma:contentTypeDescription="Create a new document." ma:contentTypeScope="" ma:versionID="1fc17f03e3c1a0841c41bbd9ad42ff71">
  <xsd:schema xmlns:xsd="http://www.w3.org/2001/XMLSchema" xmlns:xs="http://www.w3.org/2001/XMLSchema" xmlns:p="http://schemas.microsoft.com/office/2006/metadata/properties" xmlns:ns2="3033b280-ae71-40d6-aa29-5fd3ac97e96f" xmlns:ns3="9116cb9f-bd0d-43bf-83a7-1685e5d6ba3a" targetNamespace="http://schemas.microsoft.com/office/2006/metadata/properties" ma:root="true" ma:fieldsID="c130d228af32b48fbaca373eddde570b" ns2:_="" ns3:_="">
    <xsd:import namespace="3033b280-ae71-40d6-aa29-5fd3ac97e96f"/>
    <xsd:import namespace="9116cb9f-bd0d-43bf-83a7-1685e5d6ba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3b280-ae71-40d6-aa29-5fd3ac97e9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4269d6d-f8a2-4d27-bd71-c96a8741e6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16cb9f-bd0d-43bf-83a7-1685e5d6ba3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6a6ed9-464b-4bc5-b25f-4d225d3d0700}" ma:internalName="TaxCatchAll" ma:showField="CatchAllData" ma:web="9116cb9f-bd0d-43bf-83a7-1685e5d6ba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33b280-ae71-40d6-aa29-5fd3ac97e96f">
      <Terms xmlns="http://schemas.microsoft.com/office/infopath/2007/PartnerControls"/>
    </lcf76f155ced4ddcb4097134ff3c332f>
    <TaxCatchAll xmlns="9116cb9f-bd0d-43bf-83a7-1685e5d6ba3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94C047-EC32-412A-AD3A-C213609B99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33b280-ae71-40d6-aa29-5fd3ac97e96f"/>
    <ds:schemaRef ds:uri="9116cb9f-bd0d-43bf-83a7-1685e5d6ba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6781B9-4ECD-4AF6-8F3E-7A76EC4DECD9}">
  <ds:schemaRefs>
    <ds:schemaRef ds:uri="http://schemas.microsoft.com/office/2006/metadata/properties"/>
    <ds:schemaRef ds:uri="http://schemas.microsoft.com/office/infopath/2007/PartnerControls"/>
    <ds:schemaRef ds:uri="3033b280-ae71-40d6-aa29-5fd3ac97e96f"/>
    <ds:schemaRef ds:uri="9116cb9f-bd0d-43bf-83a7-1685e5d6ba3a"/>
  </ds:schemaRefs>
</ds:datastoreItem>
</file>

<file path=customXml/itemProps3.xml><?xml version="1.0" encoding="utf-8"?>
<ds:datastoreItem xmlns:ds="http://schemas.openxmlformats.org/officeDocument/2006/customXml" ds:itemID="{C256D04B-0A71-4E93-ACFB-C1DBACC2FC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31155</TotalTime>
  <Words>630</Words>
  <Application>Microsoft Office PowerPoint</Application>
  <PresentationFormat>Presentación en pantalla (16:9)</PresentationFormat>
  <Paragraphs>75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Vensure PPT Template</vt:lpstr>
      <vt:lpstr>Employee Relations </vt:lpstr>
      <vt:lpstr>The goal of this presentation</vt:lpstr>
      <vt:lpstr>CSIG - Common Sail Investment Group </vt:lpstr>
      <vt:lpstr>EmPower - Benefits</vt:lpstr>
      <vt:lpstr>EmPower – TimeKeeping Calls</vt:lpstr>
      <vt:lpstr>EmPower - PayCards</vt:lpstr>
      <vt:lpstr>EmPower – Other Tips</vt:lpstr>
      <vt:lpstr>EmPower – Requesting PTO</vt:lpstr>
      <vt:lpstr>Summary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Customized Business Solutions</dc:title>
  <dc:creator>Julie Dower</dc:creator>
  <cp:lastModifiedBy>Sergio Garcia</cp:lastModifiedBy>
  <cp:revision>314</cp:revision>
  <cp:lastPrinted>2019-03-04T13:55:30Z</cp:lastPrinted>
  <dcterms:modified xsi:type="dcterms:W3CDTF">2023-10-10T19:34:54Z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0x010100D392A58BE00B1545AA1A12C2241357A0</vt:lpwstr>
  </property>
</Properties>
</file>