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autoCompressPictures="0">
  <p:sldMasterIdLst>
    <p:sldMasterId id="2147483662" r:id="rId3"/>
  </p:sldMasterIdLst>
  <p:notesMasterIdLst>
    <p:notesMasterId r:id="rId32"/>
  </p:notesMasterIdLst>
  <p:handoutMasterIdLst>
    <p:handoutMasterId r:id="rId33"/>
  </p:handoutMasterIdLst>
  <p:sldIdLst>
    <p:sldId id="256" r:id="rId4"/>
    <p:sldId id="260" r:id="rId5"/>
    <p:sldId id="312" r:id="rId6"/>
    <p:sldId id="314" r:id="rId7"/>
    <p:sldId id="354" r:id="rId8"/>
    <p:sldId id="341" r:id="rId9"/>
    <p:sldId id="357" r:id="rId10"/>
    <p:sldId id="375" r:id="rId11"/>
    <p:sldId id="359" r:id="rId12"/>
    <p:sldId id="376" r:id="rId13"/>
    <p:sldId id="355" r:id="rId14"/>
    <p:sldId id="361" r:id="rId15"/>
    <p:sldId id="377" r:id="rId16"/>
    <p:sldId id="363" r:id="rId17"/>
    <p:sldId id="378" r:id="rId18"/>
    <p:sldId id="356" r:id="rId19"/>
    <p:sldId id="365" r:id="rId20"/>
    <p:sldId id="379" r:id="rId21"/>
    <p:sldId id="367" r:id="rId22"/>
    <p:sldId id="380" r:id="rId23"/>
    <p:sldId id="368" r:id="rId24"/>
    <p:sldId id="369" r:id="rId25"/>
    <p:sldId id="370" r:id="rId26"/>
    <p:sldId id="371" r:id="rId27"/>
    <p:sldId id="372" r:id="rId28"/>
    <p:sldId id="373" r:id="rId29"/>
    <p:sldId id="374" r:id="rId30"/>
    <p:sldId id="258" r:id="rId31"/>
  </p:sldIdLst>
  <p:sldSz cx="9144000" cy="5143500" type="screen16x9"/>
  <p:notesSz cx="6858000" cy="9144000"/>
  <p:defaultTex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4C6E3F-18E0-5039-F061-CC558A637881}" name="Sergio Garcia" initials="SG" userId="S::Sergio.Garcia@vensure.com::46ddb158-204b-44eb-8216-a956a3c9be5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BF0"/>
    <a:srgbClr val="FEDBC8"/>
    <a:srgbClr val="19E9FF"/>
    <a:srgbClr val="FC9764"/>
    <a:srgbClr val="FA6A22"/>
    <a:srgbClr val="C9FAFF"/>
    <a:srgbClr val="00A5B5"/>
    <a:srgbClr val="E7E6E6"/>
    <a:srgbClr val="009999"/>
    <a:srgbClr val="F960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F5C4D64-3CB1-44FE-A7C1-7C6792326531}">
  <a:tblStyle styleId="{8F5C4D64-3CB1-44FE-A7C1-7C6792326531}"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85" autoAdjust="0"/>
    <p:restoredTop sz="90538" autoAdjust="0"/>
  </p:normalViewPr>
  <p:slideViewPr>
    <p:cSldViewPr snapToGrid="0">
      <p:cViewPr varScale="1">
        <p:scale>
          <a:sx n="86" d="100"/>
          <a:sy n="86" d="100"/>
        </p:scale>
        <p:origin x="1182" y="78"/>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handoutMaster" Target="handoutMasters/handoutMaster1.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latin typeface="Arial" panose="020B06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091DCF1-0F16-4F79-BC4A-993379236393}" type="datetimeFigureOut">
              <a:rPr lang="en-US" smtClean="0">
                <a:latin typeface="Arial" panose="020B0604020202020204" pitchFamily="34" charset="0"/>
              </a:rPr>
              <a:t>10/10/2023</a:t>
            </a:fld>
            <a:endParaRPr lang="en-US">
              <a:latin typeface="Arial" panose="020B06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539175-E3A9-42A0-88B3-EEBBCA8AEA0A}" type="slidenum">
              <a:rPr lang="en-US" smtClean="0">
                <a:latin typeface="Arial" panose="020B0604020202020204" pitchFamily="34" charset="0"/>
              </a:rPr>
              <a:t>‹Nº›</a:t>
            </a:fld>
            <a:endParaRPr lang="en-US">
              <a:latin typeface="Arial" panose="020B0604020202020204" pitchFamily="34" charset="0"/>
            </a:endParaRPr>
          </a:p>
        </p:txBody>
      </p:sp>
    </p:spTree>
    <p:extLst>
      <p:ext uri="{BB962C8B-B14F-4D97-AF65-F5344CB8AC3E}">
        <p14:creationId xmlns:p14="http://schemas.microsoft.com/office/powerpoint/2010/main" val="18170072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95110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48BB9254-56DE-794F-961D-A24086E6D2BD}"/>
              </a:ext>
            </a:extLst>
          </p:cNvPr>
          <p:cNvSpPr>
            <a:spLocks noGrp="1"/>
          </p:cNvSpPr>
          <p:nvPr>
            <p:ph type="sldNum" sz="quarter" idx="4"/>
          </p:nvPr>
        </p:nvSpPr>
        <p:spPr>
          <a:xfrm>
            <a:off x="-45720" y="4910328"/>
            <a:ext cx="274320" cy="273844"/>
          </a:xfrm>
          <a:prstGeom prst="rect">
            <a:avLst/>
          </a:prstGeom>
        </p:spPr>
        <p:txBody>
          <a:bodyPr vert="horz" lIns="0" tIns="0" rIns="0" bIns="0" rtlCol="0" anchor="ctr" anchorCtr="0"/>
          <a:lstStyle>
            <a:lvl1pPr algn="ctr">
              <a:defRPr sz="600" b="1">
                <a:solidFill>
                  <a:schemeClr val="tx1">
                    <a:tint val="75000"/>
                  </a:schemeClr>
                </a:solidFill>
              </a:defRPr>
            </a:lvl1pPr>
          </a:lstStyle>
          <a:p>
            <a:fld id="{00000000-1234-1234-1234-123412341234}" type="slidenum">
              <a:rPr lang="en" smtClean="0"/>
              <a:pPr/>
              <a:t>‹Nº›</a:t>
            </a:fld>
            <a:endParaRPr lang="en"/>
          </a:p>
        </p:txBody>
      </p:sp>
      <p:sp>
        <p:nvSpPr>
          <p:cNvPr id="2" name="Title 1">
            <a:extLst>
              <a:ext uri="{FF2B5EF4-FFF2-40B4-BE49-F238E27FC236}">
                <a16:creationId xmlns:a16="http://schemas.microsoft.com/office/drawing/2014/main" id="{2876416F-8C6A-AC4E-A18F-EC32C358A0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A9FF3E-AE10-8E4F-8E81-254EF500B9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534718-C46E-7F4E-B569-A1DB7B633504}"/>
              </a:ext>
            </a:extLst>
          </p:cNvPr>
          <p:cNvSpPr>
            <a:spLocks noGrp="1"/>
          </p:cNvSpPr>
          <p:nvPr>
            <p:ph type="dt" sz="half" idx="10"/>
          </p:nvPr>
        </p:nvSpPr>
        <p:spPr/>
        <p:txBody>
          <a:bodyPr/>
          <a:lstStyle/>
          <a:p>
            <a:fld id="{88F5D884-D5B6-4C42-B66C-5ABA98285411}" type="datetime1">
              <a:rPr lang="en-US" smtClean="0"/>
              <a:t>10/10/2023</a:t>
            </a:fld>
            <a:endParaRPr lang="en-US"/>
          </a:p>
        </p:txBody>
      </p:sp>
      <p:sp>
        <p:nvSpPr>
          <p:cNvPr id="5" name="Footer Placeholder 4">
            <a:extLst>
              <a:ext uri="{FF2B5EF4-FFF2-40B4-BE49-F238E27FC236}">
                <a16:creationId xmlns:a16="http://schemas.microsoft.com/office/drawing/2014/main" id="{BE90A55B-9E57-084F-A789-DF2B360B58E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177248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3"/>
        <p:cNvGrpSpPr/>
        <p:nvPr/>
      </p:nvGrpSpPr>
      <p:grpSpPr>
        <a:xfrm>
          <a:off x="0" y="0"/>
          <a:ext cx="0" cy="0"/>
          <a:chOff x="0" y="0"/>
          <a:chExt cx="0" cy="0"/>
        </a:xfrm>
      </p:grpSpPr>
      <p:sp>
        <p:nvSpPr>
          <p:cNvPr id="16" name="Google Shape;16;p3"/>
          <p:cNvSpPr txBox="1">
            <a:spLocks noGrp="1"/>
          </p:cNvSpPr>
          <p:nvPr>
            <p:ph type="ctrTitle"/>
          </p:nvPr>
        </p:nvSpPr>
        <p:spPr>
          <a:xfrm>
            <a:off x="648300" y="1583350"/>
            <a:ext cx="3522300" cy="2989800"/>
          </a:xfrm>
          <a:prstGeom prst="rect">
            <a:avLst/>
          </a:prstGeom>
        </p:spPr>
        <p:txBody>
          <a:bodyPr spcFirstLastPara="1" wrap="square" lIns="91425" tIns="91425" rIns="91425" bIns="91425" anchor="b" anchorCtr="0"/>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17" name="Google Shape;17;p3"/>
          <p:cNvSpPr txBox="1">
            <a:spLocks noGrp="1"/>
          </p:cNvSpPr>
          <p:nvPr>
            <p:ph type="subTitle" idx="1"/>
          </p:nvPr>
        </p:nvSpPr>
        <p:spPr>
          <a:xfrm>
            <a:off x="6724950" y="3494300"/>
            <a:ext cx="1906200" cy="1031700"/>
          </a:xfrm>
          <a:prstGeom prst="rect">
            <a:avLst/>
          </a:prstGeom>
        </p:spPr>
        <p:txBody>
          <a:bodyPr spcFirstLastPara="1" wrap="square" lIns="91425" tIns="91425" rIns="91425" bIns="91425" anchor="b" anchorCtr="0"/>
          <a:lstStyle>
            <a:lvl1pPr lvl="0" algn="r" rtl="0">
              <a:spcBef>
                <a:spcPts val="0"/>
              </a:spcBef>
              <a:spcAft>
                <a:spcPts val="0"/>
              </a:spcAft>
              <a:buClr>
                <a:srgbClr val="FFFFFF"/>
              </a:buClr>
              <a:buSzPts val="1800"/>
              <a:buNone/>
              <a:defRPr sz="1800">
                <a:solidFill>
                  <a:srgbClr val="FFFFFF"/>
                </a:solidFill>
              </a:defRPr>
            </a:lvl1pPr>
            <a:lvl2pPr lvl="1" algn="r" rtl="0">
              <a:spcBef>
                <a:spcPts val="0"/>
              </a:spcBef>
              <a:spcAft>
                <a:spcPts val="0"/>
              </a:spcAft>
              <a:buClr>
                <a:srgbClr val="FFFFFF"/>
              </a:buClr>
              <a:buSzPts val="1800"/>
              <a:buNone/>
              <a:defRPr sz="1800">
                <a:solidFill>
                  <a:srgbClr val="FFFFFF"/>
                </a:solidFill>
              </a:defRPr>
            </a:lvl2pPr>
            <a:lvl3pPr lvl="2" algn="r" rtl="0">
              <a:spcBef>
                <a:spcPts val="0"/>
              </a:spcBef>
              <a:spcAft>
                <a:spcPts val="0"/>
              </a:spcAft>
              <a:buClr>
                <a:srgbClr val="FFFFFF"/>
              </a:buClr>
              <a:buSzPts val="1800"/>
              <a:buNone/>
              <a:defRPr sz="1800">
                <a:solidFill>
                  <a:srgbClr val="FFFFFF"/>
                </a:solidFill>
              </a:defRPr>
            </a:lvl3pPr>
            <a:lvl4pPr lvl="3" algn="r" rtl="0">
              <a:spcBef>
                <a:spcPts val="0"/>
              </a:spcBef>
              <a:spcAft>
                <a:spcPts val="0"/>
              </a:spcAft>
              <a:buClr>
                <a:srgbClr val="FFFFFF"/>
              </a:buClr>
              <a:buSzPts val="1800"/>
              <a:buNone/>
              <a:defRPr sz="1800">
                <a:solidFill>
                  <a:srgbClr val="FFFFFF"/>
                </a:solidFill>
              </a:defRPr>
            </a:lvl4pPr>
            <a:lvl5pPr lvl="4" algn="r" rtl="0">
              <a:spcBef>
                <a:spcPts val="0"/>
              </a:spcBef>
              <a:spcAft>
                <a:spcPts val="0"/>
              </a:spcAft>
              <a:buClr>
                <a:srgbClr val="FFFFFF"/>
              </a:buClr>
              <a:buSzPts val="1800"/>
              <a:buNone/>
              <a:defRPr sz="1800">
                <a:solidFill>
                  <a:srgbClr val="FFFFFF"/>
                </a:solidFill>
              </a:defRPr>
            </a:lvl5pPr>
            <a:lvl6pPr lvl="5" algn="r" rtl="0">
              <a:spcBef>
                <a:spcPts val="0"/>
              </a:spcBef>
              <a:spcAft>
                <a:spcPts val="0"/>
              </a:spcAft>
              <a:buClr>
                <a:srgbClr val="FFFFFF"/>
              </a:buClr>
              <a:buSzPts val="1800"/>
              <a:buNone/>
              <a:defRPr sz="1800">
                <a:solidFill>
                  <a:srgbClr val="FFFFFF"/>
                </a:solidFill>
              </a:defRPr>
            </a:lvl6pPr>
            <a:lvl7pPr lvl="6" algn="r" rtl="0">
              <a:spcBef>
                <a:spcPts val="0"/>
              </a:spcBef>
              <a:spcAft>
                <a:spcPts val="0"/>
              </a:spcAft>
              <a:buClr>
                <a:srgbClr val="FFFFFF"/>
              </a:buClr>
              <a:buSzPts val="1800"/>
              <a:buNone/>
              <a:defRPr sz="1800">
                <a:solidFill>
                  <a:srgbClr val="FFFFFF"/>
                </a:solidFill>
              </a:defRPr>
            </a:lvl7pPr>
            <a:lvl8pPr lvl="7" algn="r" rtl="0">
              <a:spcBef>
                <a:spcPts val="0"/>
              </a:spcBef>
              <a:spcAft>
                <a:spcPts val="0"/>
              </a:spcAft>
              <a:buClr>
                <a:srgbClr val="FFFFFF"/>
              </a:buClr>
              <a:buSzPts val="1800"/>
              <a:buNone/>
              <a:defRPr sz="1800">
                <a:solidFill>
                  <a:srgbClr val="FFFFFF"/>
                </a:solidFill>
              </a:defRPr>
            </a:lvl8pPr>
            <a:lvl9pPr lvl="8" algn="r" rtl="0">
              <a:spcBef>
                <a:spcPts val="0"/>
              </a:spcBef>
              <a:spcAft>
                <a:spcPts val="0"/>
              </a:spcAft>
              <a:buClr>
                <a:srgbClr val="FFFFFF"/>
              </a:buClr>
              <a:buSzPts val="1800"/>
              <a:buNone/>
              <a:defRPr sz="1800">
                <a:solidFill>
                  <a:srgbClr val="FFFFFF"/>
                </a:solidFill>
              </a:defRPr>
            </a:lvl9pPr>
          </a:lstStyle>
          <a:p>
            <a:endParaRPr/>
          </a:p>
        </p:txBody>
      </p:sp>
    </p:spTree>
    <p:extLst>
      <p:ext uri="{BB962C8B-B14F-4D97-AF65-F5344CB8AC3E}">
        <p14:creationId xmlns:p14="http://schemas.microsoft.com/office/powerpoint/2010/main" val="944297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41"/>
        <p:cNvGrpSpPr/>
        <p:nvPr/>
      </p:nvGrpSpPr>
      <p:grpSpPr>
        <a:xfrm>
          <a:off x="0" y="0"/>
          <a:ext cx="0" cy="0"/>
          <a:chOff x="0" y="0"/>
          <a:chExt cx="0" cy="0"/>
        </a:xfrm>
      </p:grpSpPr>
      <p:sp>
        <p:nvSpPr>
          <p:cNvPr id="44" name="Google Shape;44;p8"/>
          <p:cNvSpPr txBox="1">
            <a:spLocks noGrp="1"/>
          </p:cNvSpPr>
          <p:nvPr>
            <p:ph type="title"/>
          </p:nvPr>
        </p:nvSpPr>
        <p:spPr>
          <a:xfrm>
            <a:off x="841000" y="1884100"/>
            <a:ext cx="4801500" cy="409500"/>
          </a:xfrm>
          <a:prstGeom prst="rect">
            <a:avLst/>
          </a:prstGeom>
        </p:spPr>
        <p:txBody>
          <a:bodyPr spcFirstLastPara="1" wrap="square" lIns="91425" tIns="91425" rIns="91425" bIns="91425" anchor="b" anchorCtr="0"/>
          <a:lstStyle>
            <a:lvl1pPr lvl="0">
              <a:spcBef>
                <a:spcPts val="0"/>
              </a:spcBef>
              <a:spcAft>
                <a:spcPts val="0"/>
              </a:spcAft>
              <a:buSzPts val="1200"/>
              <a:buNone/>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45" name="Google Shape;45;p8"/>
          <p:cNvSpPr txBox="1">
            <a:spLocks noGrp="1"/>
          </p:cNvSpPr>
          <p:nvPr>
            <p:ph type="body" idx="1"/>
          </p:nvPr>
        </p:nvSpPr>
        <p:spPr>
          <a:xfrm>
            <a:off x="841001" y="2492425"/>
            <a:ext cx="2671800" cy="2433300"/>
          </a:xfrm>
          <a:prstGeom prst="rect">
            <a:avLst/>
          </a:prstGeom>
        </p:spPr>
        <p:txBody>
          <a:bodyPr spcFirstLastPara="1" wrap="square" lIns="91425" tIns="91425" rIns="91425" bIns="91425" anchor="t" anchorCtr="0"/>
          <a:lstStyle>
            <a:lvl1pPr marL="457189" lvl="0" indent="-330192">
              <a:spcBef>
                <a:spcPts val="600"/>
              </a:spcBef>
              <a:spcAft>
                <a:spcPts val="0"/>
              </a:spcAft>
              <a:buSzPts val="1600"/>
              <a:buChar char="▸"/>
              <a:defRPr/>
            </a:lvl1pPr>
            <a:lvl2pPr marL="914378" lvl="1" indent="-330192">
              <a:spcBef>
                <a:spcPts val="0"/>
              </a:spcBef>
              <a:spcAft>
                <a:spcPts val="0"/>
              </a:spcAft>
              <a:buSzPts val="1600"/>
              <a:buChar char="▹"/>
              <a:defRPr/>
            </a:lvl2pPr>
            <a:lvl3pPr marL="1371566" lvl="2" indent="-330192">
              <a:spcBef>
                <a:spcPts val="0"/>
              </a:spcBef>
              <a:spcAft>
                <a:spcPts val="0"/>
              </a:spcAft>
              <a:buSzPts val="1600"/>
              <a:buChar char="▹"/>
              <a:defRPr/>
            </a:lvl3pPr>
            <a:lvl4pPr marL="1828754" lvl="3" indent="-330192">
              <a:spcBef>
                <a:spcPts val="0"/>
              </a:spcBef>
              <a:spcAft>
                <a:spcPts val="0"/>
              </a:spcAft>
              <a:buSzPts val="1600"/>
              <a:buChar char="●"/>
              <a:defRPr/>
            </a:lvl4pPr>
            <a:lvl5pPr marL="2285943" lvl="4" indent="-330192">
              <a:spcBef>
                <a:spcPts val="0"/>
              </a:spcBef>
              <a:spcAft>
                <a:spcPts val="0"/>
              </a:spcAft>
              <a:buSzPts val="1600"/>
              <a:buChar char="○"/>
              <a:defRPr/>
            </a:lvl5pPr>
            <a:lvl6pPr marL="2743132" lvl="5" indent="-330192">
              <a:spcBef>
                <a:spcPts val="0"/>
              </a:spcBef>
              <a:spcAft>
                <a:spcPts val="0"/>
              </a:spcAft>
              <a:buSzPts val="1600"/>
              <a:buChar char="■"/>
              <a:defRPr/>
            </a:lvl6pPr>
            <a:lvl7pPr marL="3200320" lvl="6" indent="-330192">
              <a:spcBef>
                <a:spcPts val="0"/>
              </a:spcBef>
              <a:spcAft>
                <a:spcPts val="0"/>
              </a:spcAft>
              <a:buSzPts val="1600"/>
              <a:buChar char="●"/>
              <a:defRPr/>
            </a:lvl7pPr>
            <a:lvl8pPr marL="3657509" lvl="7" indent="-330192">
              <a:spcBef>
                <a:spcPts val="0"/>
              </a:spcBef>
              <a:spcAft>
                <a:spcPts val="0"/>
              </a:spcAft>
              <a:buSzPts val="1600"/>
              <a:buChar char="○"/>
              <a:defRPr/>
            </a:lvl8pPr>
            <a:lvl9pPr marL="4114697" lvl="8" indent="-330192">
              <a:spcBef>
                <a:spcPts val="0"/>
              </a:spcBef>
              <a:spcAft>
                <a:spcPts val="0"/>
              </a:spcAft>
              <a:buSzPts val="1600"/>
              <a:buChar char="■"/>
              <a:defRPr/>
            </a:lvl9pPr>
          </a:lstStyle>
          <a:p>
            <a:endParaRPr/>
          </a:p>
        </p:txBody>
      </p:sp>
      <p:sp>
        <p:nvSpPr>
          <p:cNvPr id="46" name="Google Shape;46;p8"/>
          <p:cNvSpPr txBox="1">
            <a:spLocks noGrp="1"/>
          </p:cNvSpPr>
          <p:nvPr>
            <p:ph type="body" idx="2"/>
          </p:nvPr>
        </p:nvSpPr>
        <p:spPr>
          <a:xfrm>
            <a:off x="3673842" y="2492425"/>
            <a:ext cx="2671800" cy="2433300"/>
          </a:xfrm>
          <a:prstGeom prst="rect">
            <a:avLst/>
          </a:prstGeom>
        </p:spPr>
        <p:txBody>
          <a:bodyPr spcFirstLastPara="1" wrap="square" lIns="91425" tIns="91425" rIns="91425" bIns="91425" anchor="t" anchorCtr="0"/>
          <a:lstStyle>
            <a:lvl1pPr marL="457189" lvl="0" indent="-330192">
              <a:spcBef>
                <a:spcPts val="600"/>
              </a:spcBef>
              <a:spcAft>
                <a:spcPts val="0"/>
              </a:spcAft>
              <a:buSzPts val="1600"/>
              <a:buChar char="▸"/>
              <a:defRPr/>
            </a:lvl1pPr>
            <a:lvl2pPr marL="914378" lvl="1" indent="-330192">
              <a:spcBef>
                <a:spcPts val="0"/>
              </a:spcBef>
              <a:spcAft>
                <a:spcPts val="0"/>
              </a:spcAft>
              <a:buSzPts val="1600"/>
              <a:buChar char="▹"/>
              <a:defRPr/>
            </a:lvl2pPr>
            <a:lvl3pPr marL="1371566" lvl="2" indent="-330192">
              <a:spcBef>
                <a:spcPts val="0"/>
              </a:spcBef>
              <a:spcAft>
                <a:spcPts val="0"/>
              </a:spcAft>
              <a:buSzPts val="1600"/>
              <a:buChar char="▹"/>
              <a:defRPr/>
            </a:lvl3pPr>
            <a:lvl4pPr marL="1828754" lvl="3" indent="-330192">
              <a:spcBef>
                <a:spcPts val="0"/>
              </a:spcBef>
              <a:spcAft>
                <a:spcPts val="0"/>
              </a:spcAft>
              <a:buSzPts val="1600"/>
              <a:buChar char="●"/>
              <a:defRPr/>
            </a:lvl4pPr>
            <a:lvl5pPr marL="2285943" lvl="4" indent="-330192">
              <a:spcBef>
                <a:spcPts val="0"/>
              </a:spcBef>
              <a:spcAft>
                <a:spcPts val="0"/>
              </a:spcAft>
              <a:buSzPts val="1600"/>
              <a:buChar char="○"/>
              <a:defRPr/>
            </a:lvl5pPr>
            <a:lvl6pPr marL="2743132" lvl="5" indent="-330192">
              <a:spcBef>
                <a:spcPts val="0"/>
              </a:spcBef>
              <a:spcAft>
                <a:spcPts val="0"/>
              </a:spcAft>
              <a:buSzPts val="1600"/>
              <a:buChar char="■"/>
              <a:defRPr/>
            </a:lvl6pPr>
            <a:lvl7pPr marL="3200320" lvl="6" indent="-330192">
              <a:spcBef>
                <a:spcPts val="0"/>
              </a:spcBef>
              <a:spcAft>
                <a:spcPts val="0"/>
              </a:spcAft>
              <a:buSzPts val="1600"/>
              <a:buChar char="●"/>
              <a:defRPr/>
            </a:lvl7pPr>
            <a:lvl8pPr marL="3657509" lvl="7" indent="-330192">
              <a:spcBef>
                <a:spcPts val="0"/>
              </a:spcBef>
              <a:spcAft>
                <a:spcPts val="0"/>
              </a:spcAft>
              <a:buSzPts val="1600"/>
              <a:buChar char="○"/>
              <a:defRPr/>
            </a:lvl8pPr>
            <a:lvl9pPr marL="4114697" lvl="8" indent="-330192">
              <a:spcBef>
                <a:spcPts val="0"/>
              </a:spcBef>
              <a:spcAft>
                <a:spcPts val="0"/>
              </a:spcAft>
              <a:buSzPts val="1600"/>
              <a:buChar char="■"/>
              <a:defRPr/>
            </a:lvl9pPr>
          </a:lstStyle>
          <a:p>
            <a:endParaRPr/>
          </a:p>
        </p:txBody>
      </p:sp>
      <p:sp>
        <p:nvSpPr>
          <p:cNvPr id="47" name="Google Shape;47;p8"/>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‹Nº›</a:t>
            </a:fld>
            <a:endParaRPr lang="en"/>
          </a:p>
        </p:txBody>
      </p:sp>
    </p:spTree>
    <p:extLst>
      <p:ext uri="{BB962C8B-B14F-4D97-AF65-F5344CB8AC3E}">
        <p14:creationId xmlns:p14="http://schemas.microsoft.com/office/powerpoint/2010/main" val="4997283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 image">
  <p:cSld name="Title + 1 column + image">
    <p:spTree>
      <p:nvGrpSpPr>
        <p:cNvPr id="1" name="Shape 18"/>
        <p:cNvGrpSpPr/>
        <p:nvPr/>
      </p:nvGrpSpPr>
      <p:grpSpPr>
        <a:xfrm>
          <a:off x="0" y="0"/>
          <a:ext cx="0" cy="0"/>
          <a:chOff x="0" y="0"/>
          <a:chExt cx="0" cy="0"/>
        </a:xfrm>
      </p:grpSpPr>
      <p:sp>
        <p:nvSpPr>
          <p:cNvPr id="21" name="Google Shape;21;p4"/>
          <p:cNvSpPr txBox="1">
            <a:spLocks noGrp="1"/>
          </p:cNvSpPr>
          <p:nvPr>
            <p:ph type="title"/>
          </p:nvPr>
        </p:nvSpPr>
        <p:spPr>
          <a:xfrm>
            <a:off x="838309" y="1807900"/>
            <a:ext cx="3148200" cy="485700"/>
          </a:xfrm>
          <a:prstGeom prst="rect">
            <a:avLst/>
          </a:prstGeom>
        </p:spPr>
        <p:txBody>
          <a:bodyPr spcFirstLastPara="1" wrap="square" lIns="91425" tIns="91425" rIns="91425" bIns="91425" anchor="b" anchorCtr="0"/>
          <a:lstStyle>
            <a:lvl1pPr lvl="0" rtl="0">
              <a:spcBef>
                <a:spcPts val="0"/>
              </a:spcBef>
              <a:spcAft>
                <a:spcPts val="0"/>
              </a:spcAft>
              <a:buSzPts val="1200"/>
              <a:buNone/>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22" name="Google Shape;22;p4"/>
          <p:cNvSpPr txBox="1">
            <a:spLocks noGrp="1"/>
          </p:cNvSpPr>
          <p:nvPr>
            <p:ph type="body" idx="1"/>
          </p:nvPr>
        </p:nvSpPr>
        <p:spPr>
          <a:xfrm>
            <a:off x="838250" y="2419350"/>
            <a:ext cx="3148200" cy="2255700"/>
          </a:xfrm>
          <a:prstGeom prst="rect">
            <a:avLst/>
          </a:prstGeom>
        </p:spPr>
        <p:txBody>
          <a:bodyPr spcFirstLastPara="1" wrap="square" lIns="91425" tIns="91425" rIns="91425" bIns="91425" anchor="t" anchorCtr="0"/>
          <a:lstStyle>
            <a:lvl1pPr marL="457189" lvl="0" indent="-330192" rtl="0">
              <a:spcBef>
                <a:spcPts val="600"/>
              </a:spcBef>
              <a:spcAft>
                <a:spcPts val="0"/>
              </a:spcAft>
              <a:buSzPts val="1600"/>
              <a:buChar char="▸"/>
              <a:defRPr/>
            </a:lvl1pPr>
            <a:lvl2pPr marL="914378" lvl="1" indent="-330192" rtl="0">
              <a:spcBef>
                <a:spcPts val="0"/>
              </a:spcBef>
              <a:spcAft>
                <a:spcPts val="0"/>
              </a:spcAft>
              <a:buSzPts val="1600"/>
              <a:buChar char="▹"/>
              <a:defRPr/>
            </a:lvl2pPr>
            <a:lvl3pPr marL="1371566" lvl="2" indent="-330192" rtl="0">
              <a:spcBef>
                <a:spcPts val="0"/>
              </a:spcBef>
              <a:spcAft>
                <a:spcPts val="0"/>
              </a:spcAft>
              <a:buSzPts val="1600"/>
              <a:buChar char="▹"/>
              <a:defRPr/>
            </a:lvl3pPr>
            <a:lvl4pPr marL="1828754" lvl="3" indent="-330192" rtl="0">
              <a:spcBef>
                <a:spcPts val="0"/>
              </a:spcBef>
              <a:spcAft>
                <a:spcPts val="0"/>
              </a:spcAft>
              <a:buSzPts val="1600"/>
              <a:buChar char="●"/>
              <a:defRPr/>
            </a:lvl4pPr>
            <a:lvl5pPr marL="2285943" lvl="4" indent="-330192" rtl="0">
              <a:spcBef>
                <a:spcPts val="0"/>
              </a:spcBef>
              <a:spcAft>
                <a:spcPts val="0"/>
              </a:spcAft>
              <a:buSzPts val="1600"/>
              <a:buChar char="○"/>
              <a:defRPr/>
            </a:lvl5pPr>
            <a:lvl6pPr marL="2743132" lvl="5" indent="-330192" rtl="0">
              <a:spcBef>
                <a:spcPts val="0"/>
              </a:spcBef>
              <a:spcAft>
                <a:spcPts val="0"/>
              </a:spcAft>
              <a:buSzPts val="1600"/>
              <a:buChar char="■"/>
              <a:defRPr/>
            </a:lvl6pPr>
            <a:lvl7pPr marL="3200320" lvl="6" indent="-330192" rtl="0">
              <a:spcBef>
                <a:spcPts val="0"/>
              </a:spcBef>
              <a:spcAft>
                <a:spcPts val="0"/>
              </a:spcAft>
              <a:buSzPts val="1600"/>
              <a:buChar char="●"/>
              <a:defRPr/>
            </a:lvl7pPr>
            <a:lvl8pPr marL="3657509" lvl="7" indent="-330192" rtl="0">
              <a:spcBef>
                <a:spcPts val="0"/>
              </a:spcBef>
              <a:spcAft>
                <a:spcPts val="0"/>
              </a:spcAft>
              <a:buSzPts val="1600"/>
              <a:buChar char="○"/>
              <a:defRPr/>
            </a:lvl8pPr>
            <a:lvl9pPr marL="4114697" lvl="8" indent="-330192" rtl="0">
              <a:spcBef>
                <a:spcPts val="0"/>
              </a:spcBef>
              <a:spcAft>
                <a:spcPts val="0"/>
              </a:spcAft>
              <a:buSzPts val="1600"/>
              <a:buChar char="■"/>
              <a:defRPr/>
            </a:lvl9pPr>
          </a:lstStyle>
          <a:p>
            <a:endParaRPr/>
          </a:p>
        </p:txBody>
      </p:sp>
      <p:sp>
        <p:nvSpPr>
          <p:cNvPr id="23" name="Google Shape;23;p4"/>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‹Nº›</a:t>
            </a:fld>
            <a:endParaRPr lang="en"/>
          </a:p>
        </p:txBody>
      </p:sp>
    </p:spTree>
    <p:extLst>
      <p:ext uri="{BB962C8B-B14F-4D97-AF65-F5344CB8AC3E}">
        <p14:creationId xmlns:p14="http://schemas.microsoft.com/office/powerpoint/2010/main" val="1137041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48"/>
        <p:cNvGrpSpPr/>
        <p:nvPr/>
      </p:nvGrpSpPr>
      <p:grpSpPr>
        <a:xfrm>
          <a:off x="0" y="0"/>
          <a:ext cx="0" cy="0"/>
          <a:chOff x="0" y="0"/>
          <a:chExt cx="0" cy="0"/>
        </a:xfrm>
      </p:grpSpPr>
      <p:sp>
        <p:nvSpPr>
          <p:cNvPr id="51" name="Google Shape;51;p9"/>
          <p:cNvSpPr txBox="1">
            <a:spLocks noGrp="1"/>
          </p:cNvSpPr>
          <p:nvPr>
            <p:ph type="title"/>
          </p:nvPr>
        </p:nvSpPr>
        <p:spPr>
          <a:xfrm>
            <a:off x="841000" y="1884100"/>
            <a:ext cx="4801500" cy="409500"/>
          </a:xfrm>
          <a:prstGeom prst="rect">
            <a:avLst/>
          </a:prstGeom>
        </p:spPr>
        <p:txBody>
          <a:bodyPr spcFirstLastPara="1" wrap="square" lIns="91425" tIns="91425" rIns="91425" bIns="91425" anchor="b" anchorCtr="0"/>
          <a:lstStyle>
            <a:lvl1pPr lvl="0" rtl="0">
              <a:spcBef>
                <a:spcPts val="0"/>
              </a:spcBef>
              <a:spcAft>
                <a:spcPts val="0"/>
              </a:spcAft>
              <a:buSzPts val="1200"/>
              <a:buNone/>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52" name="Google Shape;52;p9"/>
          <p:cNvSpPr txBox="1">
            <a:spLocks noGrp="1"/>
          </p:cNvSpPr>
          <p:nvPr>
            <p:ph type="body" idx="1"/>
          </p:nvPr>
        </p:nvSpPr>
        <p:spPr>
          <a:xfrm>
            <a:off x="841000" y="2515375"/>
            <a:ext cx="1988700" cy="2410500"/>
          </a:xfrm>
          <a:prstGeom prst="rect">
            <a:avLst/>
          </a:prstGeom>
        </p:spPr>
        <p:txBody>
          <a:bodyPr spcFirstLastPara="1" wrap="square" lIns="91425" tIns="91425" rIns="91425" bIns="91425" anchor="t" anchorCtr="0"/>
          <a:lstStyle>
            <a:lvl1pPr marL="457189" lvl="0" indent="-317492" rtl="0">
              <a:spcBef>
                <a:spcPts val="600"/>
              </a:spcBef>
              <a:spcAft>
                <a:spcPts val="0"/>
              </a:spcAft>
              <a:buSzPts val="1400"/>
              <a:buChar char="▸"/>
              <a:defRPr sz="1400"/>
            </a:lvl1pPr>
            <a:lvl2pPr marL="914378" lvl="1" indent="-317492" rtl="0">
              <a:spcBef>
                <a:spcPts val="0"/>
              </a:spcBef>
              <a:spcAft>
                <a:spcPts val="0"/>
              </a:spcAft>
              <a:buSzPts val="1400"/>
              <a:buChar char="▹"/>
              <a:defRPr sz="1400"/>
            </a:lvl2pPr>
            <a:lvl3pPr marL="1371566" lvl="2" indent="-317492" rtl="0">
              <a:spcBef>
                <a:spcPts val="0"/>
              </a:spcBef>
              <a:spcAft>
                <a:spcPts val="0"/>
              </a:spcAft>
              <a:buSzPts val="1400"/>
              <a:buChar char="▹"/>
              <a:defRPr sz="1400"/>
            </a:lvl3pPr>
            <a:lvl4pPr marL="1828754" lvl="3" indent="-317492" rtl="0">
              <a:spcBef>
                <a:spcPts val="0"/>
              </a:spcBef>
              <a:spcAft>
                <a:spcPts val="0"/>
              </a:spcAft>
              <a:buSzPts val="1400"/>
              <a:buChar char="●"/>
              <a:defRPr sz="1400"/>
            </a:lvl4pPr>
            <a:lvl5pPr marL="2285943" lvl="4" indent="-317492" rtl="0">
              <a:spcBef>
                <a:spcPts val="0"/>
              </a:spcBef>
              <a:spcAft>
                <a:spcPts val="0"/>
              </a:spcAft>
              <a:buSzPts val="1400"/>
              <a:buChar char="○"/>
              <a:defRPr sz="1400"/>
            </a:lvl5pPr>
            <a:lvl6pPr marL="2743132" lvl="5" indent="-317492" rtl="0">
              <a:spcBef>
                <a:spcPts val="0"/>
              </a:spcBef>
              <a:spcAft>
                <a:spcPts val="0"/>
              </a:spcAft>
              <a:buSzPts val="1400"/>
              <a:buChar char="■"/>
              <a:defRPr sz="1400"/>
            </a:lvl6pPr>
            <a:lvl7pPr marL="3200320" lvl="6" indent="-317492" rtl="0">
              <a:spcBef>
                <a:spcPts val="0"/>
              </a:spcBef>
              <a:spcAft>
                <a:spcPts val="0"/>
              </a:spcAft>
              <a:buSzPts val="1400"/>
              <a:buChar char="●"/>
              <a:defRPr sz="1400"/>
            </a:lvl7pPr>
            <a:lvl8pPr marL="3657509" lvl="7" indent="-317492" rtl="0">
              <a:spcBef>
                <a:spcPts val="0"/>
              </a:spcBef>
              <a:spcAft>
                <a:spcPts val="0"/>
              </a:spcAft>
              <a:buSzPts val="1400"/>
              <a:buChar char="○"/>
              <a:defRPr sz="1400"/>
            </a:lvl8pPr>
            <a:lvl9pPr marL="4114697" lvl="8" indent="-317492" rtl="0">
              <a:spcBef>
                <a:spcPts val="0"/>
              </a:spcBef>
              <a:spcAft>
                <a:spcPts val="0"/>
              </a:spcAft>
              <a:buSzPts val="1400"/>
              <a:buChar char="■"/>
              <a:defRPr sz="1400"/>
            </a:lvl9pPr>
          </a:lstStyle>
          <a:p>
            <a:endParaRPr/>
          </a:p>
        </p:txBody>
      </p:sp>
      <p:sp>
        <p:nvSpPr>
          <p:cNvPr id="53" name="Google Shape;53;p9"/>
          <p:cNvSpPr txBox="1">
            <a:spLocks noGrp="1"/>
          </p:cNvSpPr>
          <p:nvPr>
            <p:ph type="body" idx="2"/>
          </p:nvPr>
        </p:nvSpPr>
        <p:spPr>
          <a:xfrm>
            <a:off x="2931575" y="2515375"/>
            <a:ext cx="1988700" cy="2410500"/>
          </a:xfrm>
          <a:prstGeom prst="rect">
            <a:avLst/>
          </a:prstGeom>
        </p:spPr>
        <p:txBody>
          <a:bodyPr spcFirstLastPara="1" wrap="square" lIns="91425" tIns="91425" rIns="91425" bIns="91425" anchor="t" anchorCtr="0"/>
          <a:lstStyle>
            <a:lvl1pPr marL="457189" lvl="0" indent="-317492" rtl="0">
              <a:spcBef>
                <a:spcPts val="600"/>
              </a:spcBef>
              <a:spcAft>
                <a:spcPts val="0"/>
              </a:spcAft>
              <a:buSzPts val="1400"/>
              <a:buChar char="▸"/>
              <a:defRPr sz="1400"/>
            </a:lvl1pPr>
            <a:lvl2pPr marL="914378" lvl="1" indent="-317492" rtl="0">
              <a:spcBef>
                <a:spcPts val="0"/>
              </a:spcBef>
              <a:spcAft>
                <a:spcPts val="0"/>
              </a:spcAft>
              <a:buSzPts val="1400"/>
              <a:buChar char="▹"/>
              <a:defRPr sz="1400"/>
            </a:lvl2pPr>
            <a:lvl3pPr marL="1371566" lvl="2" indent="-317492" rtl="0">
              <a:spcBef>
                <a:spcPts val="0"/>
              </a:spcBef>
              <a:spcAft>
                <a:spcPts val="0"/>
              </a:spcAft>
              <a:buSzPts val="1400"/>
              <a:buChar char="▹"/>
              <a:defRPr sz="1400"/>
            </a:lvl3pPr>
            <a:lvl4pPr marL="1828754" lvl="3" indent="-317492" rtl="0">
              <a:spcBef>
                <a:spcPts val="0"/>
              </a:spcBef>
              <a:spcAft>
                <a:spcPts val="0"/>
              </a:spcAft>
              <a:buSzPts val="1400"/>
              <a:buChar char="●"/>
              <a:defRPr sz="1400"/>
            </a:lvl4pPr>
            <a:lvl5pPr marL="2285943" lvl="4" indent="-317492" rtl="0">
              <a:spcBef>
                <a:spcPts val="0"/>
              </a:spcBef>
              <a:spcAft>
                <a:spcPts val="0"/>
              </a:spcAft>
              <a:buSzPts val="1400"/>
              <a:buChar char="○"/>
              <a:defRPr sz="1400"/>
            </a:lvl5pPr>
            <a:lvl6pPr marL="2743132" lvl="5" indent="-317492" rtl="0">
              <a:spcBef>
                <a:spcPts val="0"/>
              </a:spcBef>
              <a:spcAft>
                <a:spcPts val="0"/>
              </a:spcAft>
              <a:buSzPts val="1400"/>
              <a:buChar char="■"/>
              <a:defRPr sz="1400"/>
            </a:lvl6pPr>
            <a:lvl7pPr marL="3200320" lvl="6" indent="-317492" rtl="0">
              <a:spcBef>
                <a:spcPts val="0"/>
              </a:spcBef>
              <a:spcAft>
                <a:spcPts val="0"/>
              </a:spcAft>
              <a:buSzPts val="1400"/>
              <a:buChar char="●"/>
              <a:defRPr sz="1400"/>
            </a:lvl7pPr>
            <a:lvl8pPr marL="3657509" lvl="7" indent="-317492" rtl="0">
              <a:spcBef>
                <a:spcPts val="0"/>
              </a:spcBef>
              <a:spcAft>
                <a:spcPts val="0"/>
              </a:spcAft>
              <a:buSzPts val="1400"/>
              <a:buChar char="○"/>
              <a:defRPr sz="1400"/>
            </a:lvl8pPr>
            <a:lvl9pPr marL="4114697" lvl="8" indent="-317492" rtl="0">
              <a:spcBef>
                <a:spcPts val="0"/>
              </a:spcBef>
              <a:spcAft>
                <a:spcPts val="0"/>
              </a:spcAft>
              <a:buSzPts val="1400"/>
              <a:buChar char="■"/>
              <a:defRPr sz="1400"/>
            </a:lvl9pPr>
          </a:lstStyle>
          <a:p>
            <a:endParaRPr/>
          </a:p>
        </p:txBody>
      </p:sp>
      <p:sp>
        <p:nvSpPr>
          <p:cNvPr id="54" name="Google Shape;54;p9"/>
          <p:cNvSpPr txBox="1">
            <a:spLocks noGrp="1"/>
          </p:cNvSpPr>
          <p:nvPr>
            <p:ph type="body" idx="3"/>
          </p:nvPr>
        </p:nvSpPr>
        <p:spPr>
          <a:xfrm>
            <a:off x="5022150" y="2515375"/>
            <a:ext cx="1988700" cy="2410500"/>
          </a:xfrm>
          <a:prstGeom prst="rect">
            <a:avLst/>
          </a:prstGeom>
        </p:spPr>
        <p:txBody>
          <a:bodyPr spcFirstLastPara="1" wrap="square" lIns="91425" tIns="91425" rIns="91425" bIns="91425" anchor="t" anchorCtr="0"/>
          <a:lstStyle>
            <a:lvl1pPr marL="457189" lvl="0" indent="-317492" rtl="0">
              <a:spcBef>
                <a:spcPts val="600"/>
              </a:spcBef>
              <a:spcAft>
                <a:spcPts val="0"/>
              </a:spcAft>
              <a:buSzPts val="1400"/>
              <a:buChar char="▸"/>
              <a:defRPr sz="1400"/>
            </a:lvl1pPr>
            <a:lvl2pPr marL="914378" lvl="1" indent="-317492" rtl="0">
              <a:spcBef>
                <a:spcPts val="0"/>
              </a:spcBef>
              <a:spcAft>
                <a:spcPts val="0"/>
              </a:spcAft>
              <a:buSzPts val="1400"/>
              <a:buChar char="▹"/>
              <a:defRPr sz="1400"/>
            </a:lvl2pPr>
            <a:lvl3pPr marL="1371566" lvl="2" indent="-317492" rtl="0">
              <a:spcBef>
                <a:spcPts val="0"/>
              </a:spcBef>
              <a:spcAft>
                <a:spcPts val="0"/>
              </a:spcAft>
              <a:buSzPts val="1400"/>
              <a:buChar char="▹"/>
              <a:defRPr sz="1400"/>
            </a:lvl3pPr>
            <a:lvl4pPr marL="1828754" lvl="3" indent="-317492" rtl="0">
              <a:spcBef>
                <a:spcPts val="0"/>
              </a:spcBef>
              <a:spcAft>
                <a:spcPts val="0"/>
              </a:spcAft>
              <a:buSzPts val="1400"/>
              <a:buChar char="●"/>
              <a:defRPr sz="1400"/>
            </a:lvl4pPr>
            <a:lvl5pPr marL="2285943" lvl="4" indent="-317492" rtl="0">
              <a:spcBef>
                <a:spcPts val="0"/>
              </a:spcBef>
              <a:spcAft>
                <a:spcPts val="0"/>
              </a:spcAft>
              <a:buSzPts val="1400"/>
              <a:buChar char="○"/>
              <a:defRPr sz="1400"/>
            </a:lvl5pPr>
            <a:lvl6pPr marL="2743132" lvl="5" indent="-317492" rtl="0">
              <a:spcBef>
                <a:spcPts val="0"/>
              </a:spcBef>
              <a:spcAft>
                <a:spcPts val="0"/>
              </a:spcAft>
              <a:buSzPts val="1400"/>
              <a:buChar char="■"/>
              <a:defRPr sz="1400"/>
            </a:lvl6pPr>
            <a:lvl7pPr marL="3200320" lvl="6" indent="-317492" rtl="0">
              <a:spcBef>
                <a:spcPts val="0"/>
              </a:spcBef>
              <a:spcAft>
                <a:spcPts val="0"/>
              </a:spcAft>
              <a:buSzPts val="1400"/>
              <a:buChar char="●"/>
              <a:defRPr sz="1400"/>
            </a:lvl7pPr>
            <a:lvl8pPr marL="3657509" lvl="7" indent="-317492" rtl="0">
              <a:spcBef>
                <a:spcPts val="0"/>
              </a:spcBef>
              <a:spcAft>
                <a:spcPts val="0"/>
              </a:spcAft>
              <a:buSzPts val="1400"/>
              <a:buChar char="○"/>
              <a:defRPr sz="1400"/>
            </a:lvl8pPr>
            <a:lvl9pPr marL="4114697" lvl="8" indent="-317492" rtl="0">
              <a:spcBef>
                <a:spcPts val="0"/>
              </a:spcBef>
              <a:spcAft>
                <a:spcPts val="0"/>
              </a:spcAft>
              <a:buSzPts val="1400"/>
              <a:buChar char="■"/>
              <a:defRPr sz="1400"/>
            </a:lvl9pPr>
          </a:lstStyle>
          <a:p>
            <a:endParaRPr/>
          </a:p>
        </p:txBody>
      </p:sp>
      <p:sp>
        <p:nvSpPr>
          <p:cNvPr id="55" name="Google Shape;55;p9"/>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‹Nº›</a:t>
            </a:fld>
            <a:endParaRPr lang="en"/>
          </a:p>
        </p:txBody>
      </p:sp>
    </p:spTree>
    <p:extLst>
      <p:ext uri="{BB962C8B-B14F-4D97-AF65-F5344CB8AC3E}">
        <p14:creationId xmlns:p14="http://schemas.microsoft.com/office/powerpoint/2010/main" val="3487455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A2360-7B7E-5548-99D7-24BBF3236239}"/>
              </a:ext>
            </a:extLst>
          </p:cNvPr>
          <p:cNvSpPr>
            <a:spLocks noGrp="1"/>
          </p:cNvSpPr>
          <p:nvPr>
            <p:ph type="title"/>
          </p:nvPr>
        </p:nvSpPr>
        <p:spPr>
          <a:xfrm>
            <a:off x="283567" y="411958"/>
            <a:ext cx="4326248" cy="2139553"/>
          </a:xfrm>
        </p:spPr>
        <p:txBody>
          <a:bodyPr anchor="b"/>
          <a:lstStyle>
            <a:lvl1pPr>
              <a:lnSpc>
                <a:spcPct val="80000"/>
              </a:lnSpc>
              <a:defRPr sz="3300" baseline="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C355EC5-1754-3F42-9FFB-5454C1C59869}"/>
              </a:ext>
            </a:extLst>
          </p:cNvPr>
          <p:cNvSpPr>
            <a:spLocks noGrp="1"/>
          </p:cNvSpPr>
          <p:nvPr>
            <p:ph type="body" idx="1"/>
          </p:nvPr>
        </p:nvSpPr>
        <p:spPr>
          <a:xfrm>
            <a:off x="283567" y="2696792"/>
            <a:ext cx="4326248" cy="1000098"/>
          </a:xfrm>
        </p:spPr>
        <p:txBody>
          <a:bodyPr>
            <a:normAutofit/>
          </a:bodyPr>
          <a:lstStyle>
            <a:lvl1pPr marL="0" indent="0">
              <a:buNone/>
              <a:defRPr sz="1200">
                <a:solidFill>
                  <a:schemeClr val="bg1"/>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8034F554-2113-824E-8CC8-31F5AF981381}"/>
              </a:ext>
            </a:extLst>
          </p:cNvPr>
          <p:cNvSpPr>
            <a:spLocks noGrp="1"/>
          </p:cNvSpPr>
          <p:nvPr>
            <p:ph type="sldNum" sz="quarter" idx="12"/>
          </p:nvPr>
        </p:nvSpPr>
        <p:spPr/>
        <p:txBody>
          <a:bodyPr/>
          <a:lstStyle>
            <a:lvl1pPr>
              <a:defRPr>
                <a:solidFill>
                  <a:schemeClr val="bg1"/>
                </a:solidFill>
              </a:defRPr>
            </a:lvl1pPr>
          </a:lstStyle>
          <a:p>
            <a:pPr algn="r"/>
            <a:fld id="{00000000-1234-1234-1234-123412341234}" type="slidenum">
              <a:rPr lang="en" smtClean="0"/>
              <a:pPr algn="r"/>
              <a:t>‹Nº›</a:t>
            </a:fld>
            <a:endParaRPr lang="en"/>
          </a:p>
        </p:txBody>
      </p:sp>
    </p:spTree>
    <p:extLst>
      <p:ext uri="{BB962C8B-B14F-4D97-AF65-F5344CB8AC3E}">
        <p14:creationId xmlns:p14="http://schemas.microsoft.com/office/powerpoint/2010/main" val="3349720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Generic 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A2360-7B7E-5548-99D7-24BBF3236239}"/>
              </a:ext>
            </a:extLst>
          </p:cNvPr>
          <p:cNvSpPr>
            <a:spLocks noGrp="1"/>
          </p:cNvSpPr>
          <p:nvPr>
            <p:ph type="title"/>
          </p:nvPr>
        </p:nvSpPr>
        <p:spPr>
          <a:xfrm>
            <a:off x="283567" y="411958"/>
            <a:ext cx="4326248" cy="2139553"/>
          </a:xfrm>
        </p:spPr>
        <p:txBody>
          <a:bodyPr anchor="b"/>
          <a:lstStyle>
            <a:lvl1pPr>
              <a:lnSpc>
                <a:spcPct val="80000"/>
              </a:lnSpc>
              <a:defRPr sz="3300" baseline="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C355EC5-1754-3F42-9FFB-5454C1C59869}"/>
              </a:ext>
            </a:extLst>
          </p:cNvPr>
          <p:cNvSpPr>
            <a:spLocks noGrp="1"/>
          </p:cNvSpPr>
          <p:nvPr>
            <p:ph type="body" idx="1"/>
          </p:nvPr>
        </p:nvSpPr>
        <p:spPr>
          <a:xfrm>
            <a:off x="283567" y="2696792"/>
            <a:ext cx="4326248" cy="1000098"/>
          </a:xfrm>
        </p:spPr>
        <p:txBody>
          <a:bodyPr>
            <a:normAutofit/>
          </a:bodyPr>
          <a:lstStyle>
            <a:lvl1pPr marL="0" indent="0">
              <a:buNone/>
              <a:defRPr sz="1200">
                <a:solidFill>
                  <a:schemeClr val="bg1"/>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8034F554-2113-824E-8CC8-31F5AF981381}"/>
              </a:ext>
            </a:extLst>
          </p:cNvPr>
          <p:cNvSpPr>
            <a:spLocks noGrp="1"/>
          </p:cNvSpPr>
          <p:nvPr>
            <p:ph type="sldNum" sz="quarter" idx="12"/>
          </p:nvPr>
        </p:nvSpPr>
        <p:spPr/>
        <p:txBody>
          <a:bodyPr/>
          <a:lstStyle>
            <a:lvl1pPr>
              <a:defRPr>
                <a:solidFill>
                  <a:schemeClr val="bg1"/>
                </a:solidFill>
              </a:defRPr>
            </a:lvl1pPr>
          </a:lstStyle>
          <a:p>
            <a:pPr algn="r"/>
            <a:fld id="{00000000-1234-1234-1234-123412341234}" type="slidenum">
              <a:rPr lang="en" smtClean="0"/>
              <a:pPr algn="r"/>
              <a:t>‹Nº›</a:t>
            </a:fld>
            <a:endParaRPr lang="en"/>
          </a:p>
        </p:txBody>
      </p:sp>
    </p:spTree>
    <p:extLst>
      <p:ext uri="{BB962C8B-B14F-4D97-AF65-F5344CB8AC3E}">
        <p14:creationId xmlns:p14="http://schemas.microsoft.com/office/powerpoint/2010/main" val="2122204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EA900-65F0-E644-A71F-1C6270A2EF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1C42E4-E9CC-E64D-AE53-4DE36C8A91FC}"/>
              </a:ext>
            </a:extLst>
          </p:cNvPr>
          <p:cNvSpPr>
            <a:spLocks noGrp="1"/>
          </p:cNvSpPr>
          <p:nvPr>
            <p:ph sz="half" idx="1"/>
          </p:nvPr>
        </p:nvSpPr>
        <p:spPr>
          <a:xfrm>
            <a:off x="322325" y="1042417"/>
            <a:ext cx="40005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A330287-ADAD-0D4C-B7AB-E89B5B160E30}"/>
              </a:ext>
            </a:extLst>
          </p:cNvPr>
          <p:cNvSpPr>
            <a:spLocks noGrp="1"/>
          </p:cNvSpPr>
          <p:nvPr>
            <p:ph sz="half" idx="2"/>
          </p:nvPr>
        </p:nvSpPr>
        <p:spPr>
          <a:xfrm>
            <a:off x="4651924" y="1042417"/>
            <a:ext cx="4000501"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C974054-1D32-EE45-A4AB-469AEC6FC084}"/>
              </a:ext>
            </a:extLst>
          </p:cNvPr>
          <p:cNvSpPr>
            <a:spLocks noGrp="1"/>
          </p:cNvSpPr>
          <p:nvPr>
            <p:ph type="dt" sz="half" idx="10"/>
          </p:nvPr>
        </p:nvSpPr>
        <p:spPr/>
        <p:txBody>
          <a:bodyPr/>
          <a:lstStyle/>
          <a:p>
            <a:fld id="{57D3EB28-F109-2948-A5E8-7EDC96C8D832}" type="datetime1">
              <a:rPr lang="en-US" smtClean="0"/>
              <a:t>10/10/2023</a:t>
            </a:fld>
            <a:endParaRPr lang="en-US"/>
          </a:p>
        </p:txBody>
      </p:sp>
      <p:sp>
        <p:nvSpPr>
          <p:cNvPr id="6" name="Footer Placeholder 5">
            <a:extLst>
              <a:ext uri="{FF2B5EF4-FFF2-40B4-BE49-F238E27FC236}">
                <a16:creationId xmlns:a16="http://schemas.microsoft.com/office/drawing/2014/main" id="{85BA2DEC-EEBA-6348-B03C-EC19A08DD920}"/>
              </a:ext>
            </a:extLst>
          </p:cNvPr>
          <p:cNvSpPr>
            <a:spLocks noGrp="1"/>
          </p:cNvSpPr>
          <p:nvPr>
            <p:ph type="ftr" sz="quarter" idx="11"/>
          </p:nvPr>
        </p:nvSpPr>
        <p:spPr/>
        <p:txBody>
          <a:bodyPr/>
          <a:lstStyle/>
          <a:p>
            <a:endParaRPr lang="en-US"/>
          </a:p>
        </p:txBody>
      </p:sp>
      <p:sp>
        <p:nvSpPr>
          <p:cNvPr id="8" name="Slide Number Placeholder 5">
            <a:extLst>
              <a:ext uri="{FF2B5EF4-FFF2-40B4-BE49-F238E27FC236}">
                <a16:creationId xmlns:a16="http://schemas.microsoft.com/office/drawing/2014/main" id="{C3787EF6-966F-D04A-800C-A352E681A722}"/>
              </a:ext>
            </a:extLst>
          </p:cNvPr>
          <p:cNvSpPr>
            <a:spLocks noGrp="1"/>
          </p:cNvSpPr>
          <p:nvPr>
            <p:ph type="sldNum" sz="quarter" idx="4"/>
          </p:nvPr>
        </p:nvSpPr>
        <p:spPr>
          <a:xfrm>
            <a:off x="-45720" y="4910328"/>
            <a:ext cx="274320" cy="273844"/>
          </a:xfrm>
          <a:prstGeom prst="rect">
            <a:avLst/>
          </a:prstGeom>
        </p:spPr>
        <p:txBody>
          <a:bodyPr vert="horz" lIns="0" tIns="0" rIns="0" bIns="0" rtlCol="0" anchor="ctr" anchorCtr="0"/>
          <a:lstStyle>
            <a:lvl1pPr algn="ctr">
              <a:defRPr sz="600" b="1">
                <a:solidFill>
                  <a:schemeClr val="tx1">
                    <a:tint val="75000"/>
                  </a:schemeClr>
                </a:solidFill>
              </a:defRPr>
            </a:lvl1pPr>
          </a:lstStyle>
          <a:p>
            <a:fld id="{00000000-1234-1234-1234-123412341234}" type="slidenum">
              <a:rPr lang="en" smtClean="0"/>
              <a:pPr/>
              <a:t>‹Nº›</a:t>
            </a:fld>
            <a:endParaRPr lang="en"/>
          </a:p>
        </p:txBody>
      </p:sp>
    </p:spTree>
    <p:extLst>
      <p:ext uri="{BB962C8B-B14F-4D97-AF65-F5344CB8AC3E}">
        <p14:creationId xmlns:p14="http://schemas.microsoft.com/office/powerpoint/2010/main" val="772886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73579-1B6C-F240-8FCB-D4E526FDAB54}"/>
              </a:ext>
            </a:extLst>
          </p:cNvPr>
          <p:cNvSpPr>
            <a:spLocks noGrp="1"/>
          </p:cNvSpPr>
          <p:nvPr>
            <p:ph type="title"/>
          </p:nvPr>
        </p:nvSpPr>
        <p:spPr>
          <a:xfrm>
            <a:off x="322327" y="452630"/>
            <a:ext cx="6973967" cy="511617"/>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094F066-3469-7843-8E1A-B15B983379CA}"/>
              </a:ext>
            </a:extLst>
          </p:cNvPr>
          <p:cNvSpPr>
            <a:spLocks noGrp="1"/>
          </p:cNvSpPr>
          <p:nvPr>
            <p:ph type="body" idx="1"/>
          </p:nvPr>
        </p:nvSpPr>
        <p:spPr>
          <a:xfrm>
            <a:off x="322325" y="973233"/>
            <a:ext cx="4050294" cy="464693"/>
          </a:xfrm>
        </p:spPr>
        <p:txBody>
          <a:bodyPr anchor="b">
            <a:normAutofit/>
          </a:bodyPr>
          <a:lstStyle>
            <a:lvl1pPr marL="0" indent="0">
              <a:lnSpc>
                <a:spcPct val="80000"/>
              </a:lnSpc>
              <a:buNone/>
              <a:defRPr sz="1500" b="1" spc="-30" baseline="0"/>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A962522-E27B-1442-9784-F1A23DD3577E}"/>
              </a:ext>
            </a:extLst>
          </p:cNvPr>
          <p:cNvSpPr>
            <a:spLocks noGrp="1"/>
          </p:cNvSpPr>
          <p:nvPr>
            <p:ph sz="half" idx="2"/>
          </p:nvPr>
        </p:nvSpPr>
        <p:spPr>
          <a:xfrm>
            <a:off x="322325" y="1562942"/>
            <a:ext cx="4050294"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A9FF07E-5A6E-5B49-8C89-825C14AE6225}"/>
              </a:ext>
            </a:extLst>
          </p:cNvPr>
          <p:cNvSpPr>
            <a:spLocks noGrp="1"/>
          </p:cNvSpPr>
          <p:nvPr>
            <p:ph type="body" sz="quarter" idx="3"/>
          </p:nvPr>
        </p:nvSpPr>
        <p:spPr>
          <a:xfrm>
            <a:off x="4681671" y="973233"/>
            <a:ext cx="4140004" cy="464693"/>
          </a:xfrm>
        </p:spPr>
        <p:txBody>
          <a:bodyPr anchor="b">
            <a:normAutofit/>
          </a:bodyPr>
          <a:lstStyle>
            <a:lvl1pPr marL="0" indent="0">
              <a:lnSpc>
                <a:spcPct val="80000"/>
              </a:lnSpc>
              <a:buNone/>
              <a:defRPr sz="1500" b="1" spc="-30" baseline="0"/>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F4080B7-5AFD-7A40-89A7-EA4E3FDE5ADD}"/>
              </a:ext>
            </a:extLst>
          </p:cNvPr>
          <p:cNvSpPr>
            <a:spLocks noGrp="1"/>
          </p:cNvSpPr>
          <p:nvPr>
            <p:ph sz="quarter" idx="4"/>
          </p:nvPr>
        </p:nvSpPr>
        <p:spPr>
          <a:xfrm>
            <a:off x="4681671" y="1562942"/>
            <a:ext cx="4140004"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AFAF372-9889-4745-8B0C-8171C4705DCE}"/>
              </a:ext>
            </a:extLst>
          </p:cNvPr>
          <p:cNvSpPr>
            <a:spLocks noGrp="1"/>
          </p:cNvSpPr>
          <p:nvPr>
            <p:ph type="dt" sz="half" idx="10"/>
          </p:nvPr>
        </p:nvSpPr>
        <p:spPr/>
        <p:txBody>
          <a:bodyPr/>
          <a:lstStyle/>
          <a:p>
            <a:fld id="{BCC1E128-AEB7-EC40-AF18-3E2E77CC645E}" type="datetime1">
              <a:rPr lang="en-US" smtClean="0"/>
              <a:t>10/10/2023</a:t>
            </a:fld>
            <a:endParaRPr lang="en-US"/>
          </a:p>
        </p:txBody>
      </p:sp>
      <p:sp>
        <p:nvSpPr>
          <p:cNvPr id="8" name="Footer Placeholder 7">
            <a:extLst>
              <a:ext uri="{FF2B5EF4-FFF2-40B4-BE49-F238E27FC236}">
                <a16:creationId xmlns:a16="http://schemas.microsoft.com/office/drawing/2014/main" id="{85F62DF5-E870-7344-B52F-331ACC1B8D42}"/>
              </a:ext>
            </a:extLst>
          </p:cNvPr>
          <p:cNvSpPr>
            <a:spLocks noGrp="1"/>
          </p:cNvSpPr>
          <p:nvPr>
            <p:ph type="ftr" sz="quarter" idx="11"/>
          </p:nvPr>
        </p:nvSpPr>
        <p:spPr/>
        <p:txBody>
          <a:bodyPr/>
          <a:lstStyle/>
          <a:p>
            <a:endParaRPr lang="en-US"/>
          </a:p>
        </p:txBody>
      </p:sp>
      <p:sp>
        <p:nvSpPr>
          <p:cNvPr id="10" name="Slide Number Placeholder 5">
            <a:extLst>
              <a:ext uri="{FF2B5EF4-FFF2-40B4-BE49-F238E27FC236}">
                <a16:creationId xmlns:a16="http://schemas.microsoft.com/office/drawing/2014/main" id="{803264F2-420C-FA41-A91C-98285ECE8CBC}"/>
              </a:ext>
            </a:extLst>
          </p:cNvPr>
          <p:cNvSpPr>
            <a:spLocks noGrp="1"/>
          </p:cNvSpPr>
          <p:nvPr>
            <p:ph type="sldNum" sz="quarter" idx="12"/>
          </p:nvPr>
        </p:nvSpPr>
        <p:spPr>
          <a:xfrm>
            <a:off x="-45720" y="4910328"/>
            <a:ext cx="274320" cy="273844"/>
          </a:xfrm>
          <a:prstGeom prst="rect">
            <a:avLst/>
          </a:prstGeom>
        </p:spPr>
        <p:txBody>
          <a:bodyPr vert="horz" lIns="0" tIns="0" rIns="0" bIns="0" rtlCol="0" anchor="ctr" anchorCtr="0"/>
          <a:lstStyle>
            <a:lvl1pPr algn="ctr">
              <a:defRPr sz="600" b="1">
                <a:solidFill>
                  <a:schemeClr val="tx1">
                    <a:tint val="75000"/>
                  </a:schemeClr>
                </a:solidFill>
              </a:defRPr>
            </a:lvl1pPr>
          </a:lstStyle>
          <a:p>
            <a:fld id="{00000000-1234-1234-1234-123412341234}" type="slidenum">
              <a:rPr lang="en" smtClean="0"/>
              <a:pPr/>
              <a:t>‹Nº›</a:t>
            </a:fld>
            <a:endParaRPr lang="en"/>
          </a:p>
        </p:txBody>
      </p:sp>
    </p:spTree>
    <p:extLst>
      <p:ext uri="{BB962C8B-B14F-4D97-AF65-F5344CB8AC3E}">
        <p14:creationId xmlns:p14="http://schemas.microsoft.com/office/powerpoint/2010/main" val="3487772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FC240-9B3B-7846-A052-534CE8F3CF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C2D99B-AC6F-1B4B-BED5-47C3B755DA87}"/>
              </a:ext>
            </a:extLst>
          </p:cNvPr>
          <p:cNvSpPr>
            <a:spLocks noGrp="1"/>
          </p:cNvSpPr>
          <p:nvPr>
            <p:ph type="dt" sz="half" idx="10"/>
          </p:nvPr>
        </p:nvSpPr>
        <p:spPr/>
        <p:txBody>
          <a:bodyPr/>
          <a:lstStyle/>
          <a:p>
            <a:fld id="{B81D2B72-3EB7-B24E-A764-C7F4B4E79A64}" type="datetime1">
              <a:rPr lang="en-US" smtClean="0"/>
              <a:t>10/10/2023</a:t>
            </a:fld>
            <a:endParaRPr lang="en-US"/>
          </a:p>
        </p:txBody>
      </p:sp>
      <p:sp>
        <p:nvSpPr>
          <p:cNvPr id="4" name="Footer Placeholder 3">
            <a:extLst>
              <a:ext uri="{FF2B5EF4-FFF2-40B4-BE49-F238E27FC236}">
                <a16:creationId xmlns:a16="http://schemas.microsoft.com/office/drawing/2014/main" id="{28667C11-F96B-BA4E-83D4-5CFC58F450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1F6636-19D9-B947-88A7-85C2FE598E65}"/>
              </a:ext>
            </a:extLst>
          </p:cNvPr>
          <p:cNvSpPr>
            <a:spLocks noGrp="1"/>
          </p:cNvSpPr>
          <p:nvPr>
            <p:ph type="sldNum" sz="quarter" idx="4"/>
          </p:nvPr>
        </p:nvSpPr>
        <p:spPr>
          <a:xfrm>
            <a:off x="-45720" y="4910328"/>
            <a:ext cx="274320" cy="273844"/>
          </a:xfrm>
          <a:prstGeom prst="rect">
            <a:avLst/>
          </a:prstGeom>
        </p:spPr>
        <p:txBody>
          <a:bodyPr vert="horz" lIns="0" tIns="0" rIns="0" bIns="0" rtlCol="0" anchor="ctr" anchorCtr="0"/>
          <a:lstStyle>
            <a:lvl1pPr algn="ctr">
              <a:defRPr sz="600" b="1">
                <a:solidFill>
                  <a:schemeClr val="tx1">
                    <a:tint val="75000"/>
                  </a:schemeClr>
                </a:solidFill>
              </a:defRPr>
            </a:lvl1pPr>
          </a:lstStyle>
          <a:p>
            <a:fld id="{00000000-1234-1234-1234-123412341234}" type="slidenum">
              <a:rPr lang="en" smtClean="0"/>
              <a:pPr/>
              <a:t>‹Nº›</a:t>
            </a:fld>
            <a:endParaRPr lang="en"/>
          </a:p>
        </p:txBody>
      </p:sp>
    </p:spTree>
    <p:extLst>
      <p:ext uri="{BB962C8B-B14F-4D97-AF65-F5344CB8AC3E}">
        <p14:creationId xmlns:p14="http://schemas.microsoft.com/office/powerpoint/2010/main" val="2942013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35ECE2-75D3-3A4E-8627-D05577BC014A}"/>
              </a:ext>
            </a:extLst>
          </p:cNvPr>
          <p:cNvSpPr>
            <a:spLocks noGrp="1"/>
          </p:cNvSpPr>
          <p:nvPr>
            <p:ph type="dt" sz="half" idx="10"/>
          </p:nvPr>
        </p:nvSpPr>
        <p:spPr/>
        <p:txBody>
          <a:bodyPr/>
          <a:lstStyle/>
          <a:p>
            <a:fld id="{B25B0C86-06F9-DE41-9D1A-01A0715A3F63}" type="datetime1">
              <a:rPr lang="en-US" smtClean="0"/>
              <a:t>10/10/2023</a:t>
            </a:fld>
            <a:endParaRPr lang="en-US"/>
          </a:p>
        </p:txBody>
      </p:sp>
      <p:sp>
        <p:nvSpPr>
          <p:cNvPr id="3" name="Footer Placeholder 2">
            <a:extLst>
              <a:ext uri="{FF2B5EF4-FFF2-40B4-BE49-F238E27FC236}">
                <a16:creationId xmlns:a16="http://schemas.microsoft.com/office/drawing/2014/main" id="{40DADA39-BBB8-5F46-929B-26AAE4416179}"/>
              </a:ext>
            </a:extLst>
          </p:cNvPr>
          <p:cNvSpPr>
            <a:spLocks noGrp="1"/>
          </p:cNvSpPr>
          <p:nvPr>
            <p:ph type="ftr" sz="quarter" idx="11"/>
          </p:nvPr>
        </p:nvSpPr>
        <p:spPr/>
        <p:txBody>
          <a:bodyPr/>
          <a:lstStyle/>
          <a:p>
            <a:endParaRPr lang="en-US"/>
          </a:p>
        </p:txBody>
      </p:sp>
      <p:sp>
        <p:nvSpPr>
          <p:cNvPr id="5" name="Rectangle 4">
            <a:extLst>
              <a:ext uri="{FF2B5EF4-FFF2-40B4-BE49-F238E27FC236}">
                <a16:creationId xmlns:a16="http://schemas.microsoft.com/office/drawing/2014/main" id="{92B9B1DD-C4E8-684D-9F0A-021799235ECD}"/>
              </a:ext>
            </a:extLst>
          </p:cNvPr>
          <p:cNvSpPr/>
          <p:nvPr/>
        </p:nvSpPr>
        <p:spPr>
          <a:xfrm>
            <a:off x="7657240" y="4573720"/>
            <a:ext cx="1486760" cy="5697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 name="Slide Number Placeholder 5">
            <a:extLst>
              <a:ext uri="{FF2B5EF4-FFF2-40B4-BE49-F238E27FC236}">
                <a16:creationId xmlns:a16="http://schemas.microsoft.com/office/drawing/2014/main" id="{E30E0130-FD56-F142-AEF8-B55ABA39B354}"/>
              </a:ext>
            </a:extLst>
          </p:cNvPr>
          <p:cNvSpPr>
            <a:spLocks noGrp="1"/>
          </p:cNvSpPr>
          <p:nvPr>
            <p:ph type="sldNum" sz="quarter" idx="4"/>
          </p:nvPr>
        </p:nvSpPr>
        <p:spPr>
          <a:xfrm>
            <a:off x="-45720" y="4910328"/>
            <a:ext cx="274320" cy="273844"/>
          </a:xfrm>
          <a:prstGeom prst="rect">
            <a:avLst/>
          </a:prstGeom>
        </p:spPr>
        <p:txBody>
          <a:bodyPr vert="horz" lIns="0" tIns="0" rIns="0" bIns="0" rtlCol="0" anchor="ctr" anchorCtr="0"/>
          <a:lstStyle>
            <a:lvl1pPr algn="ctr">
              <a:defRPr sz="600" b="1">
                <a:solidFill>
                  <a:schemeClr val="tx1">
                    <a:tint val="75000"/>
                  </a:schemeClr>
                </a:solidFill>
              </a:defRPr>
            </a:lvl1pPr>
          </a:lstStyle>
          <a:p>
            <a:fld id="{00000000-1234-1234-1234-123412341234}" type="slidenum">
              <a:rPr lang="en" smtClean="0"/>
              <a:pPr/>
              <a:t>‹Nº›</a:t>
            </a:fld>
            <a:endParaRPr lang="en"/>
          </a:p>
        </p:txBody>
      </p:sp>
    </p:spTree>
    <p:extLst>
      <p:ext uri="{BB962C8B-B14F-4D97-AF65-F5344CB8AC3E}">
        <p14:creationId xmlns:p14="http://schemas.microsoft.com/office/powerpoint/2010/main" val="4239597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White">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35ECE2-75D3-3A4E-8627-D05577BC014A}"/>
              </a:ext>
            </a:extLst>
          </p:cNvPr>
          <p:cNvSpPr>
            <a:spLocks noGrp="1"/>
          </p:cNvSpPr>
          <p:nvPr>
            <p:ph type="dt" sz="half" idx="10"/>
          </p:nvPr>
        </p:nvSpPr>
        <p:spPr/>
        <p:txBody>
          <a:bodyPr/>
          <a:lstStyle/>
          <a:p>
            <a:fld id="{730A7016-B0C7-5F4B-B7A7-253FA3F29E3A}" type="datetime1">
              <a:rPr lang="en-US" smtClean="0"/>
              <a:t>10/10/2023</a:t>
            </a:fld>
            <a:endParaRPr lang="en-US"/>
          </a:p>
        </p:txBody>
      </p:sp>
      <p:sp>
        <p:nvSpPr>
          <p:cNvPr id="3" name="Footer Placeholder 2">
            <a:extLst>
              <a:ext uri="{FF2B5EF4-FFF2-40B4-BE49-F238E27FC236}">
                <a16:creationId xmlns:a16="http://schemas.microsoft.com/office/drawing/2014/main" id="{40DADA39-BBB8-5F46-929B-26AAE4416179}"/>
              </a:ext>
            </a:extLst>
          </p:cNvPr>
          <p:cNvSpPr>
            <a:spLocks noGrp="1"/>
          </p:cNvSpPr>
          <p:nvPr>
            <p:ph type="ftr" sz="quarter" idx="11"/>
          </p:nvPr>
        </p:nvSpPr>
        <p:spPr/>
        <p:txBody>
          <a:bodyPr/>
          <a:lstStyle/>
          <a:p>
            <a:endParaRPr lang="en-US"/>
          </a:p>
        </p:txBody>
      </p:sp>
      <p:sp>
        <p:nvSpPr>
          <p:cNvPr id="5" name="Slide Number Placeholder 5">
            <a:extLst>
              <a:ext uri="{FF2B5EF4-FFF2-40B4-BE49-F238E27FC236}">
                <a16:creationId xmlns:a16="http://schemas.microsoft.com/office/drawing/2014/main" id="{2FA14633-042B-3C43-941C-5021BB672C7C}"/>
              </a:ext>
            </a:extLst>
          </p:cNvPr>
          <p:cNvSpPr>
            <a:spLocks noGrp="1"/>
          </p:cNvSpPr>
          <p:nvPr>
            <p:ph type="sldNum" sz="quarter" idx="4"/>
          </p:nvPr>
        </p:nvSpPr>
        <p:spPr>
          <a:xfrm>
            <a:off x="-45720" y="4910328"/>
            <a:ext cx="274320" cy="273844"/>
          </a:xfrm>
          <a:prstGeom prst="rect">
            <a:avLst/>
          </a:prstGeom>
        </p:spPr>
        <p:txBody>
          <a:bodyPr vert="horz" lIns="0" tIns="0" rIns="0" bIns="0" rtlCol="0" anchor="ctr" anchorCtr="0"/>
          <a:lstStyle>
            <a:lvl1pPr algn="ctr">
              <a:defRPr sz="600" b="1">
                <a:solidFill>
                  <a:schemeClr val="tx1">
                    <a:tint val="75000"/>
                  </a:schemeClr>
                </a:solidFill>
              </a:defRPr>
            </a:lvl1pPr>
          </a:lstStyle>
          <a:p>
            <a:fld id="{00000000-1234-1234-1234-123412341234}" type="slidenum">
              <a:rPr lang="en" smtClean="0"/>
              <a:pPr/>
              <a:t>‹Nº›</a:t>
            </a:fld>
            <a:endParaRPr lang="en"/>
          </a:p>
        </p:txBody>
      </p:sp>
    </p:spTree>
    <p:extLst>
      <p:ext uri="{BB962C8B-B14F-4D97-AF65-F5344CB8AC3E}">
        <p14:creationId xmlns:p14="http://schemas.microsoft.com/office/powerpoint/2010/main" val="809686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2" name="Google Shape;12;p2"/>
          <p:cNvSpPr txBox="1">
            <a:spLocks noGrp="1"/>
          </p:cNvSpPr>
          <p:nvPr>
            <p:ph type="ctrTitle"/>
          </p:nvPr>
        </p:nvSpPr>
        <p:spPr>
          <a:xfrm>
            <a:off x="648300" y="3404550"/>
            <a:ext cx="3530700" cy="1182000"/>
          </a:xfrm>
          <a:prstGeom prst="rect">
            <a:avLst/>
          </a:prstGeom>
        </p:spPr>
        <p:txBody>
          <a:bodyPr spcFirstLastPara="1" wrap="square" lIns="91425" tIns="91425" rIns="91425" bIns="91425" anchor="b"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Tree>
    <p:extLst>
      <p:ext uri="{BB962C8B-B14F-4D97-AF65-F5344CB8AC3E}">
        <p14:creationId xmlns:p14="http://schemas.microsoft.com/office/powerpoint/2010/main" val="2368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10DDCC-EA11-0046-B3D4-7A2930869DD9}"/>
              </a:ext>
            </a:extLst>
          </p:cNvPr>
          <p:cNvSpPr>
            <a:spLocks noGrp="1"/>
          </p:cNvSpPr>
          <p:nvPr>
            <p:ph type="title"/>
          </p:nvPr>
        </p:nvSpPr>
        <p:spPr>
          <a:xfrm>
            <a:off x="322326" y="452629"/>
            <a:ext cx="7886700" cy="367238"/>
          </a:xfrm>
          <a:prstGeom prst="rect">
            <a:avLst/>
          </a:prstGeom>
        </p:spPr>
        <p:txBody>
          <a:bodyPr vert="horz" lIns="0" tIns="0" rIns="0" bIns="0" rtlCol="0" anchor="t"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51962768-2A21-2E46-A1A3-2240DCC98B2B}"/>
              </a:ext>
            </a:extLst>
          </p:cNvPr>
          <p:cNvSpPr>
            <a:spLocks noGrp="1"/>
          </p:cNvSpPr>
          <p:nvPr>
            <p:ph type="body" idx="1"/>
          </p:nvPr>
        </p:nvSpPr>
        <p:spPr>
          <a:xfrm>
            <a:off x="322327" y="1044367"/>
            <a:ext cx="8474477" cy="356544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853F9AF-637F-5C4E-A1B2-D21481D8C97D}"/>
              </a:ext>
            </a:extLst>
          </p:cNvPr>
          <p:cNvSpPr>
            <a:spLocks noGrp="1"/>
          </p:cNvSpPr>
          <p:nvPr>
            <p:ph type="dt" sz="half" idx="2"/>
          </p:nvPr>
        </p:nvSpPr>
        <p:spPr>
          <a:xfrm>
            <a:off x="322325" y="4767264"/>
            <a:ext cx="2057400" cy="273844"/>
          </a:xfrm>
          <a:prstGeom prst="rect">
            <a:avLst/>
          </a:prstGeom>
        </p:spPr>
        <p:txBody>
          <a:bodyPr vert="horz" lIns="0" tIns="0" rIns="0" bIns="0" rtlCol="0" anchor="b" anchorCtr="0"/>
          <a:lstStyle>
            <a:lvl1pPr algn="l">
              <a:defRPr sz="600">
                <a:solidFill>
                  <a:schemeClr val="tx1">
                    <a:tint val="75000"/>
                  </a:schemeClr>
                </a:solidFill>
              </a:defRPr>
            </a:lvl1pPr>
          </a:lstStyle>
          <a:p>
            <a:fld id="{0DE901BA-C0FF-3046-A855-1EBEA2D049D1}" type="datetime1">
              <a:rPr lang="en-US" smtClean="0"/>
              <a:t>10/10/2023</a:t>
            </a:fld>
            <a:endParaRPr lang="en-US"/>
          </a:p>
        </p:txBody>
      </p:sp>
      <p:sp>
        <p:nvSpPr>
          <p:cNvPr id="5" name="Footer Placeholder 4">
            <a:extLst>
              <a:ext uri="{FF2B5EF4-FFF2-40B4-BE49-F238E27FC236}">
                <a16:creationId xmlns:a16="http://schemas.microsoft.com/office/drawing/2014/main" id="{EF1576E9-3237-B74F-A744-D1267D774B84}"/>
              </a:ext>
            </a:extLst>
          </p:cNvPr>
          <p:cNvSpPr>
            <a:spLocks noGrp="1"/>
          </p:cNvSpPr>
          <p:nvPr>
            <p:ph type="ftr" sz="quarter" idx="3"/>
          </p:nvPr>
        </p:nvSpPr>
        <p:spPr>
          <a:xfrm>
            <a:off x="3028950" y="4767264"/>
            <a:ext cx="3086100" cy="273844"/>
          </a:xfrm>
          <a:prstGeom prst="rect">
            <a:avLst/>
          </a:prstGeom>
        </p:spPr>
        <p:txBody>
          <a:bodyPr vert="horz" lIns="0" tIns="0" rIns="0" bIns="0" rtlCol="0" anchor="b" anchorCtr="0"/>
          <a:lstStyle>
            <a:lvl1pPr algn="ctr">
              <a:defRPr sz="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045C11F-93B5-E847-A3C5-5D816B198E75}"/>
              </a:ext>
            </a:extLst>
          </p:cNvPr>
          <p:cNvSpPr>
            <a:spLocks noGrp="1"/>
          </p:cNvSpPr>
          <p:nvPr>
            <p:ph type="sldNum" sz="quarter" idx="4"/>
          </p:nvPr>
        </p:nvSpPr>
        <p:spPr>
          <a:xfrm>
            <a:off x="-45720" y="4910328"/>
            <a:ext cx="274320" cy="273844"/>
          </a:xfrm>
          <a:prstGeom prst="rect">
            <a:avLst/>
          </a:prstGeom>
        </p:spPr>
        <p:txBody>
          <a:bodyPr vert="horz" lIns="0" tIns="0" rIns="0" bIns="0" rtlCol="0" anchor="ctr" anchorCtr="0"/>
          <a:lstStyle>
            <a:lvl1pPr algn="ctr">
              <a:defRPr sz="600" b="1">
                <a:solidFill>
                  <a:schemeClr val="tx1">
                    <a:tint val="75000"/>
                  </a:schemeClr>
                </a:solidFill>
              </a:defRPr>
            </a:lvl1pPr>
          </a:lstStyle>
          <a:p>
            <a:fld id="{00000000-1234-1234-1234-123412341234}" type="slidenum">
              <a:rPr lang="en" smtClean="0"/>
              <a:pPr/>
              <a:t>‹Nº›</a:t>
            </a:fld>
            <a:endParaRPr lang="en"/>
          </a:p>
        </p:txBody>
      </p:sp>
      <p:pic>
        <p:nvPicPr>
          <p:cNvPr id="9" name="Picture 8">
            <a:extLst>
              <a:ext uri="{FF2B5EF4-FFF2-40B4-BE49-F238E27FC236}">
                <a16:creationId xmlns:a16="http://schemas.microsoft.com/office/drawing/2014/main" id="{AB9DEF3C-47D5-8F40-A9B9-D958DCD7ACA8}"/>
              </a:ext>
            </a:extLst>
          </p:cNvPr>
          <p:cNvPicPr>
            <a:picLocks noChangeAspect="1"/>
          </p:cNvPicPr>
          <p:nvPr userDrawn="1"/>
        </p:nvPicPr>
        <p:blipFill>
          <a:blip r:embed="rId15"/>
          <a:stretch>
            <a:fillRect/>
          </a:stretch>
        </p:blipFill>
        <p:spPr>
          <a:xfrm>
            <a:off x="7167826" y="0"/>
            <a:ext cx="1977376" cy="1356461"/>
          </a:xfrm>
          <a:prstGeom prst="rect">
            <a:avLst/>
          </a:prstGeom>
        </p:spPr>
      </p:pic>
      <p:pic>
        <p:nvPicPr>
          <p:cNvPr id="13" name="Picture 12" descr="A close up of a logo&#10;&#10;Description automatically generated">
            <a:extLst>
              <a:ext uri="{FF2B5EF4-FFF2-40B4-BE49-F238E27FC236}">
                <a16:creationId xmlns:a16="http://schemas.microsoft.com/office/drawing/2014/main" id="{EC707A4E-92DE-CB4E-B484-953D77B82B61}"/>
              </a:ext>
            </a:extLst>
          </p:cNvPr>
          <p:cNvPicPr>
            <a:picLocks noChangeAspect="1"/>
          </p:cNvPicPr>
          <p:nvPr userDrawn="1"/>
        </p:nvPicPr>
        <p:blipFill>
          <a:blip r:embed="rId16"/>
          <a:stretch>
            <a:fillRect/>
          </a:stretch>
        </p:blipFill>
        <p:spPr>
          <a:xfrm>
            <a:off x="0" y="4914900"/>
            <a:ext cx="241914" cy="241914"/>
          </a:xfrm>
          <a:prstGeom prst="rect">
            <a:avLst/>
          </a:prstGeom>
        </p:spPr>
      </p:pic>
      <p:pic>
        <p:nvPicPr>
          <p:cNvPr id="8" name="Picture 7">
            <a:extLst>
              <a:ext uri="{FF2B5EF4-FFF2-40B4-BE49-F238E27FC236}">
                <a16:creationId xmlns:a16="http://schemas.microsoft.com/office/drawing/2014/main" id="{7D5E5EE4-9CE0-C547-AD36-8BF0E05405C6}"/>
              </a:ext>
            </a:extLst>
          </p:cNvPr>
          <p:cNvPicPr>
            <a:picLocks noChangeAspect="1"/>
          </p:cNvPicPr>
          <p:nvPr userDrawn="1"/>
        </p:nvPicPr>
        <p:blipFill>
          <a:blip r:embed="rId17"/>
          <a:stretch>
            <a:fillRect/>
          </a:stretch>
        </p:blipFill>
        <p:spPr>
          <a:xfrm>
            <a:off x="7830752" y="4653283"/>
            <a:ext cx="1089654" cy="341401"/>
          </a:xfrm>
          <a:prstGeom prst="rect">
            <a:avLst/>
          </a:prstGeom>
        </p:spPr>
      </p:pic>
    </p:spTree>
    <p:extLst>
      <p:ext uri="{BB962C8B-B14F-4D97-AF65-F5344CB8AC3E}">
        <p14:creationId xmlns:p14="http://schemas.microsoft.com/office/powerpoint/2010/main" val="382955934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80" r:id="rId3"/>
    <p:sldLayoutId id="2147483669" r:id="rId4"/>
    <p:sldLayoutId id="2147483670" r:id="rId5"/>
    <p:sldLayoutId id="2147483671" r:id="rId6"/>
    <p:sldLayoutId id="2147483672" r:id="rId7"/>
    <p:sldLayoutId id="2147483673" r:id="rId8"/>
    <p:sldLayoutId id="2147483674" r:id="rId9"/>
    <p:sldLayoutId id="2147483675" r:id="rId10"/>
    <p:sldLayoutId id="2147483677" r:id="rId11"/>
    <p:sldLayoutId id="2147483678" r:id="rId12"/>
    <p:sldLayoutId id="2147483679" r:id="rId13"/>
  </p:sldLayoutIdLst>
  <p:transition>
    <p:fade thruBlk="1"/>
  </p:transition>
  <p:hf hdr="0" dt="0"/>
  <p:txStyles>
    <p:title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p:titleStyle>
    <p:bodyStyle>
      <a:lvl1pPr marL="86914" indent="-86914" algn="l" defTabSz="685783" rtl="0" eaLnBrk="1" latinLnBrk="0" hangingPunct="1">
        <a:lnSpc>
          <a:spcPct val="90000"/>
        </a:lnSpc>
        <a:spcBef>
          <a:spcPts val="750"/>
        </a:spcBef>
        <a:buClr>
          <a:schemeClr val="accent1"/>
        </a:buClr>
        <a:buFont typeface="Arial" panose="020B0604020202020204" pitchFamily="34" charset="0"/>
        <a:buChar char="•"/>
        <a:tabLst/>
        <a:defRPr sz="1050" kern="1200" spc="-15" baseline="0">
          <a:solidFill>
            <a:schemeClr val="accent2"/>
          </a:solidFill>
          <a:latin typeface="+mn-lt"/>
          <a:ea typeface="+mn-ea"/>
          <a:cs typeface="+mn-cs"/>
        </a:defRPr>
      </a:lvl1pPr>
      <a:lvl2pPr marL="260741" indent="-86914" algn="l" defTabSz="685783" rtl="0" eaLnBrk="1" latinLnBrk="0" hangingPunct="1">
        <a:lnSpc>
          <a:spcPct val="90000"/>
        </a:lnSpc>
        <a:spcBef>
          <a:spcPts val="375"/>
        </a:spcBef>
        <a:buClr>
          <a:schemeClr val="accent1"/>
        </a:buClr>
        <a:buFont typeface="System Font Regular"/>
        <a:buChar char="–"/>
        <a:tabLst/>
        <a:defRPr sz="1050" kern="1200" spc="-15" baseline="0">
          <a:solidFill>
            <a:schemeClr val="accent2"/>
          </a:solidFill>
          <a:latin typeface="+mn-lt"/>
          <a:ea typeface="+mn-ea"/>
          <a:cs typeface="+mn-cs"/>
        </a:defRPr>
      </a:lvl2pPr>
      <a:lvl3pPr marL="429806" indent="-86914" algn="l" defTabSz="685783" rtl="0" eaLnBrk="1" latinLnBrk="0" hangingPunct="1">
        <a:lnSpc>
          <a:spcPct val="90000"/>
        </a:lnSpc>
        <a:spcBef>
          <a:spcPts val="375"/>
        </a:spcBef>
        <a:buClr>
          <a:schemeClr val="accent1"/>
        </a:buClr>
        <a:buFont typeface="Arial" panose="020B0604020202020204" pitchFamily="34" charset="0"/>
        <a:buChar char="•"/>
        <a:tabLst/>
        <a:defRPr sz="1050" kern="1200" spc="-15" baseline="0">
          <a:solidFill>
            <a:schemeClr val="accent2"/>
          </a:solidFill>
          <a:latin typeface="+mn-lt"/>
          <a:ea typeface="+mn-ea"/>
          <a:cs typeface="+mn-cs"/>
        </a:defRPr>
      </a:lvl3pPr>
      <a:lvl4pPr marL="603632" indent="-86914" algn="l" defTabSz="685783" rtl="0" eaLnBrk="1" latinLnBrk="0" hangingPunct="1">
        <a:lnSpc>
          <a:spcPct val="90000"/>
        </a:lnSpc>
        <a:spcBef>
          <a:spcPts val="375"/>
        </a:spcBef>
        <a:buClr>
          <a:schemeClr val="accent1"/>
        </a:buClr>
        <a:buFont typeface="Arial" panose="020B0604020202020204" pitchFamily="34" charset="0"/>
        <a:buChar char="•"/>
        <a:tabLst/>
        <a:defRPr sz="1050" kern="1200" spc="-15" baseline="0">
          <a:solidFill>
            <a:schemeClr val="accent2"/>
          </a:solidFill>
          <a:latin typeface="+mn-lt"/>
          <a:ea typeface="+mn-ea"/>
          <a:cs typeface="+mn-cs"/>
        </a:defRPr>
      </a:lvl4pPr>
      <a:lvl5pPr marL="772697" indent="-86914" algn="l" defTabSz="685783" rtl="0" eaLnBrk="1" latinLnBrk="0" hangingPunct="1">
        <a:lnSpc>
          <a:spcPct val="90000"/>
        </a:lnSpc>
        <a:spcBef>
          <a:spcPts val="375"/>
        </a:spcBef>
        <a:buClr>
          <a:schemeClr val="accent1"/>
        </a:buClr>
        <a:buFont typeface="Arial" panose="020B0604020202020204" pitchFamily="34" charset="0"/>
        <a:buChar char="•"/>
        <a:tabLst/>
        <a:defRPr sz="1050" kern="1200" spc="-15" baseline="0">
          <a:solidFill>
            <a:schemeClr val="accent2"/>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13.jpeg"/><Relationship Id="rId1" Type="http://schemas.openxmlformats.org/officeDocument/2006/relationships/slideLayout" Target="../slideLayouts/slideLayout4.xml"/><Relationship Id="rId6" Type="http://schemas.openxmlformats.org/officeDocument/2006/relationships/image" Target="../media/image28.jpe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jpeg"/><Relationship Id="rId4" Type="http://schemas.openxmlformats.org/officeDocument/2006/relationships/image" Target="../media/image26.jpeg"/><Relationship Id="rId9"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5.jpeg"/><Relationship Id="rId1" Type="http://schemas.openxmlformats.org/officeDocument/2006/relationships/slideLayout" Target="../slideLayouts/slideLayout4.xml"/><Relationship Id="rId6" Type="http://schemas.openxmlformats.org/officeDocument/2006/relationships/image" Target="../media/image39.jpeg"/><Relationship Id="rId5" Type="http://schemas.openxmlformats.org/officeDocument/2006/relationships/image" Target="../media/image38.jpeg"/><Relationship Id="rId10" Type="http://schemas.openxmlformats.org/officeDocument/2006/relationships/image" Target="../media/image43.jpeg"/><Relationship Id="rId4" Type="http://schemas.openxmlformats.org/officeDocument/2006/relationships/image" Target="../media/image37.png"/><Relationship Id="rId9" Type="http://schemas.openxmlformats.org/officeDocument/2006/relationships/image" Target="../media/image42.jpeg"/></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5.jpeg"/><Relationship Id="rId1" Type="http://schemas.openxmlformats.org/officeDocument/2006/relationships/slideLayout" Target="../slideLayouts/slideLayout4.xml"/><Relationship Id="rId5" Type="http://schemas.openxmlformats.org/officeDocument/2006/relationships/image" Target="../media/image46.jpeg"/><Relationship Id="rId4" Type="http://schemas.openxmlformats.org/officeDocument/2006/relationships/image" Target="../media/image45.jpeg"/></Relationships>
</file>

<file path=ppt/slides/_rels/slide2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35.jpeg"/><Relationship Id="rId1" Type="http://schemas.openxmlformats.org/officeDocument/2006/relationships/slideLayout" Target="../slideLayouts/slideLayout4.xml"/><Relationship Id="rId5" Type="http://schemas.openxmlformats.org/officeDocument/2006/relationships/image" Target="../media/image48.jpeg"/><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4.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C53A144-7F26-C044-B0B0-AAA92B7724C3}"/>
              </a:ext>
            </a:extLst>
          </p:cNvPr>
          <p:cNvSpPr>
            <a:spLocks noGrp="1"/>
          </p:cNvSpPr>
          <p:nvPr>
            <p:ph type="title"/>
          </p:nvPr>
        </p:nvSpPr>
        <p:spPr>
          <a:xfrm>
            <a:off x="655925" y="411958"/>
            <a:ext cx="5083023" cy="2139553"/>
          </a:xfrm>
        </p:spPr>
        <p:txBody>
          <a:bodyPr/>
          <a:lstStyle/>
          <a:p>
            <a:r>
              <a:rPr lang="en-US"/>
              <a:t>Employee Relations </a:t>
            </a:r>
          </a:p>
        </p:txBody>
      </p:sp>
      <p:sp>
        <p:nvSpPr>
          <p:cNvPr id="7" name="Text Placeholder 6">
            <a:extLst>
              <a:ext uri="{FF2B5EF4-FFF2-40B4-BE49-F238E27FC236}">
                <a16:creationId xmlns:a16="http://schemas.microsoft.com/office/drawing/2014/main" id="{66F9CA84-2AD0-E241-8528-A924FFDB9F15}"/>
              </a:ext>
            </a:extLst>
          </p:cNvPr>
          <p:cNvSpPr>
            <a:spLocks noGrp="1"/>
          </p:cNvSpPr>
          <p:nvPr>
            <p:ph type="body" idx="1"/>
          </p:nvPr>
        </p:nvSpPr>
        <p:spPr>
          <a:xfrm>
            <a:off x="655925" y="2591990"/>
            <a:ext cx="4326248" cy="1000098"/>
          </a:xfrm>
        </p:spPr>
        <p:txBody>
          <a:bodyPr/>
          <a:lstStyle/>
          <a:p>
            <a:r>
              <a:rPr lang="en-US" dirty="0"/>
              <a:t>Call / Chat Handling – Soft Skills Training</a:t>
            </a:r>
          </a:p>
        </p:txBody>
      </p:sp>
      <p:sp>
        <p:nvSpPr>
          <p:cNvPr id="4" name="Slide Number Placeholder 3">
            <a:extLst>
              <a:ext uri="{FF2B5EF4-FFF2-40B4-BE49-F238E27FC236}">
                <a16:creationId xmlns:a16="http://schemas.microsoft.com/office/drawing/2014/main" id="{C0396F9E-4B4B-C84C-8F32-7F06466151DC}"/>
              </a:ext>
            </a:extLst>
          </p:cNvPr>
          <p:cNvSpPr>
            <a:spLocks noGrp="1"/>
          </p:cNvSpPr>
          <p:nvPr>
            <p:ph type="sldNum" sz="quarter" idx="12"/>
          </p:nvPr>
        </p:nvSpPr>
        <p:spPr/>
        <p:txBody>
          <a:bodyPr/>
          <a:lstStyle/>
          <a:p>
            <a:fld id="{00000000-1234-1234-1234-123412341234}" type="slidenum">
              <a:rPr lang="en-US" smtClean="0"/>
              <a:pPr/>
              <a:t>1</a:t>
            </a:fld>
            <a:endParaRPr lang="en-US"/>
          </a:p>
        </p:txBody>
      </p:sp>
    </p:spTree>
    <p:extLst>
      <p:ext uri="{BB962C8B-B14F-4D97-AF65-F5344CB8AC3E}">
        <p14:creationId xmlns:p14="http://schemas.microsoft.com/office/powerpoint/2010/main" val="3483334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Thinking Images | Free Vectors, Stock Photos &amp; PSD">
            <a:extLst>
              <a:ext uri="{FF2B5EF4-FFF2-40B4-BE49-F238E27FC236}">
                <a16:creationId xmlns:a16="http://schemas.microsoft.com/office/drawing/2014/main" id="{2B5363E3-00CF-4DDA-B45D-AE326C1476A6}"/>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l="8175" r="8175" b="6565"/>
          <a:stretch/>
        </p:blipFill>
        <p:spPr bwMode="auto">
          <a:xfrm>
            <a:off x="6160249" y="1810695"/>
            <a:ext cx="2983751" cy="3332805"/>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1B71DAAD-E290-4F17-A90C-A5D4D3DF71F7}"/>
              </a:ext>
            </a:extLst>
          </p:cNvPr>
          <p:cNvSpPr>
            <a:spLocks noGrp="1"/>
          </p:cNvSpPr>
          <p:nvPr>
            <p:ph type="sldNum" sz="quarter" idx="4"/>
          </p:nvPr>
        </p:nvSpPr>
        <p:spPr/>
        <p:txBody>
          <a:bodyPr/>
          <a:lstStyle/>
          <a:p>
            <a:fld id="{00000000-1234-1234-1234-123412341234}" type="slidenum">
              <a:rPr lang="en-US" smtClean="0"/>
              <a:pPr/>
              <a:t>10</a:t>
            </a:fld>
            <a:endParaRPr lang="en-US" dirty="0"/>
          </a:p>
        </p:txBody>
      </p:sp>
      <p:sp>
        <p:nvSpPr>
          <p:cNvPr id="3" name="TextBox 2">
            <a:extLst>
              <a:ext uri="{FF2B5EF4-FFF2-40B4-BE49-F238E27FC236}">
                <a16:creationId xmlns:a16="http://schemas.microsoft.com/office/drawing/2014/main" id="{5B0B85F1-320D-352A-9447-77E913A60117}"/>
              </a:ext>
            </a:extLst>
          </p:cNvPr>
          <p:cNvSpPr txBox="1"/>
          <p:nvPr/>
        </p:nvSpPr>
        <p:spPr>
          <a:xfrm>
            <a:off x="423746" y="1169125"/>
            <a:ext cx="6676581" cy="900246"/>
          </a:xfrm>
          <a:prstGeom prst="rect">
            <a:avLst/>
          </a:prstGeom>
          <a:noFill/>
        </p:spPr>
        <p:txBody>
          <a:bodyPr wrap="square" rtlCol="0">
            <a:spAutoFit/>
          </a:bodyPr>
          <a:lstStyle/>
          <a:p>
            <a:r>
              <a:rPr lang="en-US" sz="1050" dirty="0"/>
              <a:t>Hello, this is the 3</a:t>
            </a:r>
            <a:r>
              <a:rPr lang="en-US" sz="1050" baseline="30000" dirty="0"/>
              <a:t>rd</a:t>
            </a:r>
            <a:r>
              <a:rPr lang="en-US" sz="1050" dirty="0"/>
              <a:t> time I am calling your company because I have not received my pay, </a:t>
            </a:r>
            <a:r>
              <a:rPr lang="en-US" sz="1050" b="1" dirty="0">
                <a:solidFill>
                  <a:srgbClr val="FF0000"/>
                </a:solidFill>
              </a:rPr>
              <a:t>I have a 2 years old kid who needs diapers and a demanding wife who needs money to get the food for our family</a:t>
            </a:r>
            <a:r>
              <a:rPr lang="en-US" sz="1050" dirty="0"/>
              <a:t> and guess what... I cannot do any of that because you think my payment is something you can play with whenever you feel like! </a:t>
            </a:r>
            <a:r>
              <a:rPr lang="en-US" sz="1050" b="1" dirty="0">
                <a:solidFill>
                  <a:srgbClr val="FF0000"/>
                </a:solidFill>
              </a:rPr>
              <a:t>Last guy I talked to said that it would be deposited In the next hours</a:t>
            </a:r>
            <a:r>
              <a:rPr lang="en-US" sz="1050" dirty="0"/>
              <a:t>, and nothing has happened!</a:t>
            </a:r>
          </a:p>
        </p:txBody>
      </p:sp>
      <p:sp>
        <p:nvSpPr>
          <p:cNvPr id="4" name="TextBox 3">
            <a:extLst>
              <a:ext uri="{FF2B5EF4-FFF2-40B4-BE49-F238E27FC236}">
                <a16:creationId xmlns:a16="http://schemas.microsoft.com/office/drawing/2014/main" id="{01D37A62-15FE-680E-C59C-89B7E34C4FAF}"/>
              </a:ext>
            </a:extLst>
          </p:cNvPr>
          <p:cNvSpPr txBox="1"/>
          <p:nvPr/>
        </p:nvSpPr>
        <p:spPr>
          <a:xfrm>
            <a:off x="420746" y="799793"/>
            <a:ext cx="3992137" cy="369332"/>
          </a:xfrm>
          <a:prstGeom prst="rect">
            <a:avLst/>
          </a:prstGeom>
          <a:noFill/>
        </p:spPr>
        <p:txBody>
          <a:bodyPr wrap="square" rtlCol="0">
            <a:spAutoFit/>
          </a:bodyPr>
          <a:lstStyle/>
          <a:p>
            <a:r>
              <a:rPr lang="en-US" dirty="0"/>
              <a:t>Scenario: </a:t>
            </a:r>
            <a:r>
              <a:rPr lang="en-US" dirty="0">
                <a:solidFill>
                  <a:srgbClr val="009999"/>
                </a:solidFill>
              </a:rPr>
              <a:t>Irate People</a:t>
            </a:r>
          </a:p>
        </p:txBody>
      </p:sp>
      <p:sp>
        <p:nvSpPr>
          <p:cNvPr id="9" name="Title 2">
            <a:extLst>
              <a:ext uri="{FF2B5EF4-FFF2-40B4-BE49-F238E27FC236}">
                <a16:creationId xmlns:a16="http://schemas.microsoft.com/office/drawing/2014/main" id="{FFB42CD9-CB12-1D3B-9AE1-3A00074BFA18}"/>
              </a:ext>
            </a:extLst>
          </p:cNvPr>
          <p:cNvSpPr txBox="1">
            <a:spLocks/>
          </p:cNvSpPr>
          <p:nvPr/>
        </p:nvSpPr>
        <p:spPr>
          <a:xfrm>
            <a:off x="1684931" y="336628"/>
            <a:ext cx="5774136" cy="369333"/>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pPr algn="ctr"/>
            <a:r>
              <a:rPr lang="en-US" sz="2800" dirty="0">
                <a:solidFill>
                  <a:srgbClr val="FA6D26"/>
                </a:solidFill>
              </a:rPr>
              <a:t>Interaction Handling</a:t>
            </a:r>
          </a:p>
        </p:txBody>
      </p:sp>
      <p:sp>
        <p:nvSpPr>
          <p:cNvPr id="2" name="TextBox 1">
            <a:extLst>
              <a:ext uri="{FF2B5EF4-FFF2-40B4-BE49-F238E27FC236}">
                <a16:creationId xmlns:a16="http://schemas.microsoft.com/office/drawing/2014/main" id="{4B01BAC1-B802-30AF-6F7C-3E024517C89A}"/>
              </a:ext>
            </a:extLst>
          </p:cNvPr>
          <p:cNvSpPr txBox="1"/>
          <p:nvPr/>
        </p:nvSpPr>
        <p:spPr>
          <a:xfrm>
            <a:off x="420746" y="2057075"/>
            <a:ext cx="8460431" cy="2996565"/>
          </a:xfrm>
          <a:prstGeom prst="flowChartAlternateProcess">
            <a:avLst/>
          </a:prstGeom>
          <a:solidFill>
            <a:schemeClr val="accent1">
              <a:lumMod val="20000"/>
              <a:lumOff val="80000"/>
            </a:schemeClr>
          </a:solidFill>
          <a:effectLst>
            <a:outerShdw blurRad="50800" dist="38100" algn="l" rotWithShape="0">
              <a:prstClr val="black">
                <a:alpha val="40000"/>
              </a:prstClr>
            </a:outerShdw>
          </a:effectLst>
        </p:spPr>
        <p:txBody>
          <a:bodyPr wrap="square" rtlCol="0">
            <a:spAutoFit/>
          </a:bodyPr>
          <a:lstStyle/>
          <a:p>
            <a:r>
              <a:rPr lang="en-US" sz="1000" b="1" i="1" dirty="0">
                <a:solidFill>
                  <a:srgbClr val="00B050"/>
                </a:solidFill>
              </a:rPr>
              <a:t>I understand that as the head of the household you must have your payment on time , </a:t>
            </a:r>
            <a:r>
              <a:rPr lang="en-US" sz="1000" i="1" dirty="0"/>
              <a:t>Lets get to work right away  so that we can see what is going…</a:t>
            </a:r>
            <a:r>
              <a:rPr lang="en-US" sz="1000" i="1" dirty="0">
                <a:solidFill>
                  <a:srgbClr val="00B050"/>
                </a:solidFill>
              </a:rPr>
              <a:t> </a:t>
            </a:r>
            <a:r>
              <a:rPr lang="en-US" sz="1000" b="1" i="1" dirty="0">
                <a:solidFill>
                  <a:srgbClr val="00B050"/>
                </a:solidFill>
              </a:rPr>
              <a:t>()</a:t>
            </a:r>
          </a:p>
          <a:p>
            <a:endParaRPr lang="en-US" sz="1000" b="1" i="1" dirty="0">
              <a:solidFill>
                <a:srgbClr val="00B050"/>
              </a:solidFill>
            </a:endParaRPr>
          </a:p>
          <a:p>
            <a:r>
              <a:rPr lang="en-US" sz="1000" b="1" i="1" dirty="0">
                <a:solidFill>
                  <a:srgbClr val="00B050"/>
                </a:solidFill>
              </a:rPr>
              <a:t>You said that you called earlier, </a:t>
            </a:r>
            <a:r>
              <a:rPr lang="en-US" sz="1000" i="1" dirty="0"/>
              <a:t>in that call, did you receive a ticket number?</a:t>
            </a:r>
          </a:p>
          <a:p>
            <a:endParaRPr lang="en-US" sz="1000" i="1" dirty="0"/>
          </a:p>
          <a:p>
            <a:r>
              <a:rPr lang="en-US" sz="1000" i="1" dirty="0"/>
              <a:t>Ok, </a:t>
            </a:r>
            <a:r>
              <a:rPr lang="en-US" sz="1000" b="1" i="1" dirty="0"/>
              <a:t>let me find out more details of what has been done into your account</a:t>
            </a:r>
            <a:r>
              <a:rPr lang="en-US" sz="1000" i="1" dirty="0"/>
              <a:t>, I want to confirm this information quick, your Bank Acc # is ____ and the routing number is_____</a:t>
            </a:r>
          </a:p>
          <a:p>
            <a:endParaRPr lang="en-US" sz="1000" i="1" dirty="0"/>
          </a:p>
          <a:p>
            <a:r>
              <a:rPr lang="en-US" sz="1000" i="1" dirty="0"/>
              <a:t>Allow me to place you on a brief hold while </a:t>
            </a:r>
            <a:r>
              <a:rPr lang="en-US" sz="1000" b="1" i="1" dirty="0"/>
              <a:t>I confirm some information with Payroll.</a:t>
            </a:r>
          </a:p>
          <a:p>
            <a:endParaRPr lang="en-US" sz="1000" i="1" dirty="0"/>
          </a:p>
          <a:p>
            <a:r>
              <a:rPr lang="en-US" sz="1000" b="1" i="1" dirty="0"/>
              <a:t>Hold 1 – Refresh -  Hold 2  </a:t>
            </a:r>
          </a:p>
          <a:p>
            <a:endParaRPr lang="en-US" sz="1000" i="1" dirty="0"/>
          </a:p>
          <a:p>
            <a:r>
              <a:rPr lang="en-US" sz="1000" i="1" dirty="0"/>
              <a:t>Thank you for holding, validating with the Payroll Processor </a:t>
            </a:r>
            <a:r>
              <a:rPr lang="en-US" sz="1000" b="1" i="1" dirty="0"/>
              <a:t>the transaction was successful meaning that the payment will be reflected today.</a:t>
            </a:r>
            <a:r>
              <a:rPr lang="en-US" sz="1000" i="1" dirty="0"/>
              <a:t> The payroll processor also confirmed </a:t>
            </a:r>
            <a:r>
              <a:rPr lang="en-US" sz="1000" b="1" i="1" dirty="0">
                <a:solidFill>
                  <a:schemeClr val="accent3"/>
                </a:solidFill>
              </a:rPr>
              <a:t>that the payment may be received early in the morning and sometimes it happens later on the same day. </a:t>
            </a:r>
            <a:r>
              <a:rPr lang="en-US" sz="1000" i="1" dirty="0"/>
              <a:t>We counted on you receiving the payment in a couple of hours as </a:t>
            </a:r>
            <a:r>
              <a:rPr lang="en-US" sz="1000" b="1" i="1" dirty="0">
                <a:solidFill>
                  <a:schemeClr val="accent3"/>
                </a:solidFill>
              </a:rPr>
              <a:t>the last rep explained but since today is your pay date it can happen any time during the evening. </a:t>
            </a:r>
            <a:r>
              <a:rPr lang="en-US" sz="1000" i="1" dirty="0"/>
              <a:t>Please give it today for the bank to reflect the payment, </a:t>
            </a:r>
            <a:r>
              <a:rPr lang="en-US" sz="1000" b="1" i="1" dirty="0">
                <a:solidFill>
                  <a:schemeClr val="accent1"/>
                </a:solidFill>
              </a:rPr>
              <a:t>if it does not happen give us a call tomorrow first time in the morning so we can escalate immediately.</a:t>
            </a:r>
            <a:endParaRPr lang="en-US" sz="1000" b="1" dirty="0">
              <a:solidFill>
                <a:schemeClr val="accent1"/>
              </a:solidFill>
            </a:endParaRPr>
          </a:p>
        </p:txBody>
      </p:sp>
      <p:sp>
        <p:nvSpPr>
          <p:cNvPr id="5" name="TextBox 4">
            <a:extLst>
              <a:ext uri="{FF2B5EF4-FFF2-40B4-BE49-F238E27FC236}">
                <a16:creationId xmlns:a16="http://schemas.microsoft.com/office/drawing/2014/main" id="{F1287FAD-D3E2-8D39-8E92-BD3098DDEBB0}"/>
              </a:ext>
            </a:extLst>
          </p:cNvPr>
          <p:cNvSpPr txBox="1"/>
          <p:nvPr/>
        </p:nvSpPr>
        <p:spPr>
          <a:xfrm>
            <a:off x="7150476" y="771160"/>
            <a:ext cx="1730701" cy="1293971"/>
          </a:xfrm>
          <a:prstGeom prst="flowChartAlternateProcess">
            <a:avLst/>
          </a:prstGeom>
          <a:solidFill>
            <a:schemeClr val="bg2"/>
          </a:solidFill>
          <a:ln>
            <a:solidFill>
              <a:schemeClr val="accent3"/>
            </a:solidFill>
          </a:ln>
          <a:effectLst>
            <a:outerShdw blurRad="50800" dist="38100" algn="l" rotWithShape="0">
              <a:prstClr val="black">
                <a:alpha val="40000"/>
              </a:prstClr>
            </a:outerShdw>
          </a:effectLst>
        </p:spPr>
        <p:txBody>
          <a:bodyPr wrap="square" rtlCol="0">
            <a:spAutoFit/>
          </a:bodyPr>
          <a:lstStyle/>
          <a:p>
            <a:r>
              <a:rPr lang="es-US" sz="1000" b="1" i="1" dirty="0">
                <a:solidFill>
                  <a:srgbClr val="00B050"/>
                </a:solidFill>
              </a:rPr>
              <a:t>Empathy Statements, connection.</a:t>
            </a:r>
          </a:p>
          <a:p>
            <a:endParaRPr lang="es-US" sz="1000" b="1" i="1" dirty="0">
              <a:solidFill>
                <a:srgbClr val="00B050"/>
              </a:solidFill>
            </a:endParaRPr>
          </a:p>
          <a:p>
            <a:r>
              <a:rPr lang="es-US" sz="1000" b="1" i="1" dirty="0">
                <a:solidFill>
                  <a:schemeClr val="accent3"/>
                </a:solidFill>
              </a:rPr>
              <a:t>Explanation of why the issue happened.</a:t>
            </a:r>
          </a:p>
          <a:p>
            <a:endParaRPr lang="es-US" sz="1000" b="1" i="1" dirty="0">
              <a:solidFill>
                <a:schemeClr val="accent3"/>
              </a:solidFill>
            </a:endParaRPr>
          </a:p>
          <a:p>
            <a:r>
              <a:rPr lang="en-US" sz="1000" b="1" i="1" dirty="0">
                <a:solidFill>
                  <a:schemeClr val="accent1"/>
                </a:solidFill>
              </a:rPr>
              <a:t>Expectations</a:t>
            </a:r>
          </a:p>
        </p:txBody>
      </p:sp>
    </p:spTree>
    <p:extLst>
      <p:ext uri="{BB962C8B-B14F-4D97-AF65-F5344CB8AC3E}">
        <p14:creationId xmlns:p14="http://schemas.microsoft.com/office/powerpoint/2010/main" val="2492233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Thinking Images | Free Vectors, Stock Photos &amp; PSD">
            <a:extLst>
              <a:ext uri="{FF2B5EF4-FFF2-40B4-BE49-F238E27FC236}">
                <a16:creationId xmlns:a16="http://schemas.microsoft.com/office/drawing/2014/main" id="{2B5363E3-00CF-4DDA-B45D-AE326C1476A6}"/>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l="199" t="-274" r="-199" b="6600"/>
          <a:stretch/>
        </p:blipFill>
        <p:spPr bwMode="auto">
          <a:xfrm>
            <a:off x="2390150" y="1144878"/>
            <a:ext cx="4257276" cy="3987842"/>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1B71DAAD-E290-4F17-A90C-A5D4D3DF71F7}"/>
              </a:ext>
            </a:extLst>
          </p:cNvPr>
          <p:cNvSpPr>
            <a:spLocks noGrp="1"/>
          </p:cNvSpPr>
          <p:nvPr>
            <p:ph type="sldNum" sz="quarter" idx="4"/>
          </p:nvPr>
        </p:nvSpPr>
        <p:spPr/>
        <p:txBody>
          <a:bodyPr/>
          <a:lstStyle/>
          <a:p>
            <a:fld id="{00000000-1234-1234-1234-123412341234}" type="slidenum">
              <a:rPr lang="en-US" smtClean="0"/>
              <a:pPr/>
              <a:t>11</a:t>
            </a:fld>
            <a:endParaRPr lang="en-US" dirty="0"/>
          </a:p>
        </p:txBody>
      </p:sp>
      <p:sp>
        <p:nvSpPr>
          <p:cNvPr id="7" name="Title 2">
            <a:extLst>
              <a:ext uri="{FF2B5EF4-FFF2-40B4-BE49-F238E27FC236}">
                <a16:creationId xmlns:a16="http://schemas.microsoft.com/office/drawing/2014/main" id="{4F1A9104-C37B-4752-9A1C-A3583AF66705}"/>
              </a:ext>
            </a:extLst>
          </p:cNvPr>
          <p:cNvSpPr>
            <a:spLocks noGrp="1"/>
          </p:cNvSpPr>
          <p:nvPr>
            <p:ph type="title"/>
          </p:nvPr>
        </p:nvSpPr>
        <p:spPr>
          <a:xfrm>
            <a:off x="1684931" y="336628"/>
            <a:ext cx="5774136" cy="369333"/>
          </a:xfrm>
        </p:spPr>
        <p:txBody>
          <a:bodyPr/>
          <a:lstStyle/>
          <a:p>
            <a:pPr algn="ctr"/>
            <a:r>
              <a:rPr lang="en-US" sz="2800" dirty="0">
                <a:solidFill>
                  <a:srgbClr val="FA6D26"/>
                </a:solidFill>
              </a:rPr>
              <a:t>How To Explain / Deliver Information</a:t>
            </a:r>
          </a:p>
        </p:txBody>
      </p:sp>
      <p:sp>
        <p:nvSpPr>
          <p:cNvPr id="19" name="TextBox 18">
            <a:extLst>
              <a:ext uri="{FF2B5EF4-FFF2-40B4-BE49-F238E27FC236}">
                <a16:creationId xmlns:a16="http://schemas.microsoft.com/office/drawing/2014/main" id="{6100CF1A-87D5-7CB4-5823-C154C94D8EA9}"/>
              </a:ext>
            </a:extLst>
          </p:cNvPr>
          <p:cNvSpPr txBox="1"/>
          <p:nvPr/>
        </p:nvSpPr>
        <p:spPr>
          <a:xfrm>
            <a:off x="486397" y="2559727"/>
            <a:ext cx="3261003" cy="307777"/>
          </a:xfrm>
          <a:prstGeom prst="rect">
            <a:avLst/>
          </a:prstGeom>
          <a:noFill/>
        </p:spPr>
        <p:txBody>
          <a:bodyPr wrap="square" rtlCol="0">
            <a:spAutoFit/>
          </a:bodyPr>
          <a:lstStyle/>
          <a:p>
            <a:r>
              <a:rPr lang="en-US" sz="1400" b="1" dirty="0">
                <a:solidFill>
                  <a:srgbClr val="FA6A22"/>
                </a:solidFill>
              </a:rPr>
              <a:t>What Do You Mean / Say That Again</a:t>
            </a:r>
          </a:p>
        </p:txBody>
      </p:sp>
      <p:sp>
        <p:nvSpPr>
          <p:cNvPr id="21" name="TextBox 20">
            <a:extLst>
              <a:ext uri="{FF2B5EF4-FFF2-40B4-BE49-F238E27FC236}">
                <a16:creationId xmlns:a16="http://schemas.microsoft.com/office/drawing/2014/main" id="{1C4C1893-77E7-7031-55E5-E1E78F657071}"/>
              </a:ext>
            </a:extLst>
          </p:cNvPr>
          <p:cNvSpPr txBox="1"/>
          <p:nvPr/>
        </p:nvSpPr>
        <p:spPr>
          <a:xfrm>
            <a:off x="3992134" y="2498172"/>
            <a:ext cx="3466933" cy="369332"/>
          </a:xfrm>
          <a:prstGeom prst="rect">
            <a:avLst/>
          </a:prstGeom>
          <a:noFill/>
        </p:spPr>
        <p:txBody>
          <a:bodyPr wrap="square" rtlCol="0">
            <a:spAutoFit/>
          </a:bodyPr>
          <a:lstStyle/>
          <a:p>
            <a:r>
              <a:rPr lang="en-US" b="1" dirty="0">
                <a:solidFill>
                  <a:srgbClr val="00A5B5"/>
                </a:solidFill>
              </a:rPr>
              <a:t>Our Actions</a:t>
            </a:r>
          </a:p>
        </p:txBody>
      </p:sp>
      <p:sp>
        <p:nvSpPr>
          <p:cNvPr id="22" name="TextBox 21">
            <a:extLst>
              <a:ext uri="{FF2B5EF4-FFF2-40B4-BE49-F238E27FC236}">
                <a16:creationId xmlns:a16="http://schemas.microsoft.com/office/drawing/2014/main" id="{2CA2F723-8FC5-17BC-202D-FE3A286F7DEA}"/>
              </a:ext>
            </a:extLst>
          </p:cNvPr>
          <p:cNvSpPr txBox="1"/>
          <p:nvPr/>
        </p:nvSpPr>
        <p:spPr>
          <a:xfrm>
            <a:off x="3923073" y="2845182"/>
            <a:ext cx="4257276" cy="1477328"/>
          </a:xfrm>
          <a:prstGeom prst="rect">
            <a:avLst/>
          </a:prstGeom>
          <a:noFill/>
        </p:spPr>
        <p:txBody>
          <a:bodyPr wrap="square" rtlCol="0">
            <a:spAutoFit/>
          </a:bodyPr>
          <a:lstStyle/>
          <a:p>
            <a:r>
              <a:rPr lang="en-US" dirty="0">
                <a:solidFill>
                  <a:srgbClr val="706866"/>
                </a:solidFill>
                <a:latin typeface="Abadi" panose="020B0604020104020204" pitchFamily="34" charset="0"/>
              </a:rPr>
              <a:t>-Avoid mumbling (mmm, egh, phew)</a:t>
            </a:r>
          </a:p>
          <a:p>
            <a:r>
              <a:rPr lang="en-US" dirty="0">
                <a:solidFill>
                  <a:srgbClr val="706866"/>
                </a:solidFill>
                <a:latin typeface="Abadi" panose="020B0604020104020204" pitchFamily="34" charset="0"/>
              </a:rPr>
              <a:t>-Proper wording</a:t>
            </a:r>
          </a:p>
          <a:p>
            <a:r>
              <a:rPr lang="en-US" dirty="0">
                <a:solidFill>
                  <a:srgbClr val="706866"/>
                </a:solidFill>
                <a:latin typeface="Abadi" panose="020B0604020104020204" pitchFamily="34" charset="0"/>
              </a:rPr>
              <a:t>-Avoid slang – Technical jargon</a:t>
            </a:r>
          </a:p>
          <a:p>
            <a:r>
              <a:rPr lang="en-US" dirty="0">
                <a:solidFill>
                  <a:srgbClr val="706866"/>
                </a:solidFill>
                <a:latin typeface="Abadi" panose="020B0604020104020204" pitchFamily="34" charset="0"/>
              </a:rPr>
              <a:t>-Paraphrase</a:t>
            </a:r>
          </a:p>
          <a:p>
            <a:r>
              <a:rPr lang="en-US" dirty="0">
                <a:solidFill>
                  <a:srgbClr val="706866"/>
                </a:solidFill>
                <a:latin typeface="Abadi" panose="020B0604020104020204" pitchFamily="34" charset="0"/>
              </a:rPr>
              <a:t>-Improve you tone of voice</a:t>
            </a:r>
          </a:p>
        </p:txBody>
      </p:sp>
      <p:sp>
        <p:nvSpPr>
          <p:cNvPr id="2" name="TextBox 1">
            <a:extLst>
              <a:ext uri="{FF2B5EF4-FFF2-40B4-BE49-F238E27FC236}">
                <a16:creationId xmlns:a16="http://schemas.microsoft.com/office/drawing/2014/main" id="{088E64A1-3ECC-F987-8CB9-96437A232EE7}"/>
              </a:ext>
            </a:extLst>
          </p:cNvPr>
          <p:cNvSpPr txBox="1"/>
          <p:nvPr/>
        </p:nvSpPr>
        <p:spPr>
          <a:xfrm>
            <a:off x="452803" y="2867504"/>
            <a:ext cx="1842088" cy="461665"/>
          </a:xfrm>
          <a:prstGeom prst="rect">
            <a:avLst/>
          </a:prstGeom>
          <a:noFill/>
        </p:spPr>
        <p:txBody>
          <a:bodyPr wrap="square" rtlCol="0">
            <a:spAutoFit/>
          </a:bodyPr>
          <a:lstStyle/>
          <a:p>
            <a:pPr algn="ctr"/>
            <a:r>
              <a:rPr lang="en-US" sz="1200" dirty="0">
                <a:solidFill>
                  <a:srgbClr val="706866"/>
                </a:solidFill>
                <a:latin typeface="Abadi" panose="020B0604020104020204" pitchFamily="34" charset="0"/>
              </a:rPr>
              <a:t>Paraphrase or provide a better explanation</a:t>
            </a:r>
          </a:p>
        </p:txBody>
      </p:sp>
      <p:sp>
        <p:nvSpPr>
          <p:cNvPr id="4" name="TextBox 3">
            <a:extLst>
              <a:ext uri="{FF2B5EF4-FFF2-40B4-BE49-F238E27FC236}">
                <a16:creationId xmlns:a16="http://schemas.microsoft.com/office/drawing/2014/main" id="{730C9B91-7214-684A-062C-D5F852078030}"/>
              </a:ext>
            </a:extLst>
          </p:cNvPr>
          <p:cNvSpPr txBox="1"/>
          <p:nvPr/>
        </p:nvSpPr>
        <p:spPr>
          <a:xfrm>
            <a:off x="2207847" y="2867504"/>
            <a:ext cx="1446692" cy="646331"/>
          </a:xfrm>
          <a:prstGeom prst="rect">
            <a:avLst/>
          </a:prstGeom>
          <a:noFill/>
        </p:spPr>
        <p:txBody>
          <a:bodyPr wrap="square" rtlCol="0">
            <a:spAutoFit/>
          </a:bodyPr>
          <a:lstStyle/>
          <a:p>
            <a:pPr algn="ctr"/>
            <a:r>
              <a:rPr lang="en-US" sz="1200" dirty="0">
                <a:solidFill>
                  <a:srgbClr val="706866"/>
                </a:solidFill>
                <a:latin typeface="Abadi" panose="020B0604020104020204" pitchFamily="34" charset="0"/>
              </a:rPr>
              <a:t>Repeat again but slowly and  focus on pronunciation</a:t>
            </a:r>
          </a:p>
        </p:txBody>
      </p:sp>
      <p:sp>
        <p:nvSpPr>
          <p:cNvPr id="8" name="TextBox 7">
            <a:extLst>
              <a:ext uri="{FF2B5EF4-FFF2-40B4-BE49-F238E27FC236}">
                <a16:creationId xmlns:a16="http://schemas.microsoft.com/office/drawing/2014/main" id="{5AD3CC94-D67A-DEFB-B07C-FCF9F70A3752}"/>
              </a:ext>
            </a:extLst>
          </p:cNvPr>
          <p:cNvSpPr txBox="1"/>
          <p:nvPr/>
        </p:nvSpPr>
        <p:spPr>
          <a:xfrm>
            <a:off x="2259860" y="1141474"/>
            <a:ext cx="3466933" cy="369332"/>
          </a:xfrm>
          <a:prstGeom prst="rect">
            <a:avLst/>
          </a:prstGeom>
          <a:noFill/>
        </p:spPr>
        <p:txBody>
          <a:bodyPr wrap="square" rtlCol="0">
            <a:spAutoFit/>
          </a:bodyPr>
          <a:lstStyle/>
          <a:p>
            <a:r>
              <a:rPr lang="en-US" b="1" dirty="0">
                <a:solidFill>
                  <a:srgbClr val="00A5B5"/>
                </a:solidFill>
              </a:rPr>
              <a:t>Our Focus</a:t>
            </a:r>
          </a:p>
        </p:txBody>
      </p:sp>
      <p:sp>
        <p:nvSpPr>
          <p:cNvPr id="9" name="TextBox 8">
            <a:extLst>
              <a:ext uri="{FF2B5EF4-FFF2-40B4-BE49-F238E27FC236}">
                <a16:creationId xmlns:a16="http://schemas.microsoft.com/office/drawing/2014/main" id="{1678D2BA-2131-4FBF-0B27-FA4BBB7A70CF}"/>
              </a:ext>
            </a:extLst>
          </p:cNvPr>
          <p:cNvSpPr txBox="1"/>
          <p:nvPr/>
        </p:nvSpPr>
        <p:spPr>
          <a:xfrm>
            <a:off x="2259860" y="1451248"/>
            <a:ext cx="6119091" cy="923330"/>
          </a:xfrm>
          <a:prstGeom prst="rect">
            <a:avLst/>
          </a:prstGeom>
          <a:noFill/>
        </p:spPr>
        <p:txBody>
          <a:bodyPr wrap="square" rtlCol="0">
            <a:spAutoFit/>
          </a:bodyPr>
          <a:lstStyle/>
          <a:p>
            <a:r>
              <a:rPr lang="en-US" dirty="0">
                <a:solidFill>
                  <a:srgbClr val="706866"/>
                </a:solidFill>
                <a:latin typeface="Abadi" panose="020B0604020104020204" pitchFamily="34" charset="0"/>
              </a:rPr>
              <a:t>*Be clear as possible and simple</a:t>
            </a:r>
          </a:p>
          <a:p>
            <a:r>
              <a:rPr lang="en-US" dirty="0">
                <a:solidFill>
                  <a:srgbClr val="706866"/>
                </a:solidFill>
                <a:latin typeface="Abadi" panose="020B0604020104020204" pitchFamily="34" charset="0"/>
              </a:rPr>
              <a:t>*Differentiate: What do you mean and Say that again.</a:t>
            </a:r>
          </a:p>
          <a:p>
            <a:r>
              <a:rPr lang="en-US" dirty="0">
                <a:solidFill>
                  <a:srgbClr val="706866"/>
                </a:solidFill>
                <a:latin typeface="Abadi" panose="020B0604020104020204" pitchFamily="34" charset="0"/>
              </a:rPr>
              <a:t>*Understand the processes and system tools</a:t>
            </a:r>
          </a:p>
        </p:txBody>
      </p:sp>
      <p:pic>
        <p:nvPicPr>
          <p:cNvPr id="4102" name="Picture 6" descr="Confused Eyes Vector Images (over 2,600)">
            <a:extLst>
              <a:ext uri="{FF2B5EF4-FFF2-40B4-BE49-F238E27FC236}">
                <a16:creationId xmlns:a16="http://schemas.microsoft.com/office/drawing/2014/main" id="{450C967E-EAEA-CE97-3497-2E34D072B3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2143" y="3751184"/>
            <a:ext cx="866257" cy="909934"/>
          </a:xfrm>
          <a:prstGeom prst="flowChartAlternateProcess">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E178E424-B0E4-18F3-AE41-48F7CA4CB386}"/>
              </a:ext>
            </a:extLst>
          </p:cNvPr>
          <p:cNvSpPr txBox="1"/>
          <p:nvPr/>
        </p:nvSpPr>
        <p:spPr>
          <a:xfrm>
            <a:off x="604366" y="4444271"/>
            <a:ext cx="2944235" cy="276999"/>
          </a:xfrm>
          <a:prstGeom prst="rect">
            <a:avLst/>
          </a:prstGeom>
          <a:noFill/>
        </p:spPr>
        <p:txBody>
          <a:bodyPr wrap="square" rtlCol="0">
            <a:spAutoFit/>
          </a:bodyPr>
          <a:lstStyle/>
          <a:p>
            <a:pPr algn="ctr"/>
            <a:r>
              <a:rPr lang="en-US" sz="1200" dirty="0">
                <a:solidFill>
                  <a:srgbClr val="19728C"/>
                </a:solidFill>
                <a:latin typeface="Abadi" panose="020B0604020104020204" pitchFamily="34" charset="0"/>
              </a:rPr>
              <a:t>Did he understand or not like the answer?</a:t>
            </a:r>
          </a:p>
        </p:txBody>
      </p:sp>
      <p:pic>
        <p:nvPicPr>
          <p:cNvPr id="1026" name="Picture 2" descr="17,200+ Voice Control Illustrations, Royalty-Free Vector Graphics &amp; Clip  Art - iStock | Voice control icon, Voice control device, Voice control  remote">
            <a:extLst>
              <a:ext uri="{FF2B5EF4-FFF2-40B4-BE49-F238E27FC236}">
                <a16:creationId xmlns:a16="http://schemas.microsoft.com/office/drawing/2014/main" id="{A1B7FE6F-B520-018C-8AE2-43ADAADF67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3361" y="1224605"/>
            <a:ext cx="1085348" cy="1085348"/>
          </a:xfrm>
          <a:prstGeom prst="flowChartConnector">
            <a:avLst/>
          </a:prstGeom>
          <a:noFill/>
          <a:ln w="1270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4820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Thinking Images | Free Vectors, Stock Photos &amp; PSD">
            <a:extLst>
              <a:ext uri="{FF2B5EF4-FFF2-40B4-BE49-F238E27FC236}">
                <a16:creationId xmlns:a16="http://schemas.microsoft.com/office/drawing/2014/main" id="{2B5363E3-00CF-4DDA-B45D-AE326C1476A6}"/>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l="199" t="-274" r="-199" b="6600"/>
          <a:stretch/>
        </p:blipFill>
        <p:spPr bwMode="auto">
          <a:xfrm>
            <a:off x="2565079" y="1155658"/>
            <a:ext cx="4257276" cy="3987842"/>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1B71DAAD-E290-4F17-A90C-A5D4D3DF71F7}"/>
              </a:ext>
            </a:extLst>
          </p:cNvPr>
          <p:cNvSpPr>
            <a:spLocks noGrp="1"/>
          </p:cNvSpPr>
          <p:nvPr>
            <p:ph type="sldNum" sz="quarter" idx="4"/>
          </p:nvPr>
        </p:nvSpPr>
        <p:spPr/>
        <p:txBody>
          <a:bodyPr/>
          <a:lstStyle/>
          <a:p>
            <a:fld id="{00000000-1234-1234-1234-123412341234}" type="slidenum">
              <a:rPr lang="en-US" smtClean="0"/>
              <a:pPr/>
              <a:t>12</a:t>
            </a:fld>
            <a:endParaRPr lang="en-US" dirty="0"/>
          </a:p>
        </p:txBody>
      </p:sp>
      <p:sp>
        <p:nvSpPr>
          <p:cNvPr id="3" name="TextBox 2">
            <a:extLst>
              <a:ext uri="{FF2B5EF4-FFF2-40B4-BE49-F238E27FC236}">
                <a16:creationId xmlns:a16="http://schemas.microsoft.com/office/drawing/2014/main" id="{5B0B85F1-320D-352A-9447-77E913A60117}"/>
              </a:ext>
            </a:extLst>
          </p:cNvPr>
          <p:cNvSpPr txBox="1"/>
          <p:nvPr/>
        </p:nvSpPr>
        <p:spPr>
          <a:xfrm>
            <a:off x="2410607" y="1333696"/>
            <a:ext cx="6214312" cy="1200329"/>
          </a:xfrm>
          <a:prstGeom prst="rect">
            <a:avLst/>
          </a:prstGeom>
          <a:noFill/>
        </p:spPr>
        <p:txBody>
          <a:bodyPr wrap="square" rtlCol="0">
            <a:spAutoFit/>
          </a:bodyPr>
          <a:lstStyle/>
          <a:p>
            <a:r>
              <a:rPr lang="en-US" sz="1200" dirty="0"/>
              <a:t>Hello this is Hannah, I am very confused when I was checking on my PTO balance on the website, it says that I have available 24 hours of PTO when I should have 48, I am always here at work, comply with my schedule and help my teammates staying up late. This is something you should be able to fix with a click I do not understand why you guys keep on sending me to Tom my HR as he is always busy and take ages to reply my emails. Moving to you guys was an absolute loss for the company, get it fixed NOW!</a:t>
            </a:r>
          </a:p>
        </p:txBody>
      </p:sp>
      <p:sp>
        <p:nvSpPr>
          <p:cNvPr id="4" name="TextBox 3">
            <a:extLst>
              <a:ext uri="{FF2B5EF4-FFF2-40B4-BE49-F238E27FC236}">
                <a16:creationId xmlns:a16="http://schemas.microsoft.com/office/drawing/2014/main" id="{01D37A62-15FE-680E-C59C-89B7E34C4FAF}"/>
              </a:ext>
            </a:extLst>
          </p:cNvPr>
          <p:cNvSpPr txBox="1"/>
          <p:nvPr/>
        </p:nvSpPr>
        <p:spPr>
          <a:xfrm>
            <a:off x="2410607" y="990709"/>
            <a:ext cx="5048460" cy="369332"/>
          </a:xfrm>
          <a:prstGeom prst="rect">
            <a:avLst/>
          </a:prstGeom>
          <a:noFill/>
        </p:spPr>
        <p:txBody>
          <a:bodyPr wrap="square" rtlCol="0">
            <a:spAutoFit/>
          </a:bodyPr>
          <a:lstStyle/>
          <a:p>
            <a:r>
              <a:rPr lang="en-US" dirty="0"/>
              <a:t>Scenario: </a:t>
            </a:r>
            <a:r>
              <a:rPr lang="en-US" dirty="0">
                <a:solidFill>
                  <a:srgbClr val="009999"/>
                </a:solidFill>
              </a:rPr>
              <a:t>How To Explain / Deliver Information</a:t>
            </a:r>
          </a:p>
        </p:txBody>
      </p:sp>
      <p:sp>
        <p:nvSpPr>
          <p:cNvPr id="5" name="TextBox 4">
            <a:extLst>
              <a:ext uri="{FF2B5EF4-FFF2-40B4-BE49-F238E27FC236}">
                <a16:creationId xmlns:a16="http://schemas.microsoft.com/office/drawing/2014/main" id="{C8460CFA-A844-F498-4305-C3C5B31CF25B}"/>
              </a:ext>
            </a:extLst>
          </p:cNvPr>
          <p:cNvSpPr txBox="1"/>
          <p:nvPr/>
        </p:nvSpPr>
        <p:spPr>
          <a:xfrm>
            <a:off x="3731500" y="2968887"/>
            <a:ext cx="3992137" cy="369332"/>
          </a:xfrm>
          <a:prstGeom prst="rect">
            <a:avLst/>
          </a:prstGeom>
          <a:noFill/>
        </p:spPr>
        <p:txBody>
          <a:bodyPr wrap="square" rtlCol="0">
            <a:spAutoFit/>
          </a:bodyPr>
          <a:lstStyle/>
          <a:p>
            <a:r>
              <a:rPr lang="en-US" b="1" dirty="0">
                <a:solidFill>
                  <a:srgbClr val="F96013"/>
                </a:solidFill>
              </a:rPr>
              <a:t>Keep In Mind:</a:t>
            </a:r>
          </a:p>
        </p:txBody>
      </p:sp>
      <p:sp>
        <p:nvSpPr>
          <p:cNvPr id="26" name="TextBox 25">
            <a:extLst>
              <a:ext uri="{FF2B5EF4-FFF2-40B4-BE49-F238E27FC236}">
                <a16:creationId xmlns:a16="http://schemas.microsoft.com/office/drawing/2014/main" id="{833E5130-D3E8-3C40-7749-B9A728EBA3C4}"/>
              </a:ext>
            </a:extLst>
          </p:cNvPr>
          <p:cNvSpPr txBox="1"/>
          <p:nvPr/>
        </p:nvSpPr>
        <p:spPr>
          <a:xfrm>
            <a:off x="645537" y="3492719"/>
            <a:ext cx="2673809" cy="307777"/>
          </a:xfrm>
          <a:prstGeom prst="rect">
            <a:avLst/>
          </a:prstGeom>
          <a:noFill/>
        </p:spPr>
        <p:txBody>
          <a:bodyPr wrap="square" rtlCol="0">
            <a:spAutoFit/>
          </a:bodyPr>
          <a:lstStyle/>
          <a:p>
            <a:r>
              <a:rPr lang="en-US" sz="1400" b="1" dirty="0">
                <a:solidFill>
                  <a:schemeClr val="bg1">
                    <a:lumMod val="50000"/>
                  </a:schemeClr>
                </a:solidFill>
              </a:rPr>
              <a:t>What was your focus?</a:t>
            </a:r>
          </a:p>
        </p:txBody>
      </p:sp>
      <p:pic>
        <p:nvPicPr>
          <p:cNvPr id="27" name="Picture 6" descr="Check Mark Icon, Check Icons, Mark Icons, Symbol PNG and Vector with  Transparent Background for Free Download">
            <a:extLst>
              <a:ext uri="{FF2B5EF4-FFF2-40B4-BE49-F238E27FC236}">
                <a16:creationId xmlns:a16="http://schemas.microsoft.com/office/drawing/2014/main" id="{05EF021F-2A23-1729-D788-678ECE612D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719" y="3525423"/>
            <a:ext cx="336628" cy="33662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 descr="Check Mark Icon, Check Icons, Mark Icons, Symbol PNG and Vector with  Transparent Background for Free Download">
            <a:extLst>
              <a:ext uri="{FF2B5EF4-FFF2-40B4-BE49-F238E27FC236}">
                <a16:creationId xmlns:a16="http://schemas.microsoft.com/office/drawing/2014/main" id="{F26040BE-1DC5-2596-247C-92CC9C76D6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554" y="3903653"/>
            <a:ext cx="336628" cy="33662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 descr="Check Mark Icon, Check Icons, Mark Icons, Symbol PNG and Vector with  Transparent Background for Free Download">
            <a:extLst>
              <a:ext uri="{FF2B5EF4-FFF2-40B4-BE49-F238E27FC236}">
                <a16:creationId xmlns:a16="http://schemas.microsoft.com/office/drawing/2014/main" id="{A6EB527A-601D-9754-631F-6D51178D06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764" y="3562878"/>
            <a:ext cx="336628" cy="336628"/>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6" descr="Check Mark Icon, Check Icons, Mark Icons, Symbol PNG and Vector with  Transparent Background for Free Download">
            <a:extLst>
              <a:ext uri="{FF2B5EF4-FFF2-40B4-BE49-F238E27FC236}">
                <a16:creationId xmlns:a16="http://schemas.microsoft.com/office/drawing/2014/main" id="{C0CE6F01-7127-E884-93EC-46CEFF3302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4827" y="3943807"/>
            <a:ext cx="336628" cy="336628"/>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84233F44-F7A0-EE66-90FA-95F0B6D30709}"/>
              </a:ext>
            </a:extLst>
          </p:cNvPr>
          <p:cNvSpPr txBox="1"/>
          <p:nvPr/>
        </p:nvSpPr>
        <p:spPr>
          <a:xfrm>
            <a:off x="680616" y="3877795"/>
            <a:ext cx="4634798" cy="307777"/>
          </a:xfrm>
          <a:prstGeom prst="rect">
            <a:avLst/>
          </a:prstGeom>
          <a:noFill/>
        </p:spPr>
        <p:txBody>
          <a:bodyPr wrap="square" rtlCol="0">
            <a:spAutoFit/>
          </a:bodyPr>
          <a:lstStyle/>
          <a:p>
            <a:r>
              <a:rPr lang="en-US" sz="1400" b="1" dirty="0">
                <a:solidFill>
                  <a:schemeClr val="bg1">
                    <a:lumMod val="50000"/>
                  </a:schemeClr>
                </a:solidFill>
              </a:rPr>
              <a:t>How good was your explanation?</a:t>
            </a:r>
          </a:p>
        </p:txBody>
      </p:sp>
      <p:sp>
        <p:nvSpPr>
          <p:cNvPr id="39" name="TextBox 38">
            <a:extLst>
              <a:ext uri="{FF2B5EF4-FFF2-40B4-BE49-F238E27FC236}">
                <a16:creationId xmlns:a16="http://schemas.microsoft.com/office/drawing/2014/main" id="{FD585067-B79A-039F-EC04-080317FD48E2}"/>
              </a:ext>
            </a:extLst>
          </p:cNvPr>
          <p:cNvSpPr txBox="1"/>
          <p:nvPr/>
        </p:nvSpPr>
        <p:spPr>
          <a:xfrm>
            <a:off x="5299415" y="3509071"/>
            <a:ext cx="3469866" cy="307777"/>
          </a:xfrm>
          <a:prstGeom prst="rect">
            <a:avLst/>
          </a:prstGeom>
          <a:noFill/>
        </p:spPr>
        <p:txBody>
          <a:bodyPr wrap="square" rtlCol="0">
            <a:spAutoFit/>
          </a:bodyPr>
          <a:lstStyle/>
          <a:p>
            <a:r>
              <a:rPr lang="en-US" sz="1400" b="1" dirty="0">
                <a:solidFill>
                  <a:schemeClr val="bg1">
                    <a:lumMod val="50000"/>
                  </a:schemeClr>
                </a:solidFill>
              </a:rPr>
              <a:t>How was your wording?</a:t>
            </a:r>
          </a:p>
        </p:txBody>
      </p:sp>
      <p:sp>
        <p:nvSpPr>
          <p:cNvPr id="40" name="TextBox 39">
            <a:extLst>
              <a:ext uri="{FF2B5EF4-FFF2-40B4-BE49-F238E27FC236}">
                <a16:creationId xmlns:a16="http://schemas.microsoft.com/office/drawing/2014/main" id="{7ECC9E53-99C7-F719-5629-F934F12E82FF}"/>
              </a:ext>
            </a:extLst>
          </p:cNvPr>
          <p:cNvSpPr txBox="1"/>
          <p:nvPr/>
        </p:nvSpPr>
        <p:spPr>
          <a:xfrm>
            <a:off x="5315414" y="3928063"/>
            <a:ext cx="3607187" cy="307777"/>
          </a:xfrm>
          <a:prstGeom prst="rect">
            <a:avLst/>
          </a:prstGeom>
          <a:noFill/>
        </p:spPr>
        <p:txBody>
          <a:bodyPr wrap="square" rtlCol="0">
            <a:spAutoFit/>
          </a:bodyPr>
          <a:lstStyle/>
          <a:p>
            <a:r>
              <a:rPr lang="en-US" sz="1400" b="1" dirty="0">
                <a:solidFill>
                  <a:schemeClr val="bg1">
                    <a:lumMod val="50000"/>
                  </a:schemeClr>
                </a:solidFill>
              </a:rPr>
              <a:t>How did you sound confident?</a:t>
            </a:r>
          </a:p>
        </p:txBody>
      </p:sp>
      <p:pic>
        <p:nvPicPr>
          <p:cNvPr id="2" name="Picture 2" descr="Teacher Explain Subject Theme From Laptop Vector By sevector |  TheHungryJPEG.com">
            <a:extLst>
              <a:ext uri="{FF2B5EF4-FFF2-40B4-BE49-F238E27FC236}">
                <a16:creationId xmlns:a16="http://schemas.microsoft.com/office/drawing/2014/main" id="{77A5C2B8-59EC-5C62-4B93-B84D1AD267B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626" t="-3" r="10796" b="-3"/>
          <a:stretch/>
        </p:blipFill>
        <p:spPr bwMode="auto">
          <a:xfrm>
            <a:off x="519081" y="1073202"/>
            <a:ext cx="1891526" cy="1713498"/>
          </a:xfrm>
          <a:prstGeom prst="flowChartConnector">
            <a:avLst/>
          </a:prstGeom>
          <a:noFill/>
          <a:ln w="38100">
            <a:solidFill>
              <a:srgbClr val="00A5B5"/>
            </a:solidFill>
          </a:ln>
          <a:extLst>
            <a:ext uri="{909E8E84-426E-40DD-AFC4-6F175D3DCCD1}">
              <a14:hiddenFill xmlns:a14="http://schemas.microsoft.com/office/drawing/2010/main">
                <a:solidFill>
                  <a:srgbClr val="FFFFFF"/>
                </a:solidFill>
              </a14:hiddenFill>
            </a:ext>
          </a:extLst>
        </p:spPr>
      </p:pic>
      <p:sp>
        <p:nvSpPr>
          <p:cNvPr id="10" name="Title 2">
            <a:extLst>
              <a:ext uri="{FF2B5EF4-FFF2-40B4-BE49-F238E27FC236}">
                <a16:creationId xmlns:a16="http://schemas.microsoft.com/office/drawing/2014/main" id="{E2402BB0-E119-4FD1-D384-AF1AF9FFCF67}"/>
              </a:ext>
            </a:extLst>
          </p:cNvPr>
          <p:cNvSpPr txBox="1">
            <a:spLocks/>
          </p:cNvSpPr>
          <p:nvPr/>
        </p:nvSpPr>
        <p:spPr>
          <a:xfrm>
            <a:off x="1684931" y="336628"/>
            <a:ext cx="5774136" cy="369333"/>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pPr algn="ctr"/>
            <a:r>
              <a:rPr lang="en-US" sz="2800" dirty="0">
                <a:solidFill>
                  <a:srgbClr val="FA6D26"/>
                </a:solidFill>
              </a:rPr>
              <a:t>Interaction Handling</a:t>
            </a:r>
          </a:p>
        </p:txBody>
      </p:sp>
    </p:spTree>
    <p:extLst>
      <p:ext uri="{BB962C8B-B14F-4D97-AF65-F5344CB8AC3E}">
        <p14:creationId xmlns:p14="http://schemas.microsoft.com/office/powerpoint/2010/main" val="565238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Thinking Images | Free Vectors, Stock Photos &amp; PSD">
            <a:extLst>
              <a:ext uri="{FF2B5EF4-FFF2-40B4-BE49-F238E27FC236}">
                <a16:creationId xmlns:a16="http://schemas.microsoft.com/office/drawing/2014/main" id="{2B5363E3-00CF-4DDA-B45D-AE326C1476A6}"/>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l="199" t="-274" r="-199" b="6600"/>
          <a:stretch/>
        </p:blipFill>
        <p:spPr bwMode="auto">
          <a:xfrm>
            <a:off x="4886724" y="1156105"/>
            <a:ext cx="4257276" cy="3987842"/>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1B71DAAD-E290-4F17-A90C-A5D4D3DF71F7}"/>
              </a:ext>
            </a:extLst>
          </p:cNvPr>
          <p:cNvSpPr>
            <a:spLocks noGrp="1"/>
          </p:cNvSpPr>
          <p:nvPr>
            <p:ph type="sldNum" sz="quarter" idx="4"/>
          </p:nvPr>
        </p:nvSpPr>
        <p:spPr/>
        <p:txBody>
          <a:bodyPr/>
          <a:lstStyle/>
          <a:p>
            <a:fld id="{00000000-1234-1234-1234-123412341234}" type="slidenum">
              <a:rPr lang="en-US" smtClean="0"/>
              <a:pPr/>
              <a:t>13</a:t>
            </a:fld>
            <a:endParaRPr lang="en-US" dirty="0"/>
          </a:p>
        </p:txBody>
      </p:sp>
      <p:sp>
        <p:nvSpPr>
          <p:cNvPr id="3" name="TextBox 2">
            <a:extLst>
              <a:ext uri="{FF2B5EF4-FFF2-40B4-BE49-F238E27FC236}">
                <a16:creationId xmlns:a16="http://schemas.microsoft.com/office/drawing/2014/main" id="{5B0B85F1-320D-352A-9447-77E913A60117}"/>
              </a:ext>
            </a:extLst>
          </p:cNvPr>
          <p:cNvSpPr txBox="1"/>
          <p:nvPr/>
        </p:nvSpPr>
        <p:spPr>
          <a:xfrm>
            <a:off x="302995" y="1156105"/>
            <a:ext cx="6214312" cy="1200329"/>
          </a:xfrm>
          <a:prstGeom prst="rect">
            <a:avLst/>
          </a:prstGeom>
          <a:noFill/>
        </p:spPr>
        <p:txBody>
          <a:bodyPr wrap="square" rtlCol="0">
            <a:spAutoFit/>
          </a:bodyPr>
          <a:lstStyle/>
          <a:p>
            <a:r>
              <a:rPr lang="en-US" sz="1200" dirty="0"/>
              <a:t>Hello this is Hannah, I am very confused when I was checking on my PTO balance on the website, it says that I have available 24 hours of PTO when I should have 48, I am always here at work, comply with my schedule and help my teammates staying up late. This is something you should be able to fix with a click I do not understand why you guys keep on sending me to Tom my HR as he is always busy and take ages to reply my emails. Moving to you guys was an absolute loss for the company, get it fixed NOW!</a:t>
            </a:r>
          </a:p>
        </p:txBody>
      </p:sp>
      <p:sp>
        <p:nvSpPr>
          <p:cNvPr id="4" name="TextBox 3">
            <a:extLst>
              <a:ext uri="{FF2B5EF4-FFF2-40B4-BE49-F238E27FC236}">
                <a16:creationId xmlns:a16="http://schemas.microsoft.com/office/drawing/2014/main" id="{01D37A62-15FE-680E-C59C-89B7E34C4FAF}"/>
              </a:ext>
            </a:extLst>
          </p:cNvPr>
          <p:cNvSpPr txBox="1"/>
          <p:nvPr/>
        </p:nvSpPr>
        <p:spPr>
          <a:xfrm>
            <a:off x="302995" y="813118"/>
            <a:ext cx="5048460" cy="369332"/>
          </a:xfrm>
          <a:prstGeom prst="rect">
            <a:avLst/>
          </a:prstGeom>
          <a:noFill/>
        </p:spPr>
        <p:txBody>
          <a:bodyPr wrap="square" rtlCol="0">
            <a:spAutoFit/>
          </a:bodyPr>
          <a:lstStyle/>
          <a:p>
            <a:r>
              <a:rPr lang="en-US" dirty="0"/>
              <a:t>Scenario: </a:t>
            </a:r>
            <a:r>
              <a:rPr lang="en-US" dirty="0">
                <a:solidFill>
                  <a:srgbClr val="009999"/>
                </a:solidFill>
              </a:rPr>
              <a:t>How To Explain / Deliver Information</a:t>
            </a:r>
          </a:p>
        </p:txBody>
      </p:sp>
      <p:sp>
        <p:nvSpPr>
          <p:cNvPr id="10" name="Title 2">
            <a:extLst>
              <a:ext uri="{FF2B5EF4-FFF2-40B4-BE49-F238E27FC236}">
                <a16:creationId xmlns:a16="http://schemas.microsoft.com/office/drawing/2014/main" id="{E2402BB0-E119-4FD1-D384-AF1AF9FFCF67}"/>
              </a:ext>
            </a:extLst>
          </p:cNvPr>
          <p:cNvSpPr txBox="1">
            <a:spLocks/>
          </p:cNvSpPr>
          <p:nvPr/>
        </p:nvSpPr>
        <p:spPr>
          <a:xfrm>
            <a:off x="1684931" y="336628"/>
            <a:ext cx="5774136" cy="369333"/>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pPr algn="ctr"/>
            <a:r>
              <a:rPr lang="en-US" sz="2800" dirty="0">
                <a:solidFill>
                  <a:srgbClr val="FA6D26"/>
                </a:solidFill>
              </a:rPr>
              <a:t>Interaction Handling</a:t>
            </a:r>
          </a:p>
        </p:txBody>
      </p:sp>
      <p:sp>
        <p:nvSpPr>
          <p:cNvPr id="7" name="TextBox 6">
            <a:extLst>
              <a:ext uri="{FF2B5EF4-FFF2-40B4-BE49-F238E27FC236}">
                <a16:creationId xmlns:a16="http://schemas.microsoft.com/office/drawing/2014/main" id="{F970A301-7AA4-1004-430C-A9DEE2881086}"/>
              </a:ext>
            </a:extLst>
          </p:cNvPr>
          <p:cNvSpPr txBox="1"/>
          <p:nvPr/>
        </p:nvSpPr>
        <p:spPr>
          <a:xfrm>
            <a:off x="302995" y="2413843"/>
            <a:ext cx="6679581" cy="2536865"/>
          </a:xfrm>
          <a:prstGeom prst="flowChartAlternateProcess">
            <a:avLst/>
          </a:prstGeom>
          <a:solidFill>
            <a:schemeClr val="accent1">
              <a:lumMod val="20000"/>
              <a:lumOff val="80000"/>
            </a:schemeClr>
          </a:solidFill>
          <a:effectLst>
            <a:outerShdw blurRad="50800" dist="38100" algn="l" rotWithShape="0">
              <a:prstClr val="black">
                <a:alpha val="40000"/>
              </a:prstClr>
            </a:outerShdw>
          </a:effectLst>
        </p:spPr>
        <p:txBody>
          <a:bodyPr wrap="square" rtlCol="0">
            <a:spAutoFit/>
          </a:bodyPr>
          <a:lstStyle/>
          <a:p>
            <a:r>
              <a:rPr lang="en-US" sz="1100" b="1" i="1" dirty="0">
                <a:solidFill>
                  <a:srgbClr val="00B050"/>
                </a:solidFill>
              </a:rPr>
              <a:t>Thank you for sharing the details of the problem with me Hannah, </a:t>
            </a:r>
            <a:r>
              <a:rPr lang="en-US" sz="1100" i="1" dirty="0"/>
              <a:t>let me take a look into your profile and confirm some information (…)</a:t>
            </a:r>
            <a:br>
              <a:rPr lang="en-US" sz="1100" i="1" dirty="0"/>
            </a:br>
            <a:br>
              <a:rPr lang="en-US" sz="1100" i="1" dirty="0"/>
            </a:br>
            <a:r>
              <a:rPr lang="en-US" sz="1100" b="1" i="1" dirty="0">
                <a:solidFill>
                  <a:srgbClr val="00B050"/>
                </a:solidFill>
              </a:rPr>
              <a:t>You are correct Hannah, </a:t>
            </a:r>
            <a:r>
              <a:rPr lang="en-US" sz="1100" i="1" dirty="0"/>
              <a:t>I see in the system your PTO available is 24 hours, now, </a:t>
            </a:r>
            <a:r>
              <a:rPr lang="en-US" sz="1100" b="1" i="1" dirty="0">
                <a:solidFill>
                  <a:schemeClr val="accent3"/>
                </a:solidFill>
              </a:rPr>
              <a:t>the PTO time is uploaded by the WSM / employer, meaning that Vensure is only showing what they upload.</a:t>
            </a:r>
            <a:r>
              <a:rPr lang="en-US" sz="1100" i="1" dirty="0"/>
              <a:t> </a:t>
            </a:r>
            <a:r>
              <a:rPr lang="en-US" sz="1100" b="1" i="1" dirty="0">
                <a:solidFill>
                  <a:srgbClr val="00B050"/>
                </a:solidFill>
              </a:rPr>
              <a:t>To be honest with you, </a:t>
            </a:r>
            <a:r>
              <a:rPr lang="en-US" sz="1100" i="1" dirty="0"/>
              <a:t>the fastest way to get this resolved is by escalating it with your employer</a:t>
            </a:r>
            <a:r>
              <a:rPr lang="en-US" sz="1100" i="1" dirty="0">
                <a:solidFill>
                  <a:srgbClr val="00B050"/>
                </a:solidFill>
              </a:rPr>
              <a:t>. </a:t>
            </a:r>
            <a:r>
              <a:rPr lang="en-US" sz="1100" b="1" i="1" dirty="0">
                <a:solidFill>
                  <a:srgbClr val="00B050"/>
                </a:solidFill>
              </a:rPr>
              <a:t>If the WSM is not responding you should follow the internal escalation process. </a:t>
            </a:r>
            <a:r>
              <a:rPr lang="en-US" sz="1100" b="1" i="1" dirty="0">
                <a:solidFill>
                  <a:schemeClr val="accent3"/>
                </a:solidFill>
              </a:rPr>
              <a:t>We can also open a ticket here for our Client Relations Dep so they can communicate with the WSM or HR and clarify the true balance of your PTO Hours. (…)</a:t>
            </a:r>
            <a:br>
              <a:rPr lang="en-US" sz="1100" b="1" i="1" dirty="0">
                <a:solidFill>
                  <a:schemeClr val="accent3"/>
                </a:solidFill>
              </a:rPr>
            </a:br>
            <a:br>
              <a:rPr lang="en-US" sz="1100" i="1" dirty="0"/>
            </a:br>
            <a:r>
              <a:rPr lang="en-US" sz="1100" b="1" i="1" dirty="0">
                <a:solidFill>
                  <a:schemeClr val="accent1"/>
                </a:solidFill>
              </a:rPr>
              <a:t>As we need to confirm the information with your employer this may take a couple of days to be resolved,</a:t>
            </a:r>
            <a:r>
              <a:rPr lang="en-US" sz="1100" i="1" dirty="0"/>
              <a:t> I want you to take notes of the case created so we can follow up with you and check for updated during the next couple of days ____ </a:t>
            </a:r>
            <a:r>
              <a:rPr lang="en-US" sz="1100" b="1" i="1" dirty="0"/>
              <a:t>Provide Ticket #.</a:t>
            </a:r>
          </a:p>
        </p:txBody>
      </p:sp>
      <p:sp>
        <p:nvSpPr>
          <p:cNvPr id="8" name="TextBox 7">
            <a:extLst>
              <a:ext uri="{FF2B5EF4-FFF2-40B4-BE49-F238E27FC236}">
                <a16:creationId xmlns:a16="http://schemas.microsoft.com/office/drawing/2014/main" id="{3C3C35B8-2DB4-F879-90AF-B257DECDC4F4}"/>
              </a:ext>
            </a:extLst>
          </p:cNvPr>
          <p:cNvSpPr txBox="1"/>
          <p:nvPr/>
        </p:nvSpPr>
        <p:spPr>
          <a:xfrm>
            <a:off x="6815939" y="2916108"/>
            <a:ext cx="2025066" cy="1328023"/>
          </a:xfrm>
          <a:prstGeom prst="flowChartAlternateProcess">
            <a:avLst/>
          </a:prstGeom>
          <a:solidFill>
            <a:schemeClr val="bg2"/>
          </a:solidFill>
          <a:ln>
            <a:solidFill>
              <a:schemeClr val="accent3"/>
            </a:solidFill>
          </a:ln>
          <a:effectLst>
            <a:outerShdw blurRad="50800" dist="38100" algn="l" rotWithShape="0">
              <a:prstClr val="black">
                <a:alpha val="40000"/>
              </a:prstClr>
            </a:outerShdw>
          </a:effectLst>
        </p:spPr>
        <p:txBody>
          <a:bodyPr wrap="square" rtlCol="0">
            <a:spAutoFit/>
          </a:bodyPr>
          <a:lstStyle/>
          <a:p>
            <a:r>
              <a:rPr lang="es-US" sz="1200" b="1" i="1" dirty="0">
                <a:solidFill>
                  <a:srgbClr val="00B050"/>
                </a:solidFill>
              </a:rPr>
              <a:t>Wording</a:t>
            </a:r>
          </a:p>
          <a:p>
            <a:endParaRPr lang="es-US" sz="1200" b="1" i="1" dirty="0">
              <a:solidFill>
                <a:srgbClr val="00B050"/>
              </a:solidFill>
            </a:endParaRPr>
          </a:p>
          <a:p>
            <a:r>
              <a:rPr lang="es-US" sz="1200" b="1" i="1" dirty="0">
                <a:solidFill>
                  <a:schemeClr val="accent3"/>
                </a:solidFill>
              </a:rPr>
              <a:t>Understanding of process</a:t>
            </a:r>
          </a:p>
          <a:p>
            <a:endParaRPr lang="es-US" sz="1200" b="1" i="1" dirty="0">
              <a:solidFill>
                <a:schemeClr val="accent3"/>
              </a:solidFill>
            </a:endParaRPr>
          </a:p>
          <a:p>
            <a:r>
              <a:rPr lang="en-US" sz="1200" b="1" i="1" dirty="0">
                <a:solidFill>
                  <a:schemeClr val="accent1"/>
                </a:solidFill>
              </a:rPr>
              <a:t>Expectations</a:t>
            </a:r>
          </a:p>
        </p:txBody>
      </p:sp>
    </p:spTree>
    <p:extLst>
      <p:ext uri="{BB962C8B-B14F-4D97-AF65-F5344CB8AC3E}">
        <p14:creationId xmlns:p14="http://schemas.microsoft.com/office/powerpoint/2010/main" val="3313143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Thinking Images | Free Vectors, Stock Photos &amp; PSD">
            <a:extLst>
              <a:ext uri="{FF2B5EF4-FFF2-40B4-BE49-F238E27FC236}">
                <a16:creationId xmlns:a16="http://schemas.microsoft.com/office/drawing/2014/main" id="{2B5363E3-00CF-4DDA-B45D-AE326C1476A6}"/>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l="199" t="-274" r="-199" b="6600"/>
          <a:stretch/>
        </p:blipFill>
        <p:spPr bwMode="auto">
          <a:xfrm>
            <a:off x="2565079" y="1155658"/>
            <a:ext cx="4257276" cy="3987842"/>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1B71DAAD-E290-4F17-A90C-A5D4D3DF71F7}"/>
              </a:ext>
            </a:extLst>
          </p:cNvPr>
          <p:cNvSpPr>
            <a:spLocks noGrp="1"/>
          </p:cNvSpPr>
          <p:nvPr>
            <p:ph type="sldNum" sz="quarter" idx="4"/>
          </p:nvPr>
        </p:nvSpPr>
        <p:spPr/>
        <p:txBody>
          <a:bodyPr/>
          <a:lstStyle/>
          <a:p>
            <a:fld id="{00000000-1234-1234-1234-123412341234}" type="slidenum">
              <a:rPr lang="en-US" smtClean="0"/>
              <a:pPr/>
              <a:t>14</a:t>
            </a:fld>
            <a:endParaRPr lang="en-US" dirty="0"/>
          </a:p>
        </p:txBody>
      </p:sp>
      <p:sp>
        <p:nvSpPr>
          <p:cNvPr id="3" name="TextBox 2">
            <a:extLst>
              <a:ext uri="{FF2B5EF4-FFF2-40B4-BE49-F238E27FC236}">
                <a16:creationId xmlns:a16="http://schemas.microsoft.com/office/drawing/2014/main" id="{5B0B85F1-320D-352A-9447-77E913A60117}"/>
              </a:ext>
            </a:extLst>
          </p:cNvPr>
          <p:cNvSpPr txBox="1"/>
          <p:nvPr/>
        </p:nvSpPr>
        <p:spPr>
          <a:xfrm>
            <a:off x="2410607" y="1333696"/>
            <a:ext cx="6214312" cy="1200329"/>
          </a:xfrm>
          <a:prstGeom prst="rect">
            <a:avLst/>
          </a:prstGeom>
          <a:noFill/>
        </p:spPr>
        <p:txBody>
          <a:bodyPr wrap="square" rtlCol="0">
            <a:spAutoFit/>
          </a:bodyPr>
          <a:lstStyle/>
          <a:p>
            <a:r>
              <a:rPr lang="en-US" sz="1200" dirty="0"/>
              <a:t>Hello this is Sam, I just started my new job, and I was told by my HR to contact you guys and start the paperwork, I made it to login in the system but now I must answer a bunch of questions, why do I have to do this whole thing, my father who is an elder person told me to be aware of my taxes but I do not see any of that in here. He is worried about me not paying taxes, this is all confusing…It makes me want to quit this job. Can you do the form for me?</a:t>
            </a:r>
          </a:p>
        </p:txBody>
      </p:sp>
      <p:sp>
        <p:nvSpPr>
          <p:cNvPr id="4" name="TextBox 3">
            <a:extLst>
              <a:ext uri="{FF2B5EF4-FFF2-40B4-BE49-F238E27FC236}">
                <a16:creationId xmlns:a16="http://schemas.microsoft.com/office/drawing/2014/main" id="{01D37A62-15FE-680E-C59C-89B7E34C4FAF}"/>
              </a:ext>
            </a:extLst>
          </p:cNvPr>
          <p:cNvSpPr txBox="1"/>
          <p:nvPr/>
        </p:nvSpPr>
        <p:spPr>
          <a:xfrm>
            <a:off x="2410607" y="990709"/>
            <a:ext cx="5048460" cy="369332"/>
          </a:xfrm>
          <a:prstGeom prst="rect">
            <a:avLst/>
          </a:prstGeom>
          <a:noFill/>
        </p:spPr>
        <p:txBody>
          <a:bodyPr wrap="square" rtlCol="0">
            <a:spAutoFit/>
          </a:bodyPr>
          <a:lstStyle/>
          <a:p>
            <a:r>
              <a:rPr lang="en-US" dirty="0"/>
              <a:t>Scenario: </a:t>
            </a:r>
            <a:r>
              <a:rPr lang="en-US" dirty="0">
                <a:solidFill>
                  <a:srgbClr val="009999"/>
                </a:solidFill>
              </a:rPr>
              <a:t>How To Explain / Deliver Information</a:t>
            </a:r>
          </a:p>
        </p:txBody>
      </p:sp>
      <p:sp>
        <p:nvSpPr>
          <p:cNvPr id="5" name="TextBox 4">
            <a:extLst>
              <a:ext uri="{FF2B5EF4-FFF2-40B4-BE49-F238E27FC236}">
                <a16:creationId xmlns:a16="http://schemas.microsoft.com/office/drawing/2014/main" id="{C8460CFA-A844-F498-4305-C3C5B31CF25B}"/>
              </a:ext>
            </a:extLst>
          </p:cNvPr>
          <p:cNvSpPr txBox="1"/>
          <p:nvPr/>
        </p:nvSpPr>
        <p:spPr>
          <a:xfrm>
            <a:off x="3731500" y="2968887"/>
            <a:ext cx="3992137" cy="369332"/>
          </a:xfrm>
          <a:prstGeom prst="rect">
            <a:avLst/>
          </a:prstGeom>
          <a:noFill/>
        </p:spPr>
        <p:txBody>
          <a:bodyPr wrap="square" rtlCol="0">
            <a:spAutoFit/>
          </a:bodyPr>
          <a:lstStyle/>
          <a:p>
            <a:r>
              <a:rPr lang="en-US" b="1" dirty="0">
                <a:solidFill>
                  <a:srgbClr val="F96013"/>
                </a:solidFill>
              </a:rPr>
              <a:t>Keep In Mind:</a:t>
            </a:r>
          </a:p>
        </p:txBody>
      </p:sp>
      <p:sp>
        <p:nvSpPr>
          <p:cNvPr id="26" name="TextBox 25">
            <a:extLst>
              <a:ext uri="{FF2B5EF4-FFF2-40B4-BE49-F238E27FC236}">
                <a16:creationId xmlns:a16="http://schemas.microsoft.com/office/drawing/2014/main" id="{833E5130-D3E8-3C40-7749-B9A728EBA3C4}"/>
              </a:ext>
            </a:extLst>
          </p:cNvPr>
          <p:cNvSpPr txBox="1"/>
          <p:nvPr/>
        </p:nvSpPr>
        <p:spPr>
          <a:xfrm>
            <a:off x="645537" y="3492719"/>
            <a:ext cx="2673809" cy="307777"/>
          </a:xfrm>
          <a:prstGeom prst="rect">
            <a:avLst/>
          </a:prstGeom>
          <a:noFill/>
        </p:spPr>
        <p:txBody>
          <a:bodyPr wrap="square" rtlCol="0">
            <a:spAutoFit/>
          </a:bodyPr>
          <a:lstStyle/>
          <a:p>
            <a:r>
              <a:rPr lang="en-US" sz="1400" b="1" dirty="0">
                <a:solidFill>
                  <a:schemeClr val="bg1">
                    <a:lumMod val="50000"/>
                  </a:schemeClr>
                </a:solidFill>
              </a:rPr>
              <a:t>What was your focus?</a:t>
            </a:r>
          </a:p>
        </p:txBody>
      </p:sp>
      <p:pic>
        <p:nvPicPr>
          <p:cNvPr id="27" name="Picture 6" descr="Check Mark Icon, Check Icons, Mark Icons, Symbol PNG and Vector with  Transparent Background for Free Download">
            <a:extLst>
              <a:ext uri="{FF2B5EF4-FFF2-40B4-BE49-F238E27FC236}">
                <a16:creationId xmlns:a16="http://schemas.microsoft.com/office/drawing/2014/main" id="{05EF021F-2A23-1729-D788-678ECE612D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719" y="3525423"/>
            <a:ext cx="336628" cy="33662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 descr="Check Mark Icon, Check Icons, Mark Icons, Symbol PNG and Vector with  Transparent Background for Free Download">
            <a:extLst>
              <a:ext uri="{FF2B5EF4-FFF2-40B4-BE49-F238E27FC236}">
                <a16:creationId xmlns:a16="http://schemas.microsoft.com/office/drawing/2014/main" id="{F26040BE-1DC5-2596-247C-92CC9C76D6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529" y="3929895"/>
            <a:ext cx="336628" cy="33662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 descr="Check Mark Icon, Check Icons, Mark Icons, Symbol PNG and Vector with  Transparent Background for Free Download">
            <a:extLst>
              <a:ext uri="{FF2B5EF4-FFF2-40B4-BE49-F238E27FC236}">
                <a16:creationId xmlns:a16="http://schemas.microsoft.com/office/drawing/2014/main" id="{A6EB527A-601D-9754-631F-6D51178D06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764" y="3562878"/>
            <a:ext cx="336628" cy="336628"/>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6" descr="Check Mark Icon, Check Icons, Mark Icons, Symbol PNG and Vector with  Transparent Background for Free Download">
            <a:extLst>
              <a:ext uri="{FF2B5EF4-FFF2-40B4-BE49-F238E27FC236}">
                <a16:creationId xmlns:a16="http://schemas.microsoft.com/office/drawing/2014/main" id="{C0CE6F01-7127-E884-93EC-46CEFF3302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4827" y="3943807"/>
            <a:ext cx="336628" cy="336628"/>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84233F44-F7A0-EE66-90FA-95F0B6D30709}"/>
              </a:ext>
            </a:extLst>
          </p:cNvPr>
          <p:cNvSpPr txBox="1"/>
          <p:nvPr/>
        </p:nvSpPr>
        <p:spPr>
          <a:xfrm>
            <a:off x="711347" y="3890349"/>
            <a:ext cx="3783654" cy="307777"/>
          </a:xfrm>
          <a:prstGeom prst="rect">
            <a:avLst/>
          </a:prstGeom>
          <a:noFill/>
        </p:spPr>
        <p:txBody>
          <a:bodyPr wrap="square" rtlCol="0">
            <a:spAutoFit/>
          </a:bodyPr>
          <a:lstStyle/>
          <a:p>
            <a:r>
              <a:rPr lang="en-US" sz="1400" b="1" dirty="0">
                <a:solidFill>
                  <a:schemeClr val="bg1">
                    <a:lumMod val="50000"/>
                  </a:schemeClr>
                </a:solidFill>
              </a:rPr>
              <a:t>How good was your explanation?</a:t>
            </a:r>
          </a:p>
        </p:txBody>
      </p:sp>
      <p:sp>
        <p:nvSpPr>
          <p:cNvPr id="39" name="TextBox 38">
            <a:extLst>
              <a:ext uri="{FF2B5EF4-FFF2-40B4-BE49-F238E27FC236}">
                <a16:creationId xmlns:a16="http://schemas.microsoft.com/office/drawing/2014/main" id="{FD585067-B79A-039F-EC04-080317FD48E2}"/>
              </a:ext>
            </a:extLst>
          </p:cNvPr>
          <p:cNvSpPr txBox="1"/>
          <p:nvPr/>
        </p:nvSpPr>
        <p:spPr>
          <a:xfrm>
            <a:off x="5299415" y="3509071"/>
            <a:ext cx="3469866" cy="307777"/>
          </a:xfrm>
          <a:prstGeom prst="rect">
            <a:avLst/>
          </a:prstGeom>
          <a:noFill/>
        </p:spPr>
        <p:txBody>
          <a:bodyPr wrap="square" rtlCol="0">
            <a:spAutoFit/>
          </a:bodyPr>
          <a:lstStyle/>
          <a:p>
            <a:r>
              <a:rPr lang="en-US" sz="1400" b="1" dirty="0">
                <a:solidFill>
                  <a:schemeClr val="bg1">
                    <a:lumMod val="50000"/>
                  </a:schemeClr>
                </a:solidFill>
              </a:rPr>
              <a:t>How was your wording?</a:t>
            </a:r>
          </a:p>
        </p:txBody>
      </p:sp>
      <p:sp>
        <p:nvSpPr>
          <p:cNvPr id="40" name="TextBox 39">
            <a:extLst>
              <a:ext uri="{FF2B5EF4-FFF2-40B4-BE49-F238E27FC236}">
                <a16:creationId xmlns:a16="http://schemas.microsoft.com/office/drawing/2014/main" id="{7ECC9E53-99C7-F719-5629-F934F12E82FF}"/>
              </a:ext>
            </a:extLst>
          </p:cNvPr>
          <p:cNvSpPr txBox="1"/>
          <p:nvPr/>
        </p:nvSpPr>
        <p:spPr>
          <a:xfrm>
            <a:off x="5315414" y="3928063"/>
            <a:ext cx="3607187" cy="307777"/>
          </a:xfrm>
          <a:prstGeom prst="rect">
            <a:avLst/>
          </a:prstGeom>
          <a:noFill/>
        </p:spPr>
        <p:txBody>
          <a:bodyPr wrap="square" rtlCol="0">
            <a:spAutoFit/>
          </a:bodyPr>
          <a:lstStyle/>
          <a:p>
            <a:r>
              <a:rPr lang="en-US" sz="1400" b="1" dirty="0">
                <a:solidFill>
                  <a:schemeClr val="bg1">
                    <a:lumMod val="50000"/>
                  </a:schemeClr>
                </a:solidFill>
              </a:rPr>
              <a:t>How did you sound confident?</a:t>
            </a:r>
          </a:p>
        </p:txBody>
      </p:sp>
      <p:pic>
        <p:nvPicPr>
          <p:cNvPr id="2" name="Picture 2" descr="Teacher Explain Subject Theme From Laptop Vector By sevector |  TheHungryJPEG.com">
            <a:extLst>
              <a:ext uri="{FF2B5EF4-FFF2-40B4-BE49-F238E27FC236}">
                <a16:creationId xmlns:a16="http://schemas.microsoft.com/office/drawing/2014/main" id="{77A5C2B8-59EC-5C62-4B93-B84D1AD267B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626" t="-3" r="10796" b="-3"/>
          <a:stretch/>
        </p:blipFill>
        <p:spPr bwMode="auto">
          <a:xfrm>
            <a:off x="519081" y="1073202"/>
            <a:ext cx="1891526" cy="1713498"/>
          </a:xfrm>
          <a:prstGeom prst="flowChartConnector">
            <a:avLst/>
          </a:prstGeom>
          <a:noFill/>
          <a:ln w="38100">
            <a:solidFill>
              <a:srgbClr val="00A5B5"/>
            </a:solidFill>
          </a:ln>
          <a:extLst>
            <a:ext uri="{909E8E84-426E-40DD-AFC4-6F175D3DCCD1}">
              <a14:hiddenFill xmlns:a14="http://schemas.microsoft.com/office/drawing/2010/main">
                <a:solidFill>
                  <a:srgbClr val="FFFFFF"/>
                </a:solidFill>
              </a14:hiddenFill>
            </a:ext>
          </a:extLst>
        </p:spPr>
      </p:pic>
      <p:sp>
        <p:nvSpPr>
          <p:cNvPr id="10" name="Title 2">
            <a:extLst>
              <a:ext uri="{FF2B5EF4-FFF2-40B4-BE49-F238E27FC236}">
                <a16:creationId xmlns:a16="http://schemas.microsoft.com/office/drawing/2014/main" id="{5D74B617-2331-42A6-227B-20836776A084}"/>
              </a:ext>
            </a:extLst>
          </p:cNvPr>
          <p:cNvSpPr txBox="1">
            <a:spLocks/>
          </p:cNvSpPr>
          <p:nvPr/>
        </p:nvSpPr>
        <p:spPr>
          <a:xfrm>
            <a:off x="1684931" y="336628"/>
            <a:ext cx="5774136" cy="369333"/>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pPr algn="ctr"/>
            <a:r>
              <a:rPr lang="en-US" sz="2800" dirty="0">
                <a:solidFill>
                  <a:srgbClr val="FA6D26"/>
                </a:solidFill>
              </a:rPr>
              <a:t>Interaction Handling</a:t>
            </a:r>
          </a:p>
        </p:txBody>
      </p:sp>
    </p:spTree>
    <p:extLst>
      <p:ext uri="{BB962C8B-B14F-4D97-AF65-F5344CB8AC3E}">
        <p14:creationId xmlns:p14="http://schemas.microsoft.com/office/powerpoint/2010/main" val="696559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Thinking Images | Free Vectors, Stock Photos &amp; PSD">
            <a:extLst>
              <a:ext uri="{FF2B5EF4-FFF2-40B4-BE49-F238E27FC236}">
                <a16:creationId xmlns:a16="http://schemas.microsoft.com/office/drawing/2014/main" id="{2B5363E3-00CF-4DDA-B45D-AE326C1476A6}"/>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l="199" t="-274" r="-199" b="6600"/>
          <a:stretch/>
        </p:blipFill>
        <p:spPr bwMode="auto">
          <a:xfrm>
            <a:off x="2565079" y="1155658"/>
            <a:ext cx="4257276" cy="3987842"/>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1B71DAAD-E290-4F17-A90C-A5D4D3DF71F7}"/>
              </a:ext>
            </a:extLst>
          </p:cNvPr>
          <p:cNvSpPr>
            <a:spLocks noGrp="1"/>
          </p:cNvSpPr>
          <p:nvPr>
            <p:ph type="sldNum" sz="quarter" idx="4"/>
          </p:nvPr>
        </p:nvSpPr>
        <p:spPr/>
        <p:txBody>
          <a:bodyPr/>
          <a:lstStyle/>
          <a:p>
            <a:fld id="{00000000-1234-1234-1234-123412341234}" type="slidenum">
              <a:rPr lang="en-US" smtClean="0"/>
              <a:pPr/>
              <a:t>15</a:t>
            </a:fld>
            <a:endParaRPr lang="en-US" dirty="0"/>
          </a:p>
        </p:txBody>
      </p:sp>
      <p:sp>
        <p:nvSpPr>
          <p:cNvPr id="3" name="TextBox 2">
            <a:extLst>
              <a:ext uri="{FF2B5EF4-FFF2-40B4-BE49-F238E27FC236}">
                <a16:creationId xmlns:a16="http://schemas.microsoft.com/office/drawing/2014/main" id="{5B0B85F1-320D-352A-9447-77E913A60117}"/>
              </a:ext>
            </a:extLst>
          </p:cNvPr>
          <p:cNvSpPr txBox="1"/>
          <p:nvPr/>
        </p:nvSpPr>
        <p:spPr>
          <a:xfrm>
            <a:off x="608043" y="1233335"/>
            <a:ext cx="6214312" cy="1200329"/>
          </a:xfrm>
          <a:prstGeom prst="rect">
            <a:avLst/>
          </a:prstGeom>
          <a:noFill/>
        </p:spPr>
        <p:txBody>
          <a:bodyPr wrap="square" rtlCol="0">
            <a:spAutoFit/>
          </a:bodyPr>
          <a:lstStyle/>
          <a:p>
            <a:r>
              <a:rPr lang="en-US" sz="1200" dirty="0"/>
              <a:t>Hello this is Sam, I just started my new job, and I was told by my HR to contact you guys and start the paperwork, I made it to login in the system but now I must answer a bunch of questions, why do I have to do this whole thing, my father who is an elder person told me to be aware of my taxes but I do not see any of that in here. He is worried about me not paying taxes, this is all confusing…It makes me want to quit this job. Can you do the form for me?</a:t>
            </a:r>
          </a:p>
        </p:txBody>
      </p:sp>
      <p:sp>
        <p:nvSpPr>
          <p:cNvPr id="4" name="TextBox 3">
            <a:extLst>
              <a:ext uri="{FF2B5EF4-FFF2-40B4-BE49-F238E27FC236}">
                <a16:creationId xmlns:a16="http://schemas.microsoft.com/office/drawing/2014/main" id="{01D37A62-15FE-680E-C59C-89B7E34C4FAF}"/>
              </a:ext>
            </a:extLst>
          </p:cNvPr>
          <p:cNvSpPr txBox="1"/>
          <p:nvPr/>
        </p:nvSpPr>
        <p:spPr>
          <a:xfrm>
            <a:off x="608043" y="890348"/>
            <a:ext cx="5048460" cy="369332"/>
          </a:xfrm>
          <a:prstGeom prst="rect">
            <a:avLst/>
          </a:prstGeom>
          <a:noFill/>
        </p:spPr>
        <p:txBody>
          <a:bodyPr wrap="square" rtlCol="0">
            <a:spAutoFit/>
          </a:bodyPr>
          <a:lstStyle/>
          <a:p>
            <a:r>
              <a:rPr lang="en-US" dirty="0"/>
              <a:t>Scenario: </a:t>
            </a:r>
            <a:r>
              <a:rPr lang="en-US" dirty="0">
                <a:solidFill>
                  <a:srgbClr val="009999"/>
                </a:solidFill>
              </a:rPr>
              <a:t>How To Explain / Deliver Information</a:t>
            </a:r>
          </a:p>
        </p:txBody>
      </p:sp>
      <p:sp>
        <p:nvSpPr>
          <p:cNvPr id="10" name="Title 2">
            <a:extLst>
              <a:ext uri="{FF2B5EF4-FFF2-40B4-BE49-F238E27FC236}">
                <a16:creationId xmlns:a16="http://schemas.microsoft.com/office/drawing/2014/main" id="{5D74B617-2331-42A6-227B-20836776A084}"/>
              </a:ext>
            </a:extLst>
          </p:cNvPr>
          <p:cNvSpPr txBox="1">
            <a:spLocks/>
          </p:cNvSpPr>
          <p:nvPr/>
        </p:nvSpPr>
        <p:spPr>
          <a:xfrm>
            <a:off x="1684931" y="336628"/>
            <a:ext cx="5774136" cy="369333"/>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pPr algn="ctr"/>
            <a:r>
              <a:rPr lang="en-US" sz="2800" dirty="0">
                <a:solidFill>
                  <a:srgbClr val="FA6D26"/>
                </a:solidFill>
              </a:rPr>
              <a:t>Interaction Handling</a:t>
            </a:r>
          </a:p>
        </p:txBody>
      </p:sp>
      <p:sp>
        <p:nvSpPr>
          <p:cNvPr id="7" name="TextBox 6">
            <a:extLst>
              <a:ext uri="{FF2B5EF4-FFF2-40B4-BE49-F238E27FC236}">
                <a16:creationId xmlns:a16="http://schemas.microsoft.com/office/drawing/2014/main" id="{F41CCD76-AE03-1B58-AF27-8646012C38FA}"/>
              </a:ext>
            </a:extLst>
          </p:cNvPr>
          <p:cNvSpPr txBox="1"/>
          <p:nvPr/>
        </p:nvSpPr>
        <p:spPr>
          <a:xfrm>
            <a:off x="608043" y="2433664"/>
            <a:ext cx="6679581" cy="2536865"/>
          </a:xfrm>
          <a:prstGeom prst="flowChartAlternateProcess">
            <a:avLst/>
          </a:prstGeom>
          <a:solidFill>
            <a:schemeClr val="accent1">
              <a:lumMod val="20000"/>
              <a:lumOff val="80000"/>
            </a:schemeClr>
          </a:solidFill>
          <a:effectLst>
            <a:outerShdw blurRad="50800" dist="38100" algn="l" rotWithShape="0">
              <a:prstClr val="black">
                <a:alpha val="40000"/>
              </a:prstClr>
            </a:outerShdw>
          </a:effectLst>
        </p:spPr>
        <p:txBody>
          <a:bodyPr wrap="square" rtlCol="0">
            <a:spAutoFit/>
          </a:bodyPr>
          <a:lstStyle/>
          <a:p>
            <a:r>
              <a:rPr lang="en-US" sz="1100" b="1" i="1" dirty="0">
                <a:solidFill>
                  <a:srgbClr val="00B050"/>
                </a:solidFill>
              </a:rPr>
              <a:t>Sam, I understand how confusing this process may be </a:t>
            </a:r>
            <a:r>
              <a:rPr lang="en-US" sz="1100" i="1" dirty="0"/>
              <a:t>let me take a look into your profile and confirm some information(…)</a:t>
            </a:r>
            <a:br>
              <a:rPr lang="en-US" sz="1100" i="1" dirty="0"/>
            </a:br>
            <a:br>
              <a:rPr lang="en-US" sz="1100" i="1" dirty="0"/>
            </a:br>
            <a:r>
              <a:rPr lang="en-US" sz="1100" i="1" dirty="0"/>
              <a:t>Ok Sam, </a:t>
            </a:r>
            <a:r>
              <a:rPr lang="en-US" sz="1100" b="1" i="1" dirty="0">
                <a:solidFill>
                  <a:srgbClr val="00B050"/>
                </a:solidFill>
              </a:rPr>
              <a:t>Since the tax information is very important along with the rest of the onboarding</a:t>
            </a:r>
            <a:r>
              <a:rPr lang="en-US" sz="1100" i="1" dirty="0"/>
              <a:t>, </a:t>
            </a:r>
            <a:r>
              <a:rPr lang="en-US" sz="1100" b="1" i="1" dirty="0">
                <a:solidFill>
                  <a:schemeClr val="accent3"/>
                </a:solidFill>
              </a:rPr>
              <a:t>I am going to share with you a PDF file that will give you a better understating of the onboarding process.</a:t>
            </a:r>
          </a:p>
          <a:p>
            <a:endParaRPr lang="en-US" sz="1100" i="1" dirty="0">
              <a:solidFill>
                <a:srgbClr val="00B050"/>
              </a:solidFill>
            </a:endParaRPr>
          </a:p>
          <a:p>
            <a:r>
              <a:rPr lang="en-US" sz="1100" i="1" dirty="0"/>
              <a:t>Regarding the tax questions,  </a:t>
            </a:r>
            <a:r>
              <a:rPr lang="en-US" sz="1100" b="1" i="1" dirty="0">
                <a:solidFill>
                  <a:schemeClr val="accent1"/>
                </a:solidFill>
              </a:rPr>
              <a:t>we assist employees with questions related to the use of the portal, if your doubts are related to taxes I can send the IRS link for further assistance, or you can talk to a tax advisor or WSM for help.</a:t>
            </a:r>
          </a:p>
          <a:p>
            <a:br>
              <a:rPr lang="en-US" sz="1100" i="1" dirty="0"/>
            </a:br>
            <a:r>
              <a:rPr lang="en-US" sz="1100" i="1" dirty="0"/>
              <a:t>Let me confirm your email so I can send you the information to finish with  the onboarding…</a:t>
            </a:r>
            <a:br>
              <a:rPr lang="en-US" sz="1100" i="1" dirty="0"/>
            </a:br>
            <a:endParaRPr lang="en-US" sz="1100" b="1" i="1" dirty="0"/>
          </a:p>
        </p:txBody>
      </p:sp>
      <p:sp>
        <p:nvSpPr>
          <p:cNvPr id="8" name="TextBox 7">
            <a:extLst>
              <a:ext uri="{FF2B5EF4-FFF2-40B4-BE49-F238E27FC236}">
                <a16:creationId xmlns:a16="http://schemas.microsoft.com/office/drawing/2014/main" id="{1F8512A1-21BA-0F26-D4F4-C93EFB5E503F}"/>
              </a:ext>
            </a:extLst>
          </p:cNvPr>
          <p:cNvSpPr txBox="1"/>
          <p:nvPr/>
        </p:nvSpPr>
        <p:spPr>
          <a:xfrm>
            <a:off x="6905149" y="1319955"/>
            <a:ext cx="2025066" cy="1328023"/>
          </a:xfrm>
          <a:prstGeom prst="flowChartAlternateProcess">
            <a:avLst/>
          </a:prstGeom>
          <a:solidFill>
            <a:schemeClr val="bg2"/>
          </a:solidFill>
          <a:ln>
            <a:solidFill>
              <a:schemeClr val="accent3"/>
            </a:solidFill>
          </a:ln>
          <a:effectLst>
            <a:outerShdw blurRad="50800" dist="38100" algn="l" rotWithShape="0">
              <a:prstClr val="black">
                <a:alpha val="40000"/>
              </a:prstClr>
            </a:outerShdw>
          </a:effectLst>
        </p:spPr>
        <p:txBody>
          <a:bodyPr wrap="square" rtlCol="0">
            <a:spAutoFit/>
          </a:bodyPr>
          <a:lstStyle/>
          <a:p>
            <a:r>
              <a:rPr lang="es-US" sz="1200" b="1" i="1" dirty="0">
                <a:solidFill>
                  <a:srgbClr val="00B050"/>
                </a:solidFill>
              </a:rPr>
              <a:t>Wording</a:t>
            </a:r>
          </a:p>
          <a:p>
            <a:endParaRPr lang="es-US" sz="1200" b="1" i="1" dirty="0">
              <a:solidFill>
                <a:srgbClr val="00B050"/>
              </a:solidFill>
            </a:endParaRPr>
          </a:p>
          <a:p>
            <a:r>
              <a:rPr lang="es-US" sz="1200" b="1" i="1" dirty="0">
                <a:solidFill>
                  <a:schemeClr val="accent3"/>
                </a:solidFill>
              </a:rPr>
              <a:t>Understanding of process</a:t>
            </a:r>
          </a:p>
          <a:p>
            <a:endParaRPr lang="es-US" sz="1200" b="1" i="1" dirty="0">
              <a:solidFill>
                <a:schemeClr val="accent3"/>
              </a:solidFill>
            </a:endParaRPr>
          </a:p>
          <a:p>
            <a:r>
              <a:rPr lang="en-US" sz="1200" b="1" i="1" dirty="0">
                <a:solidFill>
                  <a:schemeClr val="accent1"/>
                </a:solidFill>
              </a:rPr>
              <a:t>Expectations</a:t>
            </a:r>
          </a:p>
        </p:txBody>
      </p:sp>
    </p:spTree>
    <p:extLst>
      <p:ext uri="{BB962C8B-B14F-4D97-AF65-F5344CB8AC3E}">
        <p14:creationId xmlns:p14="http://schemas.microsoft.com/office/powerpoint/2010/main" val="3276737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Thinking Images | Free Vectors, Stock Photos &amp; PSD">
            <a:extLst>
              <a:ext uri="{FF2B5EF4-FFF2-40B4-BE49-F238E27FC236}">
                <a16:creationId xmlns:a16="http://schemas.microsoft.com/office/drawing/2014/main" id="{2B5363E3-00CF-4DDA-B45D-AE326C1476A6}"/>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l="199" t="-274" r="-199" b="6600"/>
          <a:stretch/>
        </p:blipFill>
        <p:spPr bwMode="auto">
          <a:xfrm>
            <a:off x="23730" y="1155658"/>
            <a:ext cx="4257276" cy="3987842"/>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1B71DAAD-E290-4F17-A90C-A5D4D3DF71F7}"/>
              </a:ext>
            </a:extLst>
          </p:cNvPr>
          <p:cNvSpPr>
            <a:spLocks noGrp="1"/>
          </p:cNvSpPr>
          <p:nvPr>
            <p:ph type="sldNum" sz="quarter" idx="4"/>
          </p:nvPr>
        </p:nvSpPr>
        <p:spPr/>
        <p:txBody>
          <a:bodyPr/>
          <a:lstStyle/>
          <a:p>
            <a:fld id="{00000000-1234-1234-1234-123412341234}" type="slidenum">
              <a:rPr lang="en-US" smtClean="0"/>
              <a:pPr/>
              <a:t>16</a:t>
            </a:fld>
            <a:endParaRPr lang="en-US" dirty="0"/>
          </a:p>
        </p:txBody>
      </p:sp>
      <p:sp>
        <p:nvSpPr>
          <p:cNvPr id="7" name="Title 2">
            <a:extLst>
              <a:ext uri="{FF2B5EF4-FFF2-40B4-BE49-F238E27FC236}">
                <a16:creationId xmlns:a16="http://schemas.microsoft.com/office/drawing/2014/main" id="{4F1A9104-C37B-4752-9A1C-A3583AF66705}"/>
              </a:ext>
            </a:extLst>
          </p:cNvPr>
          <p:cNvSpPr>
            <a:spLocks noGrp="1"/>
          </p:cNvSpPr>
          <p:nvPr>
            <p:ph type="title"/>
          </p:nvPr>
        </p:nvSpPr>
        <p:spPr>
          <a:xfrm>
            <a:off x="1684931" y="336628"/>
            <a:ext cx="5774136" cy="369333"/>
          </a:xfrm>
        </p:spPr>
        <p:txBody>
          <a:bodyPr/>
          <a:lstStyle/>
          <a:p>
            <a:pPr algn="ctr"/>
            <a:r>
              <a:rPr lang="en-US" sz="2800" dirty="0">
                <a:solidFill>
                  <a:srgbClr val="FA6D26"/>
                </a:solidFill>
              </a:rPr>
              <a:t>Empathy And Rapport</a:t>
            </a:r>
          </a:p>
        </p:txBody>
      </p:sp>
      <p:pic>
        <p:nvPicPr>
          <p:cNvPr id="5122" name="Picture 2" descr="19,174 Rapport Stock Illustrations, Cliparts and Royalty Free Rapport  Vectors">
            <a:extLst>
              <a:ext uri="{FF2B5EF4-FFF2-40B4-BE49-F238E27FC236}">
                <a16:creationId xmlns:a16="http://schemas.microsoft.com/office/drawing/2014/main" id="{EE3D9828-8349-E9DE-BDC2-B9748BA8D7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2979" y="1344994"/>
            <a:ext cx="1942403" cy="1372631"/>
          </a:xfrm>
          <a:prstGeom prst="flowChartAlternateProcess">
            <a:avLst/>
          </a:prstGeom>
          <a:noFill/>
          <a:ln>
            <a:solidFill>
              <a:schemeClr val="bg1">
                <a:lumMod val="85000"/>
              </a:schemeClr>
            </a:solidFill>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678D2BA-2131-4FBF-0B27-FA4BBB7A70CF}"/>
              </a:ext>
            </a:extLst>
          </p:cNvPr>
          <p:cNvSpPr txBox="1"/>
          <p:nvPr/>
        </p:nvSpPr>
        <p:spPr>
          <a:xfrm>
            <a:off x="3284063" y="2717625"/>
            <a:ext cx="2543645" cy="715089"/>
          </a:xfrm>
          <a:prstGeom prst="flowChartAlternateProcess">
            <a:avLst/>
          </a:prstGeom>
          <a:solidFill>
            <a:schemeClr val="bg1">
              <a:lumMod val="85000"/>
            </a:schemeClr>
          </a:solidFill>
        </p:spPr>
        <p:txBody>
          <a:bodyPr wrap="square" rtlCol="0">
            <a:spAutoFit/>
          </a:bodyPr>
          <a:lstStyle/>
          <a:p>
            <a:pPr algn="ctr"/>
            <a:r>
              <a:rPr lang="en-US" sz="1200" dirty="0">
                <a:solidFill>
                  <a:schemeClr val="bg1">
                    <a:lumMod val="50000"/>
                  </a:schemeClr>
                </a:solidFill>
              </a:rPr>
              <a:t>To enter the other person’s world and make them feel understood and appreciated.</a:t>
            </a:r>
          </a:p>
        </p:txBody>
      </p:sp>
      <p:sp>
        <p:nvSpPr>
          <p:cNvPr id="11" name="TextBox 10">
            <a:extLst>
              <a:ext uri="{FF2B5EF4-FFF2-40B4-BE49-F238E27FC236}">
                <a16:creationId xmlns:a16="http://schemas.microsoft.com/office/drawing/2014/main" id="{F5CFF404-6859-DF7A-355B-F0B511DD77DC}"/>
              </a:ext>
            </a:extLst>
          </p:cNvPr>
          <p:cNvSpPr txBox="1"/>
          <p:nvPr/>
        </p:nvSpPr>
        <p:spPr>
          <a:xfrm>
            <a:off x="3262359" y="1039542"/>
            <a:ext cx="2543645" cy="306467"/>
          </a:xfrm>
          <a:prstGeom prst="flowChartAlternateProcess">
            <a:avLst/>
          </a:prstGeom>
          <a:solidFill>
            <a:schemeClr val="bg1">
              <a:lumMod val="85000"/>
            </a:schemeClr>
          </a:solidFill>
        </p:spPr>
        <p:txBody>
          <a:bodyPr wrap="square" rtlCol="0">
            <a:spAutoFit/>
          </a:bodyPr>
          <a:lstStyle/>
          <a:p>
            <a:pPr algn="ctr"/>
            <a:r>
              <a:rPr lang="en-US" sz="1200" dirty="0">
                <a:solidFill>
                  <a:schemeClr val="bg1">
                    <a:lumMod val="50000"/>
                  </a:schemeClr>
                </a:solidFill>
              </a:rPr>
              <a:t>To create a relationship</a:t>
            </a:r>
          </a:p>
        </p:txBody>
      </p:sp>
      <p:sp>
        <p:nvSpPr>
          <p:cNvPr id="12" name="TextBox 11">
            <a:extLst>
              <a:ext uri="{FF2B5EF4-FFF2-40B4-BE49-F238E27FC236}">
                <a16:creationId xmlns:a16="http://schemas.microsoft.com/office/drawing/2014/main" id="{C2A0F33C-8DED-2739-1497-F5D95122AA5D}"/>
              </a:ext>
            </a:extLst>
          </p:cNvPr>
          <p:cNvSpPr txBox="1"/>
          <p:nvPr/>
        </p:nvSpPr>
        <p:spPr>
          <a:xfrm>
            <a:off x="228600" y="1396781"/>
            <a:ext cx="1809381" cy="646986"/>
          </a:xfrm>
          <a:prstGeom prst="flowChartAlternateProcess">
            <a:avLst/>
          </a:prstGeom>
          <a:gradFill flip="none" rotWithShape="1">
            <a:gsLst>
              <a:gs pos="0">
                <a:srgbClr val="009999">
                  <a:tint val="66000"/>
                  <a:satMod val="160000"/>
                </a:srgbClr>
              </a:gs>
              <a:gs pos="50000">
                <a:srgbClr val="009999">
                  <a:tint val="44500"/>
                  <a:satMod val="160000"/>
                </a:srgbClr>
              </a:gs>
              <a:gs pos="100000">
                <a:srgbClr val="009999">
                  <a:tint val="23500"/>
                  <a:satMod val="160000"/>
                </a:srgbClr>
              </a:gs>
            </a:gsLst>
            <a:lin ang="13500000" scaled="1"/>
            <a:tileRect/>
          </a:gradFill>
        </p:spPr>
        <p:txBody>
          <a:bodyPr wrap="square" rtlCol="0">
            <a:spAutoFit/>
          </a:bodyPr>
          <a:lstStyle>
            <a:defPPr>
              <a:defRPr lang="en-US"/>
            </a:defPPr>
            <a:lvl1pPr algn="r">
              <a:defRPr sz="1600">
                <a:latin typeface="Abadi" panose="020B0604020104020204" pitchFamily="34" charset="0"/>
              </a:defRPr>
            </a:lvl1pPr>
          </a:lstStyle>
          <a:p>
            <a:r>
              <a:rPr lang="en-US" dirty="0"/>
              <a:t>Use the Employee’s name</a:t>
            </a:r>
          </a:p>
        </p:txBody>
      </p:sp>
      <p:sp>
        <p:nvSpPr>
          <p:cNvPr id="13" name="TextBox 12">
            <a:extLst>
              <a:ext uri="{FF2B5EF4-FFF2-40B4-BE49-F238E27FC236}">
                <a16:creationId xmlns:a16="http://schemas.microsoft.com/office/drawing/2014/main" id="{424B6FAC-BC38-4F0E-43E0-1A601C0E9DCF}"/>
              </a:ext>
            </a:extLst>
          </p:cNvPr>
          <p:cNvSpPr txBox="1"/>
          <p:nvPr/>
        </p:nvSpPr>
        <p:spPr>
          <a:xfrm>
            <a:off x="417943" y="2502978"/>
            <a:ext cx="1597262" cy="646986"/>
          </a:xfrm>
          <a:prstGeom prst="flowChartAlternateProcess">
            <a:avLst/>
          </a:prstGeom>
          <a:gradFill flip="none" rotWithShape="1">
            <a:gsLst>
              <a:gs pos="0">
                <a:srgbClr val="009999">
                  <a:tint val="66000"/>
                  <a:satMod val="160000"/>
                </a:srgbClr>
              </a:gs>
              <a:gs pos="50000">
                <a:srgbClr val="009999">
                  <a:tint val="44500"/>
                  <a:satMod val="160000"/>
                </a:srgbClr>
              </a:gs>
              <a:gs pos="100000">
                <a:srgbClr val="009999">
                  <a:tint val="23500"/>
                  <a:satMod val="160000"/>
                </a:srgbClr>
              </a:gs>
            </a:gsLst>
            <a:lin ang="13500000" scaled="1"/>
            <a:tileRect/>
          </a:gradFill>
        </p:spPr>
        <p:txBody>
          <a:bodyPr wrap="square" rtlCol="0">
            <a:spAutoFit/>
          </a:bodyPr>
          <a:lstStyle/>
          <a:p>
            <a:pPr algn="r"/>
            <a:r>
              <a:rPr lang="en-US" sz="1600" dirty="0">
                <a:latin typeface="Abadi" panose="020B0604020104020204" pitchFamily="34" charset="0"/>
              </a:rPr>
              <a:t>Sound unique and legit</a:t>
            </a:r>
          </a:p>
        </p:txBody>
      </p:sp>
      <p:sp>
        <p:nvSpPr>
          <p:cNvPr id="14" name="TextBox 13">
            <a:extLst>
              <a:ext uri="{FF2B5EF4-FFF2-40B4-BE49-F238E27FC236}">
                <a16:creationId xmlns:a16="http://schemas.microsoft.com/office/drawing/2014/main" id="{E08466AB-F2BF-1EB5-A950-C22C63CE4144}"/>
              </a:ext>
            </a:extLst>
          </p:cNvPr>
          <p:cNvSpPr txBox="1"/>
          <p:nvPr/>
        </p:nvSpPr>
        <p:spPr>
          <a:xfrm>
            <a:off x="478273" y="3718163"/>
            <a:ext cx="1571327" cy="374571"/>
          </a:xfrm>
          <a:prstGeom prst="flowChartAlternateProcess">
            <a:avLst/>
          </a:prstGeom>
          <a:gradFill flip="none" rotWithShape="1">
            <a:gsLst>
              <a:gs pos="0">
                <a:srgbClr val="009999">
                  <a:tint val="66000"/>
                  <a:satMod val="160000"/>
                </a:srgbClr>
              </a:gs>
              <a:gs pos="50000">
                <a:srgbClr val="009999">
                  <a:tint val="44500"/>
                  <a:satMod val="160000"/>
                </a:srgbClr>
              </a:gs>
              <a:gs pos="100000">
                <a:srgbClr val="009999">
                  <a:tint val="23500"/>
                  <a:satMod val="160000"/>
                </a:srgbClr>
              </a:gs>
            </a:gsLst>
            <a:lin ang="13500000" scaled="1"/>
            <a:tileRect/>
          </a:gradFill>
        </p:spPr>
        <p:txBody>
          <a:bodyPr wrap="square" rtlCol="0">
            <a:spAutoFit/>
          </a:bodyPr>
          <a:lstStyle/>
          <a:p>
            <a:pPr algn="r"/>
            <a:r>
              <a:rPr lang="en-US" sz="1600" dirty="0">
                <a:latin typeface="Abadi" panose="020B0604020104020204" pitchFamily="34" charset="0"/>
              </a:rPr>
              <a:t>Be an optimist </a:t>
            </a:r>
          </a:p>
        </p:txBody>
      </p:sp>
      <p:sp>
        <p:nvSpPr>
          <p:cNvPr id="17" name="TextBox 16">
            <a:extLst>
              <a:ext uri="{FF2B5EF4-FFF2-40B4-BE49-F238E27FC236}">
                <a16:creationId xmlns:a16="http://schemas.microsoft.com/office/drawing/2014/main" id="{56DBC4B4-C941-2DDA-5145-1052078F0E35}"/>
              </a:ext>
            </a:extLst>
          </p:cNvPr>
          <p:cNvSpPr txBox="1"/>
          <p:nvPr/>
        </p:nvSpPr>
        <p:spPr>
          <a:xfrm>
            <a:off x="6876448" y="2433379"/>
            <a:ext cx="1466461" cy="646986"/>
          </a:xfrm>
          <a:prstGeom prst="flowChartAlternateProcess">
            <a:avLst/>
          </a:prstGeom>
          <a:gradFill flip="none" rotWithShape="1">
            <a:gsLst>
              <a:gs pos="0">
                <a:srgbClr val="009999">
                  <a:tint val="66000"/>
                  <a:satMod val="160000"/>
                </a:srgbClr>
              </a:gs>
              <a:gs pos="50000">
                <a:srgbClr val="009999">
                  <a:tint val="44500"/>
                  <a:satMod val="160000"/>
                </a:srgbClr>
              </a:gs>
              <a:gs pos="100000">
                <a:srgbClr val="009999">
                  <a:tint val="23500"/>
                  <a:satMod val="160000"/>
                </a:srgbClr>
              </a:gs>
            </a:gsLst>
            <a:lin ang="13500000" scaled="1"/>
            <a:tileRect/>
          </a:gradFill>
        </p:spPr>
        <p:txBody>
          <a:bodyPr wrap="square" rtlCol="0">
            <a:spAutoFit/>
          </a:bodyPr>
          <a:lstStyle>
            <a:defPPr>
              <a:defRPr lang="en-US"/>
            </a:defPPr>
            <a:lvl1pPr>
              <a:defRPr sz="1600">
                <a:latin typeface="Abadi" panose="020B0604020104020204" pitchFamily="34" charset="0"/>
              </a:defRPr>
            </a:lvl1pPr>
          </a:lstStyle>
          <a:p>
            <a:r>
              <a:rPr lang="en-US" dirty="0"/>
              <a:t>Find a way to connect</a:t>
            </a:r>
          </a:p>
        </p:txBody>
      </p:sp>
      <p:sp>
        <p:nvSpPr>
          <p:cNvPr id="20" name="TextBox 19">
            <a:extLst>
              <a:ext uri="{FF2B5EF4-FFF2-40B4-BE49-F238E27FC236}">
                <a16:creationId xmlns:a16="http://schemas.microsoft.com/office/drawing/2014/main" id="{330C4740-5969-DAC7-3A85-4B3165DFBB9F}"/>
              </a:ext>
            </a:extLst>
          </p:cNvPr>
          <p:cNvSpPr txBox="1"/>
          <p:nvPr/>
        </p:nvSpPr>
        <p:spPr>
          <a:xfrm>
            <a:off x="6876448" y="3472063"/>
            <a:ext cx="1466461" cy="646986"/>
          </a:xfrm>
          <a:prstGeom prst="flowChartAlternateProcess">
            <a:avLst/>
          </a:prstGeom>
          <a:gradFill flip="none" rotWithShape="1">
            <a:gsLst>
              <a:gs pos="0">
                <a:srgbClr val="009999">
                  <a:tint val="66000"/>
                  <a:satMod val="160000"/>
                </a:srgbClr>
              </a:gs>
              <a:gs pos="50000">
                <a:srgbClr val="009999">
                  <a:tint val="44500"/>
                  <a:satMod val="160000"/>
                </a:srgbClr>
              </a:gs>
              <a:gs pos="100000">
                <a:srgbClr val="009999">
                  <a:tint val="23500"/>
                  <a:satMod val="160000"/>
                </a:srgbClr>
              </a:gs>
            </a:gsLst>
            <a:lin ang="13500000" scaled="1"/>
            <a:tileRect/>
          </a:gradFill>
        </p:spPr>
        <p:txBody>
          <a:bodyPr wrap="square" rtlCol="0">
            <a:spAutoFit/>
          </a:bodyPr>
          <a:lstStyle>
            <a:defPPr>
              <a:defRPr lang="en-US"/>
            </a:defPPr>
            <a:lvl1pPr>
              <a:defRPr sz="1600">
                <a:latin typeface="Abadi" panose="020B0604020104020204" pitchFamily="34" charset="0"/>
              </a:defRPr>
            </a:lvl1pPr>
          </a:lstStyle>
          <a:p>
            <a:r>
              <a:rPr lang="en-US" dirty="0"/>
              <a:t>Create a sense of trust</a:t>
            </a:r>
          </a:p>
        </p:txBody>
      </p:sp>
      <p:sp>
        <p:nvSpPr>
          <p:cNvPr id="23" name="TextBox 22">
            <a:extLst>
              <a:ext uri="{FF2B5EF4-FFF2-40B4-BE49-F238E27FC236}">
                <a16:creationId xmlns:a16="http://schemas.microsoft.com/office/drawing/2014/main" id="{67CD5A22-8448-99D9-38A9-824580256F61}"/>
              </a:ext>
            </a:extLst>
          </p:cNvPr>
          <p:cNvSpPr txBox="1"/>
          <p:nvPr/>
        </p:nvSpPr>
        <p:spPr>
          <a:xfrm>
            <a:off x="6847246" y="1394695"/>
            <a:ext cx="1466461" cy="646986"/>
          </a:xfrm>
          <a:prstGeom prst="flowChartAlternateProcess">
            <a:avLst/>
          </a:prstGeom>
          <a:gradFill flip="none" rotWithShape="1">
            <a:gsLst>
              <a:gs pos="0">
                <a:srgbClr val="009999">
                  <a:tint val="66000"/>
                  <a:satMod val="160000"/>
                </a:srgbClr>
              </a:gs>
              <a:gs pos="50000">
                <a:srgbClr val="009999">
                  <a:tint val="44500"/>
                  <a:satMod val="160000"/>
                </a:srgbClr>
              </a:gs>
              <a:gs pos="100000">
                <a:srgbClr val="009999">
                  <a:tint val="23500"/>
                  <a:satMod val="160000"/>
                </a:srgbClr>
              </a:gs>
            </a:gsLst>
            <a:lin ang="13500000" scaled="1"/>
            <a:tileRect/>
          </a:gradFill>
        </p:spPr>
        <p:txBody>
          <a:bodyPr wrap="square" rtlCol="0">
            <a:spAutoFit/>
          </a:bodyPr>
          <a:lstStyle>
            <a:defPPr>
              <a:defRPr lang="en-US"/>
            </a:defPPr>
            <a:lvl1pPr>
              <a:defRPr sz="1600">
                <a:latin typeface="Abadi" panose="020B0604020104020204" pitchFamily="34" charset="0"/>
              </a:defRPr>
            </a:lvl1pPr>
          </a:lstStyle>
          <a:p>
            <a:r>
              <a:rPr lang="en-US" dirty="0"/>
              <a:t>Mirror effect - Positive</a:t>
            </a:r>
          </a:p>
        </p:txBody>
      </p:sp>
      <p:sp>
        <p:nvSpPr>
          <p:cNvPr id="25" name="TextBox 24">
            <a:extLst>
              <a:ext uri="{FF2B5EF4-FFF2-40B4-BE49-F238E27FC236}">
                <a16:creationId xmlns:a16="http://schemas.microsoft.com/office/drawing/2014/main" id="{686D8E02-0C54-18EE-3541-B875F6C62C73}"/>
              </a:ext>
            </a:extLst>
          </p:cNvPr>
          <p:cNvSpPr txBox="1"/>
          <p:nvPr/>
        </p:nvSpPr>
        <p:spPr>
          <a:xfrm>
            <a:off x="3191603" y="3419146"/>
            <a:ext cx="2757376" cy="510778"/>
          </a:xfrm>
          <a:prstGeom prst="flowChartAlternateProcess">
            <a:avLst/>
          </a:prstGeom>
          <a:solidFill>
            <a:srgbClr val="FFC000"/>
          </a:solidFill>
        </p:spPr>
        <p:txBody>
          <a:bodyPr wrap="square">
            <a:spAutoFit/>
          </a:bodyPr>
          <a:lstStyle/>
          <a:p>
            <a:pPr algn="ctr"/>
            <a:r>
              <a:rPr lang="en-US" sz="1200" b="1" i="0" dirty="0">
                <a:solidFill>
                  <a:schemeClr val="accent1">
                    <a:lumMod val="75000"/>
                  </a:schemeClr>
                </a:solidFill>
                <a:effectLst/>
                <a:latin typeface="arial" panose="020B0604020202020204" pitchFamily="34" charset="0"/>
              </a:rPr>
              <a:t>Empathy helps building rapport with the client. </a:t>
            </a:r>
            <a:endParaRPr lang="en-US" sz="1200" b="1" dirty="0">
              <a:solidFill>
                <a:schemeClr val="accent1">
                  <a:lumMod val="75000"/>
                </a:schemeClr>
              </a:solidFill>
            </a:endParaRPr>
          </a:p>
        </p:txBody>
      </p:sp>
      <p:sp>
        <p:nvSpPr>
          <p:cNvPr id="26" name="TextBox 25">
            <a:extLst>
              <a:ext uri="{FF2B5EF4-FFF2-40B4-BE49-F238E27FC236}">
                <a16:creationId xmlns:a16="http://schemas.microsoft.com/office/drawing/2014/main" id="{7502538D-62EC-CF36-86F6-C10A74D8C73A}"/>
              </a:ext>
            </a:extLst>
          </p:cNvPr>
          <p:cNvSpPr txBox="1"/>
          <p:nvPr/>
        </p:nvSpPr>
        <p:spPr>
          <a:xfrm>
            <a:off x="5482229" y="4384345"/>
            <a:ext cx="963176" cy="374571"/>
          </a:xfrm>
          <a:prstGeom prst="flowChartAlternateProcess">
            <a:avLst/>
          </a:prstGeom>
          <a:gradFill flip="none" rotWithShape="1">
            <a:gsLst>
              <a:gs pos="0">
                <a:srgbClr val="009999">
                  <a:tint val="66000"/>
                  <a:satMod val="160000"/>
                </a:srgbClr>
              </a:gs>
              <a:gs pos="50000">
                <a:srgbClr val="009999">
                  <a:tint val="44500"/>
                  <a:satMod val="160000"/>
                </a:srgbClr>
              </a:gs>
              <a:gs pos="100000">
                <a:srgbClr val="009999">
                  <a:tint val="23500"/>
                  <a:satMod val="160000"/>
                </a:srgbClr>
              </a:gs>
            </a:gsLst>
            <a:lin ang="13500000" scaled="1"/>
            <a:tileRect/>
          </a:gradFill>
        </p:spPr>
        <p:txBody>
          <a:bodyPr wrap="square" rtlCol="0">
            <a:spAutoFit/>
          </a:bodyPr>
          <a:lstStyle>
            <a:defPPr>
              <a:defRPr lang="en-US"/>
            </a:defPPr>
            <a:lvl1pPr>
              <a:defRPr sz="1600">
                <a:latin typeface="Abadi" panose="020B0604020104020204" pitchFamily="34" charset="0"/>
              </a:defRPr>
            </a:lvl1pPr>
          </a:lstStyle>
          <a:p>
            <a:r>
              <a:rPr lang="en-US" dirty="0"/>
              <a:t>Practice</a:t>
            </a:r>
          </a:p>
        </p:txBody>
      </p:sp>
      <p:pic>
        <p:nvPicPr>
          <p:cNvPr id="5126" name="Picture 6" descr="Vector Icono De Sonido PNG , Antecedentes, Basic, Interfaz De Usuario  Básico PNG y Vector para Descargar Gratis | Pngtree">
            <a:extLst>
              <a:ext uri="{FF2B5EF4-FFF2-40B4-BE49-F238E27FC236}">
                <a16:creationId xmlns:a16="http://schemas.microsoft.com/office/drawing/2014/main" id="{CC348DD8-9102-EEBB-F323-5C621AD360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0350" y="2477715"/>
            <a:ext cx="697513" cy="697513"/>
          </a:xfrm>
          <a:prstGeom prst="flowChartConnector">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pic>
        <p:nvPicPr>
          <p:cNvPr id="5128" name="Picture 8" descr="Optimism Positive Approve Optimist Vector SVG Icon - SVG Repo">
            <a:extLst>
              <a:ext uri="{FF2B5EF4-FFF2-40B4-BE49-F238E27FC236}">
                <a16:creationId xmlns:a16="http://schemas.microsoft.com/office/drawing/2014/main" id="{A79E40FA-3F65-F5C6-0B71-EE0C0BEB5E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3271" y="3497252"/>
            <a:ext cx="636405" cy="753800"/>
          </a:xfrm>
          <a:prstGeom prst="flowChartConnector">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1FEAD6F8-0537-9822-A0C5-A89EB8C88AEC}"/>
              </a:ext>
            </a:extLst>
          </p:cNvPr>
          <p:cNvSpPr txBox="1"/>
          <p:nvPr/>
        </p:nvSpPr>
        <p:spPr>
          <a:xfrm>
            <a:off x="2525286" y="4429759"/>
            <a:ext cx="1142318" cy="374571"/>
          </a:xfrm>
          <a:prstGeom prst="flowChartAlternateProcess">
            <a:avLst/>
          </a:prstGeom>
          <a:gradFill flip="none" rotWithShape="1">
            <a:gsLst>
              <a:gs pos="0">
                <a:srgbClr val="009999">
                  <a:tint val="66000"/>
                  <a:satMod val="160000"/>
                </a:srgbClr>
              </a:gs>
              <a:gs pos="50000">
                <a:srgbClr val="009999">
                  <a:tint val="44500"/>
                  <a:satMod val="160000"/>
                </a:srgbClr>
              </a:gs>
              <a:gs pos="100000">
                <a:srgbClr val="009999">
                  <a:tint val="23500"/>
                  <a:satMod val="160000"/>
                </a:srgbClr>
              </a:gs>
            </a:gsLst>
            <a:lin ang="13500000" scaled="1"/>
            <a:tileRect/>
          </a:gradFill>
        </p:spPr>
        <p:txBody>
          <a:bodyPr wrap="square" rtlCol="0">
            <a:spAutoFit/>
          </a:bodyPr>
          <a:lstStyle/>
          <a:p>
            <a:pPr algn="r"/>
            <a:r>
              <a:rPr lang="en-US" sz="1600" dirty="0">
                <a:latin typeface="Abadi" panose="020B0604020104020204" pitchFamily="34" charset="0"/>
              </a:rPr>
              <a:t>Be patient</a:t>
            </a:r>
          </a:p>
        </p:txBody>
      </p:sp>
      <p:pic>
        <p:nvPicPr>
          <p:cNvPr id="5134" name="Picture 14" descr="Vector Icono De Conexion PNG , Persona, Comunidad, Contacto PNG y Vector  para Descargar Gratis | Pngtree">
            <a:extLst>
              <a:ext uri="{FF2B5EF4-FFF2-40B4-BE49-F238E27FC236}">
                <a16:creationId xmlns:a16="http://schemas.microsoft.com/office/drawing/2014/main" id="{0D55125E-A109-F835-4315-D053CB7E9A5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5504" y="2388443"/>
            <a:ext cx="727474" cy="727474"/>
          </a:xfrm>
          <a:prstGeom prst="flowChartConnector">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pic>
        <p:nvPicPr>
          <p:cNvPr id="5136" name="Picture 16" descr="Trust Icon Vector Handshake Icon Partnership: vector de stock (libre de  regalías) 1543473695 | Shutterstock">
            <a:extLst>
              <a:ext uri="{FF2B5EF4-FFF2-40B4-BE49-F238E27FC236}">
                <a16:creationId xmlns:a16="http://schemas.microsoft.com/office/drawing/2014/main" id="{18872439-4BC3-9EA8-FF6C-5B27CCC6A99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4626" b="14064"/>
          <a:stretch/>
        </p:blipFill>
        <p:spPr bwMode="auto">
          <a:xfrm>
            <a:off x="6263446" y="3497252"/>
            <a:ext cx="691590" cy="605589"/>
          </a:xfrm>
          <a:prstGeom prst="flowChartConnector">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pic>
        <p:nvPicPr>
          <p:cNvPr id="5138" name="Picture 18" descr="Plastic name badge with neck strap icon Royalty Free Vector">
            <a:extLst>
              <a:ext uri="{FF2B5EF4-FFF2-40B4-BE49-F238E27FC236}">
                <a16:creationId xmlns:a16="http://schemas.microsoft.com/office/drawing/2014/main" id="{7316014A-5952-C779-EEBA-633DD59B7A45}"/>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3685" b="10185"/>
          <a:stretch/>
        </p:blipFill>
        <p:spPr bwMode="auto">
          <a:xfrm>
            <a:off x="1979044" y="1359100"/>
            <a:ext cx="719117" cy="668918"/>
          </a:xfrm>
          <a:prstGeom prst="flowChartConnector">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pic>
        <p:nvPicPr>
          <p:cNvPr id="5140" name="Picture 20" descr="Hand Mirror Vector Icon Royalty Free SVG, Cliparts, Vectors, And Stock  Illustration. Image 71979781.">
            <a:extLst>
              <a:ext uri="{FF2B5EF4-FFF2-40B4-BE49-F238E27FC236}">
                <a16:creationId xmlns:a16="http://schemas.microsoft.com/office/drawing/2014/main" id="{26F28D20-CA56-7BC8-31DB-F6218AD2B6B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25017" y="1350514"/>
            <a:ext cx="715954" cy="715954"/>
          </a:xfrm>
          <a:prstGeom prst="flowChartConnector">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pic>
        <p:nvPicPr>
          <p:cNvPr id="5142" name="Picture 22" descr="Outline Practice Vector Icon. Isolated Black Simple Line Element  Illustration from Productivity Concept. Editable Vector Stroke Stock Vector  - Illustration of simple, sign: 144315224">
            <a:extLst>
              <a:ext uri="{FF2B5EF4-FFF2-40B4-BE49-F238E27FC236}">
                <a16:creationId xmlns:a16="http://schemas.microsoft.com/office/drawing/2014/main" id="{101C76ED-B1B4-E8D8-058F-4E93D14C75EB}"/>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1229" t="6545" r="10758" b="22469"/>
          <a:stretch/>
        </p:blipFill>
        <p:spPr bwMode="auto">
          <a:xfrm>
            <a:off x="4855045" y="4233399"/>
            <a:ext cx="691590" cy="629313"/>
          </a:xfrm>
          <a:prstGeom prst="flowChartConnector">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pic>
        <p:nvPicPr>
          <p:cNvPr id="5130" name="Picture 10" descr="Patience Icon #42195 - Free Icons Library">
            <a:extLst>
              <a:ext uri="{FF2B5EF4-FFF2-40B4-BE49-F238E27FC236}">
                <a16:creationId xmlns:a16="http://schemas.microsoft.com/office/drawing/2014/main" id="{DE498513-ABBC-64A7-709F-9D7D52DC527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59510" y="4233399"/>
            <a:ext cx="637009" cy="637009"/>
          </a:xfrm>
          <a:prstGeom prst="flowChartConnector">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2669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Thinking Images | Free Vectors, Stock Photos &amp; PSD">
            <a:extLst>
              <a:ext uri="{FF2B5EF4-FFF2-40B4-BE49-F238E27FC236}">
                <a16:creationId xmlns:a16="http://schemas.microsoft.com/office/drawing/2014/main" id="{2B5363E3-00CF-4DDA-B45D-AE326C1476A6}"/>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l="199" t="-274" r="-199" b="6600"/>
          <a:stretch/>
        </p:blipFill>
        <p:spPr bwMode="auto">
          <a:xfrm>
            <a:off x="2565079" y="1155658"/>
            <a:ext cx="4257276" cy="3987842"/>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1B71DAAD-E290-4F17-A90C-A5D4D3DF71F7}"/>
              </a:ext>
            </a:extLst>
          </p:cNvPr>
          <p:cNvSpPr>
            <a:spLocks noGrp="1"/>
          </p:cNvSpPr>
          <p:nvPr>
            <p:ph type="sldNum" sz="quarter" idx="4"/>
          </p:nvPr>
        </p:nvSpPr>
        <p:spPr/>
        <p:txBody>
          <a:bodyPr/>
          <a:lstStyle/>
          <a:p>
            <a:fld id="{00000000-1234-1234-1234-123412341234}" type="slidenum">
              <a:rPr lang="en-US" smtClean="0"/>
              <a:pPr/>
              <a:t>17</a:t>
            </a:fld>
            <a:endParaRPr lang="en-US" dirty="0"/>
          </a:p>
        </p:txBody>
      </p:sp>
      <p:sp>
        <p:nvSpPr>
          <p:cNvPr id="3" name="TextBox 2">
            <a:extLst>
              <a:ext uri="{FF2B5EF4-FFF2-40B4-BE49-F238E27FC236}">
                <a16:creationId xmlns:a16="http://schemas.microsoft.com/office/drawing/2014/main" id="{5B0B85F1-320D-352A-9447-77E913A60117}"/>
              </a:ext>
            </a:extLst>
          </p:cNvPr>
          <p:cNvSpPr txBox="1"/>
          <p:nvPr/>
        </p:nvSpPr>
        <p:spPr>
          <a:xfrm>
            <a:off x="2410607" y="1333696"/>
            <a:ext cx="6214312" cy="1015663"/>
          </a:xfrm>
          <a:prstGeom prst="rect">
            <a:avLst/>
          </a:prstGeom>
          <a:noFill/>
        </p:spPr>
        <p:txBody>
          <a:bodyPr wrap="square" rtlCol="0">
            <a:spAutoFit/>
          </a:bodyPr>
          <a:lstStyle/>
          <a:p>
            <a:r>
              <a:rPr lang="en-US" sz="1200" dirty="0"/>
              <a:t>I am Nancy. My son Caleb is sick, he is on a medical treatment, and we are at the hospital right now, the nurse said that we are not active in the system, and they cannot proceed with the medical appointment, I am paying for the medical benefits every month and just when I needed this service the most ends up being a total fraud, I am very worried about my kid, please help me getting this taken care of ASAP.</a:t>
            </a:r>
          </a:p>
        </p:txBody>
      </p:sp>
      <p:sp>
        <p:nvSpPr>
          <p:cNvPr id="4" name="TextBox 3">
            <a:extLst>
              <a:ext uri="{FF2B5EF4-FFF2-40B4-BE49-F238E27FC236}">
                <a16:creationId xmlns:a16="http://schemas.microsoft.com/office/drawing/2014/main" id="{01D37A62-15FE-680E-C59C-89B7E34C4FAF}"/>
              </a:ext>
            </a:extLst>
          </p:cNvPr>
          <p:cNvSpPr txBox="1"/>
          <p:nvPr/>
        </p:nvSpPr>
        <p:spPr>
          <a:xfrm>
            <a:off x="2410607" y="990709"/>
            <a:ext cx="5048460" cy="369332"/>
          </a:xfrm>
          <a:prstGeom prst="rect">
            <a:avLst/>
          </a:prstGeom>
          <a:noFill/>
        </p:spPr>
        <p:txBody>
          <a:bodyPr wrap="square" rtlCol="0">
            <a:spAutoFit/>
          </a:bodyPr>
          <a:lstStyle/>
          <a:p>
            <a:r>
              <a:rPr lang="en-US" dirty="0"/>
              <a:t>Scenario: </a:t>
            </a:r>
            <a:r>
              <a:rPr lang="en-US" dirty="0">
                <a:solidFill>
                  <a:srgbClr val="009999"/>
                </a:solidFill>
              </a:rPr>
              <a:t>Empathy And Rapport</a:t>
            </a:r>
          </a:p>
        </p:txBody>
      </p:sp>
      <p:sp>
        <p:nvSpPr>
          <p:cNvPr id="5" name="TextBox 4">
            <a:extLst>
              <a:ext uri="{FF2B5EF4-FFF2-40B4-BE49-F238E27FC236}">
                <a16:creationId xmlns:a16="http://schemas.microsoft.com/office/drawing/2014/main" id="{C8460CFA-A844-F498-4305-C3C5B31CF25B}"/>
              </a:ext>
            </a:extLst>
          </p:cNvPr>
          <p:cNvSpPr txBox="1"/>
          <p:nvPr/>
        </p:nvSpPr>
        <p:spPr>
          <a:xfrm>
            <a:off x="3731500" y="2968887"/>
            <a:ext cx="3992137" cy="369332"/>
          </a:xfrm>
          <a:prstGeom prst="rect">
            <a:avLst/>
          </a:prstGeom>
          <a:noFill/>
        </p:spPr>
        <p:txBody>
          <a:bodyPr wrap="square" rtlCol="0">
            <a:spAutoFit/>
          </a:bodyPr>
          <a:lstStyle/>
          <a:p>
            <a:r>
              <a:rPr lang="en-US" b="1" dirty="0">
                <a:solidFill>
                  <a:srgbClr val="F96013"/>
                </a:solidFill>
              </a:rPr>
              <a:t>Keep In Mind:</a:t>
            </a:r>
          </a:p>
        </p:txBody>
      </p:sp>
      <p:sp>
        <p:nvSpPr>
          <p:cNvPr id="26" name="TextBox 25">
            <a:extLst>
              <a:ext uri="{FF2B5EF4-FFF2-40B4-BE49-F238E27FC236}">
                <a16:creationId xmlns:a16="http://schemas.microsoft.com/office/drawing/2014/main" id="{833E5130-D3E8-3C40-7749-B9A728EBA3C4}"/>
              </a:ext>
            </a:extLst>
          </p:cNvPr>
          <p:cNvSpPr txBox="1"/>
          <p:nvPr/>
        </p:nvSpPr>
        <p:spPr>
          <a:xfrm>
            <a:off x="645537" y="3492719"/>
            <a:ext cx="2673809" cy="307777"/>
          </a:xfrm>
          <a:prstGeom prst="rect">
            <a:avLst/>
          </a:prstGeom>
          <a:noFill/>
        </p:spPr>
        <p:txBody>
          <a:bodyPr wrap="square" rtlCol="0">
            <a:spAutoFit/>
          </a:bodyPr>
          <a:lstStyle/>
          <a:p>
            <a:r>
              <a:rPr lang="en-US" sz="1400" b="1" dirty="0">
                <a:solidFill>
                  <a:schemeClr val="bg1">
                    <a:lumMod val="50000"/>
                  </a:schemeClr>
                </a:solidFill>
              </a:rPr>
              <a:t>What was your focus?</a:t>
            </a:r>
          </a:p>
        </p:txBody>
      </p:sp>
      <p:pic>
        <p:nvPicPr>
          <p:cNvPr id="27" name="Picture 6" descr="Check Mark Icon, Check Icons, Mark Icons, Symbol PNG and Vector with  Transparent Background for Free Download">
            <a:extLst>
              <a:ext uri="{FF2B5EF4-FFF2-40B4-BE49-F238E27FC236}">
                <a16:creationId xmlns:a16="http://schemas.microsoft.com/office/drawing/2014/main" id="{05EF021F-2A23-1729-D788-678ECE612D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719" y="3525423"/>
            <a:ext cx="336628" cy="33662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Check Mark Icon, Check Icons, Mark Icons, Symbol PNG and Vector with  Transparent Background for Free Download">
            <a:extLst>
              <a:ext uri="{FF2B5EF4-FFF2-40B4-BE49-F238E27FC236}">
                <a16:creationId xmlns:a16="http://schemas.microsoft.com/office/drawing/2014/main" id="{1F121192-0140-6E28-C1CA-BBE7459487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719" y="3915858"/>
            <a:ext cx="336628" cy="33662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 descr="Check Mark Icon, Check Icons, Mark Icons, Symbol PNG and Vector with  Transparent Background for Free Download">
            <a:extLst>
              <a:ext uri="{FF2B5EF4-FFF2-40B4-BE49-F238E27FC236}">
                <a16:creationId xmlns:a16="http://schemas.microsoft.com/office/drawing/2014/main" id="{F26040BE-1DC5-2596-247C-92CC9C76D6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719" y="4306293"/>
            <a:ext cx="336628" cy="33662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 descr="Check Mark Icon, Check Icons, Mark Icons, Symbol PNG and Vector with  Transparent Background for Free Download">
            <a:extLst>
              <a:ext uri="{FF2B5EF4-FFF2-40B4-BE49-F238E27FC236}">
                <a16:creationId xmlns:a16="http://schemas.microsoft.com/office/drawing/2014/main" id="{A6EB527A-601D-9754-631F-6D51178D06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764" y="3562878"/>
            <a:ext cx="336628" cy="336628"/>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6" descr="Check Mark Icon, Check Icons, Mark Icons, Symbol PNG and Vector with  Transparent Background for Free Download">
            <a:extLst>
              <a:ext uri="{FF2B5EF4-FFF2-40B4-BE49-F238E27FC236}">
                <a16:creationId xmlns:a16="http://schemas.microsoft.com/office/drawing/2014/main" id="{C0CE6F01-7127-E884-93EC-46CEFF3302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4827" y="3943807"/>
            <a:ext cx="336628" cy="33662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Check Mark Icon, Check Icons, Mark Icons, Symbol PNG and Vector with  Transparent Background for Free Download">
            <a:extLst>
              <a:ext uri="{FF2B5EF4-FFF2-40B4-BE49-F238E27FC236}">
                <a16:creationId xmlns:a16="http://schemas.microsoft.com/office/drawing/2014/main" id="{42770690-B571-2C94-3C77-D56928A445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7295" y="4316407"/>
            <a:ext cx="336628" cy="336628"/>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extLst>
              <a:ext uri="{FF2B5EF4-FFF2-40B4-BE49-F238E27FC236}">
                <a16:creationId xmlns:a16="http://schemas.microsoft.com/office/drawing/2014/main" id="{B65C1891-A983-C50B-B499-434328E18887}"/>
              </a:ext>
            </a:extLst>
          </p:cNvPr>
          <p:cNvSpPr txBox="1"/>
          <p:nvPr/>
        </p:nvSpPr>
        <p:spPr>
          <a:xfrm>
            <a:off x="645537" y="3858474"/>
            <a:ext cx="4257276" cy="307777"/>
          </a:xfrm>
          <a:prstGeom prst="rect">
            <a:avLst/>
          </a:prstGeom>
          <a:noFill/>
        </p:spPr>
        <p:txBody>
          <a:bodyPr wrap="square" rtlCol="0">
            <a:spAutoFit/>
          </a:bodyPr>
          <a:lstStyle/>
          <a:p>
            <a:r>
              <a:rPr lang="en-US" sz="1400" b="1" dirty="0">
                <a:solidFill>
                  <a:schemeClr val="bg1">
                    <a:lumMod val="50000"/>
                  </a:schemeClr>
                </a:solidFill>
              </a:rPr>
              <a:t>How did you express empathy?</a:t>
            </a:r>
          </a:p>
        </p:txBody>
      </p:sp>
      <p:sp>
        <p:nvSpPr>
          <p:cNvPr id="38" name="TextBox 37">
            <a:extLst>
              <a:ext uri="{FF2B5EF4-FFF2-40B4-BE49-F238E27FC236}">
                <a16:creationId xmlns:a16="http://schemas.microsoft.com/office/drawing/2014/main" id="{84233F44-F7A0-EE66-90FA-95F0B6D30709}"/>
              </a:ext>
            </a:extLst>
          </p:cNvPr>
          <p:cNvSpPr txBox="1"/>
          <p:nvPr/>
        </p:nvSpPr>
        <p:spPr>
          <a:xfrm>
            <a:off x="645537" y="4266747"/>
            <a:ext cx="4634798" cy="307777"/>
          </a:xfrm>
          <a:prstGeom prst="rect">
            <a:avLst/>
          </a:prstGeom>
          <a:noFill/>
        </p:spPr>
        <p:txBody>
          <a:bodyPr wrap="square" rtlCol="0">
            <a:spAutoFit/>
          </a:bodyPr>
          <a:lstStyle/>
          <a:p>
            <a:r>
              <a:rPr lang="en-US" sz="1400" b="1" dirty="0">
                <a:solidFill>
                  <a:schemeClr val="bg1">
                    <a:lumMod val="50000"/>
                  </a:schemeClr>
                </a:solidFill>
              </a:rPr>
              <a:t>What was your voice reflecting?</a:t>
            </a:r>
          </a:p>
        </p:txBody>
      </p:sp>
      <p:sp>
        <p:nvSpPr>
          <p:cNvPr id="39" name="TextBox 38">
            <a:extLst>
              <a:ext uri="{FF2B5EF4-FFF2-40B4-BE49-F238E27FC236}">
                <a16:creationId xmlns:a16="http://schemas.microsoft.com/office/drawing/2014/main" id="{FD585067-B79A-039F-EC04-080317FD48E2}"/>
              </a:ext>
            </a:extLst>
          </p:cNvPr>
          <p:cNvSpPr txBox="1"/>
          <p:nvPr/>
        </p:nvSpPr>
        <p:spPr>
          <a:xfrm>
            <a:off x="5299415" y="3509071"/>
            <a:ext cx="3469866" cy="307777"/>
          </a:xfrm>
          <a:prstGeom prst="rect">
            <a:avLst/>
          </a:prstGeom>
          <a:noFill/>
        </p:spPr>
        <p:txBody>
          <a:bodyPr wrap="square" rtlCol="0">
            <a:spAutoFit/>
          </a:bodyPr>
          <a:lstStyle/>
          <a:p>
            <a:r>
              <a:rPr lang="en-US" sz="1400" b="1" dirty="0">
                <a:solidFill>
                  <a:schemeClr val="bg1">
                    <a:lumMod val="50000"/>
                  </a:schemeClr>
                </a:solidFill>
              </a:rPr>
              <a:t>How was your wording?</a:t>
            </a:r>
          </a:p>
        </p:txBody>
      </p:sp>
      <p:sp>
        <p:nvSpPr>
          <p:cNvPr id="40" name="TextBox 39">
            <a:extLst>
              <a:ext uri="{FF2B5EF4-FFF2-40B4-BE49-F238E27FC236}">
                <a16:creationId xmlns:a16="http://schemas.microsoft.com/office/drawing/2014/main" id="{7ECC9E53-99C7-F719-5629-F934F12E82FF}"/>
              </a:ext>
            </a:extLst>
          </p:cNvPr>
          <p:cNvSpPr txBox="1"/>
          <p:nvPr/>
        </p:nvSpPr>
        <p:spPr>
          <a:xfrm>
            <a:off x="5315414" y="3928063"/>
            <a:ext cx="3607187" cy="307777"/>
          </a:xfrm>
          <a:prstGeom prst="rect">
            <a:avLst/>
          </a:prstGeom>
          <a:noFill/>
        </p:spPr>
        <p:txBody>
          <a:bodyPr wrap="square" rtlCol="0">
            <a:spAutoFit/>
          </a:bodyPr>
          <a:lstStyle/>
          <a:p>
            <a:r>
              <a:rPr lang="en-US" sz="1400" b="1" dirty="0">
                <a:solidFill>
                  <a:schemeClr val="bg1">
                    <a:lumMod val="50000"/>
                  </a:schemeClr>
                </a:solidFill>
              </a:rPr>
              <a:t>How was your timing?</a:t>
            </a:r>
          </a:p>
        </p:txBody>
      </p:sp>
      <p:sp>
        <p:nvSpPr>
          <p:cNvPr id="41" name="TextBox 40">
            <a:extLst>
              <a:ext uri="{FF2B5EF4-FFF2-40B4-BE49-F238E27FC236}">
                <a16:creationId xmlns:a16="http://schemas.microsoft.com/office/drawing/2014/main" id="{90C7C755-12E0-4AC8-D9F2-795FC828370C}"/>
              </a:ext>
            </a:extLst>
          </p:cNvPr>
          <p:cNvSpPr txBox="1"/>
          <p:nvPr/>
        </p:nvSpPr>
        <p:spPr>
          <a:xfrm>
            <a:off x="5330473" y="4289941"/>
            <a:ext cx="3607187" cy="523220"/>
          </a:xfrm>
          <a:prstGeom prst="rect">
            <a:avLst/>
          </a:prstGeom>
          <a:noFill/>
        </p:spPr>
        <p:txBody>
          <a:bodyPr wrap="square" rtlCol="0">
            <a:spAutoFit/>
          </a:bodyPr>
          <a:lstStyle/>
          <a:p>
            <a:r>
              <a:rPr lang="en-US" sz="1400" b="1" dirty="0">
                <a:solidFill>
                  <a:schemeClr val="bg1">
                    <a:lumMod val="50000"/>
                  </a:schemeClr>
                </a:solidFill>
              </a:rPr>
              <a:t>If it was you, how would you like to be assisted?</a:t>
            </a:r>
          </a:p>
        </p:txBody>
      </p:sp>
      <p:pic>
        <p:nvPicPr>
          <p:cNvPr id="8" name="Picture 2" descr="Empathy free vector icons designed by Smashicons | Icon, Free icons,  Coaching">
            <a:extLst>
              <a:ext uri="{FF2B5EF4-FFF2-40B4-BE49-F238E27FC236}">
                <a16:creationId xmlns:a16="http://schemas.microsoft.com/office/drawing/2014/main" id="{E5406CF8-1768-4E7F-67D1-E622AACD7A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515" y="1012070"/>
            <a:ext cx="1603090" cy="1603090"/>
          </a:xfrm>
          <a:prstGeom prst="flowChartConnector">
            <a:avLst/>
          </a:prstGeom>
          <a:noFill/>
          <a:ln w="38100">
            <a:solidFill>
              <a:srgbClr val="009999"/>
            </a:solidFill>
          </a:ln>
          <a:extLst>
            <a:ext uri="{909E8E84-426E-40DD-AFC4-6F175D3DCCD1}">
              <a14:hiddenFill xmlns:a14="http://schemas.microsoft.com/office/drawing/2010/main">
                <a:solidFill>
                  <a:srgbClr val="FFFFFF"/>
                </a:solidFill>
              </a14:hiddenFill>
            </a:ext>
          </a:extLst>
        </p:spPr>
      </p:pic>
      <p:sp>
        <p:nvSpPr>
          <p:cNvPr id="11" name="Title 2">
            <a:extLst>
              <a:ext uri="{FF2B5EF4-FFF2-40B4-BE49-F238E27FC236}">
                <a16:creationId xmlns:a16="http://schemas.microsoft.com/office/drawing/2014/main" id="{B1471662-6128-314A-6328-CAB25F09B5F4}"/>
              </a:ext>
            </a:extLst>
          </p:cNvPr>
          <p:cNvSpPr txBox="1">
            <a:spLocks/>
          </p:cNvSpPr>
          <p:nvPr/>
        </p:nvSpPr>
        <p:spPr>
          <a:xfrm>
            <a:off x="1684931" y="336628"/>
            <a:ext cx="5774136" cy="369333"/>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pPr algn="ctr"/>
            <a:r>
              <a:rPr lang="en-US" sz="2800" dirty="0">
                <a:solidFill>
                  <a:srgbClr val="FA6D26"/>
                </a:solidFill>
              </a:rPr>
              <a:t>Interaction Handling</a:t>
            </a:r>
          </a:p>
        </p:txBody>
      </p:sp>
    </p:spTree>
    <p:extLst>
      <p:ext uri="{BB962C8B-B14F-4D97-AF65-F5344CB8AC3E}">
        <p14:creationId xmlns:p14="http://schemas.microsoft.com/office/powerpoint/2010/main" val="31626113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Thinking Images | Free Vectors, Stock Photos &amp; PSD">
            <a:extLst>
              <a:ext uri="{FF2B5EF4-FFF2-40B4-BE49-F238E27FC236}">
                <a16:creationId xmlns:a16="http://schemas.microsoft.com/office/drawing/2014/main" id="{2B5363E3-00CF-4DDA-B45D-AE326C1476A6}"/>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l="199" t="-274" r="-199" b="6600"/>
          <a:stretch/>
        </p:blipFill>
        <p:spPr bwMode="auto">
          <a:xfrm>
            <a:off x="4886724" y="1155658"/>
            <a:ext cx="4257276" cy="3987842"/>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1B71DAAD-E290-4F17-A90C-A5D4D3DF71F7}"/>
              </a:ext>
            </a:extLst>
          </p:cNvPr>
          <p:cNvSpPr>
            <a:spLocks noGrp="1"/>
          </p:cNvSpPr>
          <p:nvPr>
            <p:ph type="sldNum" sz="quarter" idx="4"/>
          </p:nvPr>
        </p:nvSpPr>
        <p:spPr/>
        <p:txBody>
          <a:bodyPr/>
          <a:lstStyle/>
          <a:p>
            <a:fld id="{00000000-1234-1234-1234-123412341234}" type="slidenum">
              <a:rPr lang="en-US" smtClean="0"/>
              <a:pPr/>
              <a:t>18</a:t>
            </a:fld>
            <a:endParaRPr lang="en-US" dirty="0"/>
          </a:p>
        </p:txBody>
      </p:sp>
      <p:sp>
        <p:nvSpPr>
          <p:cNvPr id="3" name="TextBox 2">
            <a:extLst>
              <a:ext uri="{FF2B5EF4-FFF2-40B4-BE49-F238E27FC236}">
                <a16:creationId xmlns:a16="http://schemas.microsoft.com/office/drawing/2014/main" id="{5B0B85F1-320D-352A-9447-77E913A60117}"/>
              </a:ext>
            </a:extLst>
          </p:cNvPr>
          <p:cNvSpPr txBox="1"/>
          <p:nvPr/>
        </p:nvSpPr>
        <p:spPr>
          <a:xfrm>
            <a:off x="374719" y="1038324"/>
            <a:ext cx="6214312" cy="1015663"/>
          </a:xfrm>
          <a:prstGeom prst="rect">
            <a:avLst/>
          </a:prstGeom>
          <a:noFill/>
        </p:spPr>
        <p:txBody>
          <a:bodyPr wrap="square" rtlCol="0">
            <a:spAutoFit/>
          </a:bodyPr>
          <a:lstStyle/>
          <a:p>
            <a:r>
              <a:rPr lang="en-US" sz="1200" dirty="0"/>
              <a:t>I am Nancy. My son Caleb is sick, he is on a medical treatment, and we are at the hospital right now, the nurse said that we are not active in the system, and they cannot proceed with the medical appointment, I am paying for the medical benefits every month and just when I needed this service the most ends up being a total fraud, I am very worried about my kid, please help me getting this taken care of ASAP.</a:t>
            </a:r>
          </a:p>
        </p:txBody>
      </p:sp>
      <p:sp>
        <p:nvSpPr>
          <p:cNvPr id="4" name="TextBox 3">
            <a:extLst>
              <a:ext uri="{FF2B5EF4-FFF2-40B4-BE49-F238E27FC236}">
                <a16:creationId xmlns:a16="http://schemas.microsoft.com/office/drawing/2014/main" id="{01D37A62-15FE-680E-C59C-89B7E34C4FAF}"/>
              </a:ext>
            </a:extLst>
          </p:cNvPr>
          <p:cNvSpPr txBox="1"/>
          <p:nvPr/>
        </p:nvSpPr>
        <p:spPr>
          <a:xfrm>
            <a:off x="374719" y="705961"/>
            <a:ext cx="5048460" cy="369332"/>
          </a:xfrm>
          <a:prstGeom prst="rect">
            <a:avLst/>
          </a:prstGeom>
          <a:noFill/>
        </p:spPr>
        <p:txBody>
          <a:bodyPr wrap="square" rtlCol="0">
            <a:spAutoFit/>
          </a:bodyPr>
          <a:lstStyle/>
          <a:p>
            <a:r>
              <a:rPr lang="en-US" dirty="0"/>
              <a:t>Scenario: </a:t>
            </a:r>
            <a:r>
              <a:rPr lang="en-US" dirty="0">
                <a:solidFill>
                  <a:srgbClr val="009999"/>
                </a:solidFill>
              </a:rPr>
              <a:t>Empathy And Rapport</a:t>
            </a:r>
          </a:p>
        </p:txBody>
      </p:sp>
      <p:sp>
        <p:nvSpPr>
          <p:cNvPr id="11" name="Title 2">
            <a:extLst>
              <a:ext uri="{FF2B5EF4-FFF2-40B4-BE49-F238E27FC236}">
                <a16:creationId xmlns:a16="http://schemas.microsoft.com/office/drawing/2014/main" id="{B1471662-6128-314A-6328-CAB25F09B5F4}"/>
              </a:ext>
            </a:extLst>
          </p:cNvPr>
          <p:cNvSpPr txBox="1">
            <a:spLocks/>
          </p:cNvSpPr>
          <p:nvPr/>
        </p:nvSpPr>
        <p:spPr>
          <a:xfrm>
            <a:off x="1684931" y="336628"/>
            <a:ext cx="5774136" cy="369333"/>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pPr algn="ctr"/>
            <a:r>
              <a:rPr lang="en-US" sz="2800" dirty="0">
                <a:solidFill>
                  <a:srgbClr val="FA6D26"/>
                </a:solidFill>
              </a:rPr>
              <a:t>Interaction Handling</a:t>
            </a:r>
          </a:p>
        </p:txBody>
      </p:sp>
      <p:sp>
        <p:nvSpPr>
          <p:cNvPr id="2" name="TextBox 1">
            <a:extLst>
              <a:ext uri="{FF2B5EF4-FFF2-40B4-BE49-F238E27FC236}">
                <a16:creationId xmlns:a16="http://schemas.microsoft.com/office/drawing/2014/main" id="{63D55FB6-8F53-1249-948E-15D4901B4D89}"/>
              </a:ext>
            </a:extLst>
          </p:cNvPr>
          <p:cNvSpPr txBox="1"/>
          <p:nvPr/>
        </p:nvSpPr>
        <p:spPr>
          <a:xfrm>
            <a:off x="374719" y="2095254"/>
            <a:ext cx="8222871" cy="2911435"/>
          </a:xfrm>
          <a:prstGeom prst="flowChartAlternateProcess">
            <a:avLst/>
          </a:prstGeom>
          <a:solidFill>
            <a:schemeClr val="accent1">
              <a:lumMod val="20000"/>
              <a:lumOff val="80000"/>
            </a:schemeClr>
          </a:solidFill>
          <a:effectLst>
            <a:outerShdw blurRad="50800" dist="38100" algn="l" rotWithShape="0">
              <a:prstClr val="black">
                <a:alpha val="40000"/>
              </a:prstClr>
            </a:outerShdw>
          </a:effectLst>
        </p:spPr>
        <p:txBody>
          <a:bodyPr wrap="square" rtlCol="0">
            <a:spAutoFit/>
          </a:bodyPr>
          <a:lstStyle/>
          <a:p>
            <a:r>
              <a:rPr lang="en-US" sz="1100" b="1" i="1" dirty="0">
                <a:solidFill>
                  <a:srgbClr val="00B050"/>
                </a:solidFill>
              </a:rPr>
              <a:t>I understand Nancy, let's find out what may be the problem</a:t>
            </a:r>
            <a:r>
              <a:rPr lang="en-US" sz="1100" i="1" dirty="0"/>
              <a:t>, do you mind spelling your last name for me and the last 4 of your SSN? (…)</a:t>
            </a:r>
          </a:p>
          <a:p>
            <a:endParaRPr lang="en-US" sz="1100" b="1" i="1" dirty="0"/>
          </a:p>
          <a:p>
            <a:r>
              <a:rPr lang="en-US" sz="1100" i="1" dirty="0"/>
              <a:t>Thank you</a:t>
            </a:r>
            <a:r>
              <a:rPr lang="en-US" sz="1100" b="1" i="1" dirty="0">
                <a:solidFill>
                  <a:schemeClr val="accent3"/>
                </a:solidFill>
              </a:rPr>
              <a:t>, I am looking into the health benefits active in your account please bare with me </a:t>
            </a:r>
            <a:r>
              <a:rPr lang="en-US" sz="1100" i="1" dirty="0"/>
              <a:t>(…) If you don’t mind me asking, </a:t>
            </a:r>
            <a:r>
              <a:rPr lang="en-US" sz="1100" b="1" i="1" dirty="0">
                <a:solidFill>
                  <a:schemeClr val="accent1"/>
                </a:solidFill>
              </a:rPr>
              <a:t>how is your son doing Ms. Tucker? </a:t>
            </a:r>
            <a:r>
              <a:rPr lang="en-US" sz="1100" i="1" dirty="0"/>
              <a:t>(…)</a:t>
            </a:r>
          </a:p>
          <a:p>
            <a:endParaRPr lang="en-US" sz="1100" i="1" dirty="0"/>
          </a:p>
          <a:p>
            <a:r>
              <a:rPr lang="en-US" sz="1100" b="1" i="1" dirty="0">
                <a:solidFill>
                  <a:schemeClr val="accent3"/>
                </a:solidFill>
              </a:rPr>
              <a:t>It looks like the Benefits are active and the paperwork was approved,</a:t>
            </a:r>
            <a:r>
              <a:rPr lang="en-US" sz="1100" i="1" dirty="0"/>
              <a:t> let me place you on a brief hold while confirm something with our Benefits team. (…)</a:t>
            </a:r>
            <a:br>
              <a:rPr lang="en-US" sz="1100" i="1" dirty="0"/>
            </a:br>
            <a:endParaRPr lang="en-US" sz="1100" i="1" dirty="0"/>
          </a:p>
          <a:p>
            <a:r>
              <a:rPr lang="en-US" sz="1100" i="1" dirty="0"/>
              <a:t>Thank you for holding on the line </a:t>
            </a:r>
            <a:r>
              <a:rPr lang="en-US" sz="1100" i="1" dirty="0" err="1"/>
              <a:t>Ms</a:t>
            </a:r>
            <a:r>
              <a:rPr lang="en-US" sz="1100" i="1" dirty="0"/>
              <a:t> Tucker, </a:t>
            </a:r>
            <a:r>
              <a:rPr lang="en-US" sz="1100" b="1" i="1" dirty="0">
                <a:solidFill>
                  <a:schemeClr val="accent3"/>
                </a:solidFill>
              </a:rPr>
              <a:t>Benefits is contacting Guardian to have you uploaded in their system, the paperwork was sent and approved on 6/15/2023 you must be in the system by now</a:t>
            </a:r>
            <a:r>
              <a:rPr lang="en-US" sz="1100" i="1" dirty="0">
                <a:solidFill>
                  <a:srgbClr val="00B050"/>
                </a:solidFill>
              </a:rPr>
              <a:t>. </a:t>
            </a:r>
            <a:r>
              <a:rPr lang="en-US" sz="1100" b="1" i="1" dirty="0">
                <a:solidFill>
                  <a:schemeClr val="accent1"/>
                </a:solidFill>
              </a:rPr>
              <a:t>At this moment we may have to ask you to cover the expenses of what's needed and </a:t>
            </a:r>
            <a:r>
              <a:rPr lang="en-US" sz="1100" b="1" i="1" dirty="0">
                <a:solidFill>
                  <a:schemeClr val="accent3"/>
                </a:solidFill>
              </a:rPr>
              <a:t>submit a claim for reimbursement</a:t>
            </a:r>
            <a:r>
              <a:rPr lang="en-US" sz="1100" i="1" dirty="0"/>
              <a:t>. </a:t>
            </a:r>
            <a:r>
              <a:rPr lang="en-US" sz="1100" b="1" i="1" dirty="0">
                <a:solidFill>
                  <a:schemeClr val="accent1"/>
                </a:solidFill>
              </a:rPr>
              <a:t>Will it be possible? </a:t>
            </a:r>
            <a:r>
              <a:rPr lang="en-US" sz="1100" i="1" dirty="0"/>
              <a:t>(…)</a:t>
            </a:r>
            <a:br>
              <a:rPr lang="en-US" sz="1100" i="1" dirty="0"/>
            </a:br>
            <a:br>
              <a:rPr lang="en-US" sz="1100" i="1" dirty="0"/>
            </a:br>
            <a:r>
              <a:rPr lang="en-US" sz="1100" b="1" i="1" dirty="0">
                <a:solidFill>
                  <a:schemeClr val="accent1"/>
                </a:solidFill>
              </a:rPr>
              <a:t>I apologize for the inconveniences this caused and thank you for letting us know immediately</a:t>
            </a:r>
            <a:r>
              <a:rPr lang="en-US" sz="1100" b="1" i="1" dirty="0"/>
              <a:t>. </a:t>
            </a:r>
            <a:r>
              <a:rPr lang="en-US" sz="1100" b="1" i="1" dirty="0">
                <a:solidFill>
                  <a:schemeClr val="accent1"/>
                </a:solidFill>
              </a:rPr>
              <a:t>I hope Caleb gets better.</a:t>
            </a:r>
            <a:r>
              <a:rPr lang="en-US" sz="1100" b="1" i="1" dirty="0"/>
              <a:t> </a:t>
            </a:r>
            <a:r>
              <a:rPr lang="en-US" sz="1100" b="1" i="1" dirty="0">
                <a:solidFill>
                  <a:srgbClr val="00B050"/>
                </a:solidFill>
              </a:rPr>
              <a:t>Thank you for calling Vensure, Goodbye.</a:t>
            </a:r>
            <a:endParaRPr lang="en-US" sz="1100" i="1" dirty="0">
              <a:solidFill>
                <a:srgbClr val="00B050"/>
              </a:solidFill>
            </a:endParaRPr>
          </a:p>
        </p:txBody>
      </p:sp>
      <p:sp>
        <p:nvSpPr>
          <p:cNvPr id="7" name="TextBox 6">
            <a:extLst>
              <a:ext uri="{FF2B5EF4-FFF2-40B4-BE49-F238E27FC236}">
                <a16:creationId xmlns:a16="http://schemas.microsoft.com/office/drawing/2014/main" id="{7F4B346C-DB42-789B-9372-74D28A4B5661}"/>
              </a:ext>
            </a:extLst>
          </p:cNvPr>
          <p:cNvSpPr txBox="1"/>
          <p:nvPr/>
        </p:nvSpPr>
        <p:spPr>
          <a:xfrm>
            <a:off x="6589031" y="869459"/>
            <a:ext cx="2025066" cy="1328023"/>
          </a:xfrm>
          <a:prstGeom prst="flowChartAlternateProcess">
            <a:avLst/>
          </a:prstGeom>
          <a:solidFill>
            <a:schemeClr val="bg2"/>
          </a:solidFill>
          <a:ln>
            <a:solidFill>
              <a:schemeClr val="accent3"/>
            </a:solidFill>
          </a:ln>
          <a:effectLst>
            <a:outerShdw blurRad="50800" dist="38100" algn="l" rotWithShape="0">
              <a:prstClr val="black">
                <a:alpha val="40000"/>
              </a:prstClr>
            </a:outerShdw>
          </a:effectLst>
        </p:spPr>
        <p:txBody>
          <a:bodyPr wrap="square" rtlCol="0">
            <a:spAutoFit/>
          </a:bodyPr>
          <a:lstStyle/>
          <a:p>
            <a:r>
              <a:rPr lang="es-US" sz="1200" b="1" i="1" dirty="0">
                <a:solidFill>
                  <a:srgbClr val="00B050"/>
                </a:solidFill>
              </a:rPr>
              <a:t>Wording</a:t>
            </a:r>
          </a:p>
          <a:p>
            <a:endParaRPr lang="es-US" sz="1200" b="1" i="1" dirty="0">
              <a:solidFill>
                <a:srgbClr val="00B050"/>
              </a:solidFill>
            </a:endParaRPr>
          </a:p>
          <a:p>
            <a:r>
              <a:rPr lang="es-US" sz="1200" b="1" i="1" dirty="0">
                <a:solidFill>
                  <a:schemeClr val="accent3"/>
                </a:solidFill>
              </a:rPr>
              <a:t>Understanding of process</a:t>
            </a:r>
          </a:p>
          <a:p>
            <a:endParaRPr lang="es-US" sz="1200" b="1" i="1" dirty="0">
              <a:solidFill>
                <a:schemeClr val="accent3"/>
              </a:solidFill>
            </a:endParaRPr>
          </a:p>
          <a:p>
            <a:r>
              <a:rPr lang="en-US" sz="1200" b="1" i="1" dirty="0">
                <a:solidFill>
                  <a:schemeClr val="accent1"/>
                </a:solidFill>
              </a:rPr>
              <a:t>Empathy / Rapport </a:t>
            </a:r>
          </a:p>
        </p:txBody>
      </p:sp>
    </p:spTree>
    <p:extLst>
      <p:ext uri="{BB962C8B-B14F-4D97-AF65-F5344CB8AC3E}">
        <p14:creationId xmlns:p14="http://schemas.microsoft.com/office/powerpoint/2010/main" val="467795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Thinking Images | Free Vectors, Stock Photos &amp; PSD">
            <a:extLst>
              <a:ext uri="{FF2B5EF4-FFF2-40B4-BE49-F238E27FC236}">
                <a16:creationId xmlns:a16="http://schemas.microsoft.com/office/drawing/2014/main" id="{2B5363E3-00CF-4DDA-B45D-AE326C1476A6}"/>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l="199" t="-274" r="-199" b="6600"/>
          <a:stretch/>
        </p:blipFill>
        <p:spPr bwMode="auto">
          <a:xfrm>
            <a:off x="2565079" y="1155658"/>
            <a:ext cx="4257276" cy="3987842"/>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1B71DAAD-E290-4F17-A90C-A5D4D3DF71F7}"/>
              </a:ext>
            </a:extLst>
          </p:cNvPr>
          <p:cNvSpPr>
            <a:spLocks noGrp="1"/>
          </p:cNvSpPr>
          <p:nvPr>
            <p:ph type="sldNum" sz="quarter" idx="4"/>
          </p:nvPr>
        </p:nvSpPr>
        <p:spPr/>
        <p:txBody>
          <a:bodyPr/>
          <a:lstStyle/>
          <a:p>
            <a:fld id="{00000000-1234-1234-1234-123412341234}" type="slidenum">
              <a:rPr lang="en-US" smtClean="0"/>
              <a:pPr/>
              <a:t>19</a:t>
            </a:fld>
            <a:endParaRPr lang="en-US" dirty="0"/>
          </a:p>
        </p:txBody>
      </p:sp>
      <p:sp>
        <p:nvSpPr>
          <p:cNvPr id="3" name="TextBox 2">
            <a:extLst>
              <a:ext uri="{FF2B5EF4-FFF2-40B4-BE49-F238E27FC236}">
                <a16:creationId xmlns:a16="http://schemas.microsoft.com/office/drawing/2014/main" id="{5B0B85F1-320D-352A-9447-77E913A60117}"/>
              </a:ext>
            </a:extLst>
          </p:cNvPr>
          <p:cNvSpPr txBox="1"/>
          <p:nvPr/>
        </p:nvSpPr>
        <p:spPr>
          <a:xfrm>
            <a:off x="2410607" y="1333696"/>
            <a:ext cx="6214312" cy="1200329"/>
          </a:xfrm>
          <a:prstGeom prst="rect">
            <a:avLst/>
          </a:prstGeom>
          <a:noFill/>
        </p:spPr>
        <p:txBody>
          <a:bodyPr wrap="square" rtlCol="0">
            <a:spAutoFit/>
          </a:bodyPr>
          <a:lstStyle/>
          <a:p>
            <a:r>
              <a:rPr lang="en-US" sz="1200" dirty="0"/>
              <a:t>Hi there, I am tired of trying to login into your system, when I called earlier, I was told to clear the cache and cookies and still does not work, I’ve tried several times and I am really exhausted I wanted to download the paystubs from June so I can get a loan approved. Today is the last day I can send that information and the way this is going I am afraid I am going to lose that opportunity, very disappointed of your company and your service…</a:t>
            </a:r>
          </a:p>
        </p:txBody>
      </p:sp>
      <p:sp>
        <p:nvSpPr>
          <p:cNvPr id="4" name="TextBox 3">
            <a:extLst>
              <a:ext uri="{FF2B5EF4-FFF2-40B4-BE49-F238E27FC236}">
                <a16:creationId xmlns:a16="http://schemas.microsoft.com/office/drawing/2014/main" id="{01D37A62-15FE-680E-C59C-89B7E34C4FAF}"/>
              </a:ext>
            </a:extLst>
          </p:cNvPr>
          <p:cNvSpPr txBox="1"/>
          <p:nvPr/>
        </p:nvSpPr>
        <p:spPr>
          <a:xfrm>
            <a:off x="2410607" y="990709"/>
            <a:ext cx="5048460" cy="369332"/>
          </a:xfrm>
          <a:prstGeom prst="rect">
            <a:avLst/>
          </a:prstGeom>
          <a:noFill/>
        </p:spPr>
        <p:txBody>
          <a:bodyPr wrap="square" rtlCol="0">
            <a:spAutoFit/>
          </a:bodyPr>
          <a:lstStyle/>
          <a:p>
            <a:r>
              <a:rPr lang="en-US" dirty="0"/>
              <a:t>Scenario: </a:t>
            </a:r>
            <a:r>
              <a:rPr lang="en-US" dirty="0">
                <a:solidFill>
                  <a:srgbClr val="009999"/>
                </a:solidFill>
              </a:rPr>
              <a:t>Empathy And Rapport</a:t>
            </a:r>
          </a:p>
        </p:txBody>
      </p:sp>
      <p:pic>
        <p:nvPicPr>
          <p:cNvPr id="8" name="Picture 2" descr="Empathy free vector icons designed by Smashicons | Icon, Free icons,  Coaching">
            <a:extLst>
              <a:ext uri="{FF2B5EF4-FFF2-40B4-BE49-F238E27FC236}">
                <a16:creationId xmlns:a16="http://schemas.microsoft.com/office/drawing/2014/main" id="{E5406CF8-1768-4E7F-67D1-E622AACD7A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515" y="1012070"/>
            <a:ext cx="1603090" cy="1603090"/>
          </a:xfrm>
          <a:prstGeom prst="flowChartConnector">
            <a:avLst/>
          </a:prstGeom>
          <a:noFill/>
          <a:ln w="38100">
            <a:solidFill>
              <a:srgbClr val="009999"/>
            </a:solidFill>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D006224-2975-4887-4A79-1108E9405358}"/>
              </a:ext>
            </a:extLst>
          </p:cNvPr>
          <p:cNvSpPr txBox="1"/>
          <p:nvPr/>
        </p:nvSpPr>
        <p:spPr>
          <a:xfrm>
            <a:off x="3731500" y="2968887"/>
            <a:ext cx="3992137" cy="369332"/>
          </a:xfrm>
          <a:prstGeom prst="rect">
            <a:avLst/>
          </a:prstGeom>
          <a:noFill/>
        </p:spPr>
        <p:txBody>
          <a:bodyPr wrap="square" rtlCol="0">
            <a:spAutoFit/>
          </a:bodyPr>
          <a:lstStyle/>
          <a:p>
            <a:r>
              <a:rPr lang="en-US" b="1" dirty="0">
                <a:solidFill>
                  <a:srgbClr val="F96013"/>
                </a:solidFill>
              </a:rPr>
              <a:t>Keep In Mind:</a:t>
            </a:r>
          </a:p>
        </p:txBody>
      </p:sp>
      <p:sp>
        <p:nvSpPr>
          <p:cNvPr id="9" name="TextBox 8">
            <a:extLst>
              <a:ext uri="{FF2B5EF4-FFF2-40B4-BE49-F238E27FC236}">
                <a16:creationId xmlns:a16="http://schemas.microsoft.com/office/drawing/2014/main" id="{55B89DD2-9DBE-FF3E-F7EB-03E5EE6D73B9}"/>
              </a:ext>
            </a:extLst>
          </p:cNvPr>
          <p:cNvSpPr txBox="1"/>
          <p:nvPr/>
        </p:nvSpPr>
        <p:spPr>
          <a:xfrm>
            <a:off x="645537" y="3492719"/>
            <a:ext cx="2673809" cy="307777"/>
          </a:xfrm>
          <a:prstGeom prst="rect">
            <a:avLst/>
          </a:prstGeom>
          <a:noFill/>
        </p:spPr>
        <p:txBody>
          <a:bodyPr wrap="square" rtlCol="0">
            <a:spAutoFit/>
          </a:bodyPr>
          <a:lstStyle/>
          <a:p>
            <a:r>
              <a:rPr lang="en-US" sz="1400" b="1" dirty="0">
                <a:solidFill>
                  <a:schemeClr val="bg1">
                    <a:lumMod val="50000"/>
                  </a:schemeClr>
                </a:solidFill>
              </a:rPr>
              <a:t>What was your focus?</a:t>
            </a:r>
          </a:p>
        </p:txBody>
      </p:sp>
      <p:pic>
        <p:nvPicPr>
          <p:cNvPr id="10" name="Picture 6" descr="Check Mark Icon, Check Icons, Mark Icons, Symbol PNG and Vector with  Transparent Background for Free Download">
            <a:extLst>
              <a:ext uri="{FF2B5EF4-FFF2-40B4-BE49-F238E27FC236}">
                <a16:creationId xmlns:a16="http://schemas.microsoft.com/office/drawing/2014/main" id="{5DC92272-217E-09CD-45DC-CD97F9EA2E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719" y="3525423"/>
            <a:ext cx="336628" cy="3366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Check Mark Icon, Check Icons, Mark Icons, Symbol PNG and Vector with  Transparent Background for Free Download">
            <a:extLst>
              <a:ext uri="{FF2B5EF4-FFF2-40B4-BE49-F238E27FC236}">
                <a16:creationId xmlns:a16="http://schemas.microsoft.com/office/drawing/2014/main" id="{8EDD4CD8-4CE7-C1CA-56A9-E8AD61A397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719" y="3915858"/>
            <a:ext cx="336628" cy="3366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Check Mark Icon, Check Icons, Mark Icons, Symbol PNG and Vector with  Transparent Background for Free Download">
            <a:extLst>
              <a:ext uri="{FF2B5EF4-FFF2-40B4-BE49-F238E27FC236}">
                <a16:creationId xmlns:a16="http://schemas.microsoft.com/office/drawing/2014/main" id="{5C3FC51B-DB6E-E4BC-392A-0931121AB1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719" y="4306293"/>
            <a:ext cx="336628" cy="33662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Check Mark Icon, Check Icons, Mark Icons, Symbol PNG and Vector with  Transparent Background for Free Download">
            <a:extLst>
              <a:ext uri="{FF2B5EF4-FFF2-40B4-BE49-F238E27FC236}">
                <a16:creationId xmlns:a16="http://schemas.microsoft.com/office/drawing/2014/main" id="{09F219DA-B86D-4D9A-661C-FD4D2B5DCD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764" y="3562878"/>
            <a:ext cx="336628" cy="33662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Check Mark Icon, Check Icons, Mark Icons, Symbol PNG and Vector with  Transparent Background for Free Download">
            <a:extLst>
              <a:ext uri="{FF2B5EF4-FFF2-40B4-BE49-F238E27FC236}">
                <a16:creationId xmlns:a16="http://schemas.microsoft.com/office/drawing/2014/main" id="{066F4812-7B36-5D44-89EB-363DDF3479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4827" y="3943807"/>
            <a:ext cx="336628" cy="33662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Check Mark Icon, Check Icons, Mark Icons, Symbol PNG and Vector with  Transparent Background for Free Download">
            <a:extLst>
              <a:ext uri="{FF2B5EF4-FFF2-40B4-BE49-F238E27FC236}">
                <a16:creationId xmlns:a16="http://schemas.microsoft.com/office/drawing/2014/main" id="{6603B687-B8FD-7999-4E5D-C09B34187E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7295" y="4316407"/>
            <a:ext cx="336628" cy="33662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5D802E79-D381-F593-C6BB-E843C4193D66}"/>
              </a:ext>
            </a:extLst>
          </p:cNvPr>
          <p:cNvSpPr txBox="1"/>
          <p:nvPr/>
        </p:nvSpPr>
        <p:spPr>
          <a:xfrm>
            <a:off x="645537" y="3858474"/>
            <a:ext cx="4257276" cy="307777"/>
          </a:xfrm>
          <a:prstGeom prst="rect">
            <a:avLst/>
          </a:prstGeom>
          <a:noFill/>
        </p:spPr>
        <p:txBody>
          <a:bodyPr wrap="square" rtlCol="0">
            <a:spAutoFit/>
          </a:bodyPr>
          <a:lstStyle/>
          <a:p>
            <a:r>
              <a:rPr lang="en-US" sz="1400" b="1" dirty="0">
                <a:solidFill>
                  <a:schemeClr val="bg1">
                    <a:lumMod val="50000"/>
                  </a:schemeClr>
                </a:solidFill>
              </a:rPr>
              <a:t>How did you express empathy?</a:t>
            </a:r>
          </a:p>
        </p:txBody>
      </p:sp>
      <p:sp>
        <p:nvSpPr>
          <p:cNvPr id="17" name="TextBox 16">
            <a:extLst>
              <a:ext uri="{FF2B5EF4-FFF2-40B4-BE49-F238E27FC236}">
                <a16:creationId xmlns:a16="http://schemas.microsoft.com/office/drawing/2014/main" id="{A2B9A085-B8DB-D430-8284-F60CD762B16A}"/>
              </a:ext>
            </a:extLst>
          </p:cNvPr>
          <p:cNvSpPr txBox="1"/>
          <p:nvPr/>
        </p:nvSpPr>
        <p:spPr>
          <a:xfrm>
            <a:off x="645537" y="4266747"/>
            <a:ext cx="4634798" cy="307777"/>
          </a:xfrm>
          <a:prstGeom prst="rect">
            <a:avLst/>
          </a:prstGeom>
          <a:noFill/>
        </p:spPr>
        <p:txBody>
          <a:bodyPr wrap="square" rtlCol="0">
            <a:spAutoFit/>
          </a:bodyPr>
          <a:lstStyle/>
          <a:p>
            <a:r>
              <a:rPr lang="en-US" sz="1400" b="1" dirty="0">
                <a:solidFill>
                  <a:schemeClr val="bg1">
                    <a:lumMod val="50000"/>
                  </a:schemeClr>
                </a:solidFill>
              </a:rPr>
              <a:t>What was your voice reflecting?</a:t>
            </a:r>
          </a:p>
        </p:txBody>
      </p:sp>
      <p:sp>
        <p:nvSpPr>
          <p:cNvPr id="18" name="TextBox 17">
            <a:extLst>
              <a:ext uri="{FF2B5EF4-FFF2-40B4-BE49-F238E27FC236}">
                <a16:creationId xmlns:a16="http://schemas.microsoft.com/office/drawing/2014/main" id="{92776BDD-E84C-2F7F-210D-0E1B9296FBF0}"/>
              </a:ext>
            </a:extLst>
          </p:cNvPr>
          <p:cNvSpPr txBox="1"/>
          <p:nvPr/>
        </p:nvSpPr>
        <p:spPr>
          <a:xfrm>
            <a:off x="5299415" y="3509071"/>
            <a:ext cx="3469866" cy="307777"/>
          </a:xfrm>
          <a:prstGeom prst="rect">
            <a:avLst/>
          </a:prstGeom>
          <a:noFill/>
        </p:spPr>
        <p:txBody>
          <a:bodyPr wrap="square" rtlCol="0">
            <a:spAutoFit/>
          </a:bodyPr>
          <a:lstStyle/>
          <a:p>
            <a:r>
              <a:rPr lang="en-US" sz="1400" b="1" dirty="0">
                <a:solidFill>
                  <a:schemeClr val="bg1">
                    <a:lumMod val="50000"/>
                  </a:schemeClr>
                </a:solidFill>
              </a:rPr>
              <a:t>How was your wording?</a:t>
            </a:r>
          </a:p>
        </p:txBody>
      </p:sp>
      <p:sp>
        <p:nvSpPr>
          <p:cNvPr id="19" name="TextBox 18">
            <a:extLst>
              <a:ext uri="{FF2B5EF4-FFF2-40B4-BE49-F238E27FC236}">
                <a16:creationId xmlns:a16="http://schemas.microsoft.com/office/drawing/2014/main" id="{0E3BFB00-A50C-60E8-FAE1-20542B97BCE1}"/>
              </a:ext>
            </a:extLst>
          </p:cNvPr>
          <p:cNvSpPr txBox="1"/>
          <p:nvPr/>
        </p:nvSpPr>
        <p:spPr>
          <a:xfrm>
            <a:off x="5315414" y="3928063"/>
            <a:ext cx="3607187" cy="307777"/>
          </a:xfrm>
          <a:prstGeom prst="rect">
            <a:avLst/>
          </a:prstGeom>
          <a:noFill/>
        </p:spPr>
        <p:txBody>
          <a:bodyPr wrap="square" rtlCol="0">
            <a:spAutoFit/>
          </a:bodyPr>
          <a:lstStyle/>
          <a:p>
            <a:r>
              <a:rPr lang="en-US" sz="1400" b="1" dirty="0">
                <a:solidFill>
                  <a:schemeClr val="bg1">
                    <a:lumMod val="50000"/>
                  </a:schemeClr>
                </a:solidFill>
              </a:rPr>
              <a:t>How was your timing?</a:t>
            </a:r>
          </a:p>
        </p:txBody>
      </p:sp>
      <p:sp>
        <p:nvSpPr>
          <p:cNvPr id="20" name="TextBox 19">
            <a:extLst>
              <a:ext uri="{FF2B5EF4-FFF2-40B4-BE49-F238E27FC236}">
                <a16:creationId xmlns:a16="http://schemas.microsoft.com/office/drawing/2014/main" id="{868F1BD3-D8AC-6780-10D4-C3264095C0F2}"/>
              </a:ext>
            </a:extLst>
          </p:cNvPr>
          <p:cNvSpPr txBox="1"/>
          <p:nvPr/>
        </p:nvSpPr>
        <p:spPr>
          <a:xfrm>
            <a:off x="5330473" y="4289941"/>
            <a:ext cx="3607187" cy="523220"/>
          </a:xfrm>
          <a:prstGeom prst="rect">
            <a:avLst/>
          </a:prstGeom>
          <a:noFill/>
        </p:spPr>
        <p:txBody>
          <a:bodyPr wrap="square" rtlCol="0">
            <a:spAutoFit/>
          </a:bodyPr>
          <a:lstStyle/>
          <a:p>
            <a:r>
              <a:rPr lang="en-US" sz="1400" b="1" dirty="0">
                <a:solidFill>
                  <a:schemeClr val="bg1">
                    <a:lumMod val="50000"/>
                  </a:schemeClr>
                </a:solidFill>
              </a:rPr>
              <a:t>If it was you, how would you like to be assisted?</a:t>
            </a:r>
          </a:p>
        </p:txBody>
      </p:sp>
      <p:sp>
        <p:nvSpPr>
          <p:cNvPr id="23" name="Title 2">
            <a:extLst>
              <a:ext uri="{FF2B5EF4-FFF2-40B4-BE49-F238E27FC236}">
                <a16:creationId xmlns:a16="http://schemas.microsoft.com/office/drawing/2014/main" id="{424707F9-BDB7-6812-607E-3897503F051D}"/>
              </a:ext>
            </a:extLst>
          </p:cNvPr>
          <p:cNvSpPr txBox="1">
            <a:spLocks/>
          </p:cNvSpPr>
          <p:nvPr/>
        </p:nvSpPr>
        <p:spPr>
          <a:xfrm>
            <a:off x="1684931" y="336628"/>
            <a:ext cx="5774136" cy="369333"/>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pPr algn="ctr"/>
            <a:r>
              <a:rPr lang="en-US" sz="2800" dirty="0">
                <a:solidFill>
                  <a:srgbClr val="FA6D26"/>
                </a:solidFill>
              </a:rPr>
              <a:t>Interaction Handling</a:t>
            </a:r>
          </a:p>
        </p:txBody>
      </p:sp>
    </p:spTree>
    <p:extLst>
      <p:ext uri="{BB962C8B-B14F-4D97-AF65-F5344CB8AC3E}">
        <p14:creationId xmlns:p14="http://schemas.microsoft.com/office/powerpoint/2010/main" val="3375779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4" name="Picture 10" descr="Overview: What Is Customer Service? - Salesforce">
            <a:extLst>
              <a:ext uri="{FF2B5EF4-FFF2-40B4-BE49-F238E27FC236}">
                <a16:creationId xmlns:a16="http://schemas.microsoft.com/office/drawing/2014/main" id="{FCAE07F8-9941-4C1B-9838-3889C80B1343}"/>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12313" y="548502"/>
            <a:ext cx="7315200" cy="4114800"/>
          </a:xfrm>
          <a:prstGeom prst="flowChartDelay">
            <a:avLst/>
          </a:prstGeom>
          <a:noFill/>
          <a:extLst>
            <a:ext uri="{909E8E84-426E-40DD-AFC4-6F175D3DCCD1}">
              <a14:hiddenFill xmlns:a14="http://schemas.microsoft.com/office/drawing/2010/main">
                <a:solidFill>
                  <a:srgbClr val="FFFFFF"/>
                </a:solidFill>
              </a14:hiddenFill>
            </a:ext>
          </a:extLst>
        </p:spPr>
      </p:pic>
      <p:sp>
        <p:nvSpPr>
          <p:cNvPr id="37" name="Title 2">
            <a:extLst>
              <a:ext uri="{FF2B5EF4-FFF2-40B4-BE49-F238E27FC236}">
                <a16:creationId xmlns:a16="http://schemas.microsoft.com/office/drawing/2014/main" id="{DE8330EF-64EB-4A2C-BAE9-78FC5B03D4E7}"/>
              </a:ext>
            </a:extLst>
          </p:cNvPr>
          <p:cNvSpPr>
            <a:spLocks noGrp="1"/>
          </p:cNvSpPr>
          <p:nvPr>
            <p:ph type="title"/>
          </p:nvPr>
        </p:nvSpPr>
        <p:spPr>
          <a:xfrm>
            <a:off x="1684932" y="548502"/>
            <a:ext cx="5774136" cy="432805"/>
          </a:xfrm>
        </p:spPr>
        <p:txBody>
          <a:bodyPr/>
          <a:lstStyle/>
          <a:p>
            <a:pPr algn="ctr"/>
            <a:r>
              <a:rPr lang="en-US" sz="2800" dirty="0">
                <a:solidFill>
                  <a:srgbClr val="FA6D26"/>
                </a:solidFill>
              </a:rPr>
              <a:t>We Are Assisting Employees But We Are Also Helping People</a:t>
            </a:r>
          </a:p>
        </p:txBody>
      </p:sp>
      <p:sp>
        <p:nvSpPr>
          <p:cNvPr id="8" name="TextBox 7">
            <a:extLst>
              <a:ext uri="{FF2B5EF4-FFF2-40B4-BE49-F238E27FC236}">
                <a16:creationId xmlns:a16="http://schemas.microsoft.com/office/drawing/2014/main" id="{0124A167-A1A3-4566-BAEE-EBDCA162E86D}"/>
              </a:ext>
            </a:extLst>
          </p:cNvPr>
          <p:cNvSpPr txBox="1"/>
          <p:nvPr/>
        </p:nvSpPr>
        <p:spPr>
          <a:xfrm>
            <a:off x="857481" y="1339413"/>
            <a:ext cx="7471317" cy="830997"/>
          </a:xfrm>
          <a:prstGeom prst="rect">
            <a:avLst/>
          </a:prstGeom>
          <a:noFill/>
        </p:spPr>
        <p:txBody>
          <a:bodyPr wrap="square" rtlCol="0">
            <a:spAutoFit/>
          </a:bodyPr>
          <a:lstStyle/>
          <a:p>
            <a:pPr algn="ctr"/>
            <a:r>
              <a:rPr lang="en-US" sz="1600" dirty="0">
                <a:solidFill>
                  <a:srgbClr val="706866"/>
                </a:solidFill>
              </a:rPr>
              <a:t>As we are assisting people, we must understand that not everybody is willing to cooperate or is in the best mood when calling for help. With that being said we should keep in mind the following aspects:</a:t>
            </a:r>
          </a:p>
        </p:txBody>
      </p:sp>
      <p:sp>
        <p:nvSpPr>
          <p:cNvPr id="10" name="TextBox 9">
            <a:extLst>
              <a:ext uri="{FF2B5EF4-FFF2-40B4-BE49-F238E27FC236}">
                <a16:creationId xmlns:a16="http://schemas.microsoft.com/office/drawing/2014/main" id="{B1AD9984-FB14-46F7-BD90-450DE05606D2}"/>
              </a:ext>
            </a:extLst>
          </p:cNvPr>
          <p:cNvSpPr txBox="1"/>
          <p:nvPr/>
        </p:nvSpPr>
        <p:spPr>
          <a:xfrm>
            <a:off x="150540" y="2776654"/>
            <a:ext cx="8842917" cy="369332"/>
          </a:xfrm>
          <a:prstGeom prst="rect">
            <a:avLst/>
          </a:prstGeom>
          <a:solidFill>
            <a:schemeClr val="accent1">
              <a:lumMod val="20000"/>
              <a:lumOff val="80000"/>
            </a:schemeClr>
          </a:solidFill>
        </p:spPr>
        <p:txBody>
          <a:bodyPr wrap="square" rtlCol="0">
            <a:spAutoFit/>
          </a:bodyPr>
          <a:lstStyle/>
          <a:p>
            <a:pPr algn="ctr"/>
            <a:r>
              <a:rPr lang="en-US" dirty="0">
                <a:solidFill>
                  <a:srgbClr val="706866"/>
                </a:solidFill>
              </a:rPr>
              <a:t>There are employees that cannot be assisted and that is ok.</a:t>
            </a:r>
          </a:p>
        </p:txBody>
      </p:sp>
      <p:sp>
        <p:nvSpPr>
          <p:cNvPr id="12" name="TextBox 11">
            <a:extLst>
              <a:ext uri="{FF2B5EF4-FFF2-40B4-BE49-F238E27FC236}">
                <a16:creationId xmlns:a16="http://schemas.microsoft.com/office/drawing/2014/main" id="{141C1DC7-141B-4D9E-9CF3-C751688C3A2E}"/>
              </a:ext>
            </a:extLst>
          </p:cNvPr>
          <p:cNvSpPr txBox="1"/>
          <p:nvPr/>
        </p:nvSpPr>
        <p:spPr>
          <a:xfrm>
            <a:off x="769434" y="2236570"/>
            <a:ext cx="7471317" cy="369332"/>
          </a:xfrm>
          <a:prstGeom prst="rect">
            <a:avLst/>
          </a:prstGeom>
          <a:solidFill>
            <a:schemeClr val="accent1">
              <a:lumMod val="20000"/>
              <a:lumOff val="80000"/>
            </a:schemeClr>
          </a:solidFill>
        </p:spPr>
        <p:txBody>
          <a:bodyPr wrap="square" rtlCol="0">
            <a:spAutoFit/>
          </a:bodyPr>
          <a:lstStyle/>
          <a:p>
            <a:pPr algn="ctr"/>
            <a:r>
              <a:rPr lang="en-US" dirty="0">
                <a:solidFill>
                  <a:srgbClr val="706866"/>
                </a:solidFill>
              </a:rPr>
              <a:t>Every interaction is a challenge that helps us to improve our skills.</a:t>
            </a:r>
          </a:p>
        </p:txBody>
      </p:sp>
      <p:sp>
        <p:nvSpPr>
          <p:cNvPr id="13" name="TextBox 12">
            <a:extLst>
              <a:ext uri="{FF2B5EF4-FFF2-40B4-BE49-F238E27FC236}">
                <a16:creationId xmlns:a16="http://schemas.microsoft.com/office/drawing/2014/main" id="{8999212F-CFAF-47AC-9160-01FA5B40087C}"/>
              </a:ext>
            </a:extLst>
          </p:cNvPr>
          <p:cNvSpPr txBox="1"/>
          <p:nvPr/>
        </p:nvSpPr>
        <p:spPr>
          <a:xfrm>
            <a:off x="268440" y="3371616"/>
            <a:ext cx="8607116" cy="369332"/>
          </a:xfrm>
          <a:prstGeom prst="rect">
            <a:avLst/>
          </a:prstGeom>
          <a:solidFill>
            <a:schemeClr val="accent1">
              <a:lumMod val="20000"/>
              <a:lumOff val="80000"/>
            </a:schemeClr>
          </a:solidFill>
        </p:spPr>
        <p:txBody>
          <a:bodyPr wrap="square" rtlCol="0">
            <a:spAutoFit/>
          </a:bodyPr>
          <a:lstStyle/>
          <a:p>
            <a:pPr algn="ctr"/>
            <a:r>
              <a:rPr lang="en-US" dirty="0">
                <a:solidFill>
                  <a:srgbClr val="706866"/>
                </a:solidFill>
              </a:rPr>
              <a:t>There are multiple aspects that affect our interaction handling, make adjustments.</a:t>
            </a:r>
          </a:p>
        </p:txBody>
      </p:sp>
      <p:sp>
        <p:nvSpPr>
          <p:cNvPr id="16" name="TextBox 15">
            <a:extLst>
              <a:ext uri="{FF2B5EF4-FFF2-40B4-BE49-F238E27FC236}">
                <a16:creationId xmlns:a16="http://schemas.microsoft.com/office/drawing/2014/main" id="{357154DB-FC6A-47F2-A6EA-39BBAAA4E72F}"/>
              </a:ext>
            </a:extLst>
          </p:cNvPr>
          <p:cNvSpPr txBox="1"/>
          <p:nvPr/>
        </p:nvSpPr>
        <p:spPr>
          <a:xfrm>
            <a:off x="320595" y="3925126"/>
            <a:ext cx="8368993" cy="369332"/>
          </a:xfrm>
          <a:prstGeom prst="rect">
            <a:avLst/>
          </a:prstGeom>
          <a:solidFill>
            <a:schemeClr val="accent1">
              <a:lumMod val="20000"/>
              <a:lumOff val="80000"/>
            </a:schemeClr>
          </a:solidFill>
        </p:spPr>
        <p:txBody>
          <a:bodyPr wrap="square" rtlCol="0">
            <a:spAutoFit/>
          </a:bodyPr>
          <a:lstStyle/>
          <a:p>
            <a:pPr algn="ctr"/>
            <a:r>
              <a:rPr lang="en-US" dirty="0">
                <a:solidFill>
                  <a:srgbClr val="706866"/>
                </a:solidFill>
              </a:rPr>
              <a:t>Every interaction is different, so avoid going automatic mode.</a:t>
            </a:r>
          </a:p>
        </p:txBody>
      </p:sp>
    </p:spTree>
    <p:extLst>
      <p:ext uri="{BB962C8B-B14F-4D97-AF65-F5344CB8AC3E}">
        <p14:creationId xmlns:p14="http://schemas.microsoft.com/office/powerpoint/2010/main" val="3078344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Thinking Images | Free Vectors, Stock Photos &amp; PSD">
            <a:extLst>
              <a:ext uri="{FF2B5EF4-FFF2-40B4-BE49-F238E27FC236}">
                <a16:creationId xmlns:a16="http://schemas.microsoft.com/office/drawing/2014/main" id="{2B5363E3-00CF-4DDA-B45D-AE326C1476A6}"/>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l="199" t="-274" r="-199" b="6600"/>
          <a:stretch/>
        </p:blipFill>
        <p:spPr bwMode="auto">
          <a:xfrm>
            <a:off x="2565079" y="1155658"/>
            <a:ext cx="4257276" cy="3987842"/>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1B71DAAD-E290-4F17-A90C-A5D4D3DF71F7}"/>
              </a:ext>
            </a:extLst>
          </p:cNvPr>
          <p:cNvSpPr>
            <a:spLocks noGrp="1"/>
          </p:cNvSpPr>
          <p:nvPr>
            <p:ph type="sldNum" sz="quarter" idx="4"/>
          </p:nvPr>
        </p:nvSpPr>
        <p:spPr/>
        <p:txBody>
          <a:bodyPr/>
          <a:lstStyle/>
          <a:p>
            <a:fld id="{00000000-1234-1234-1234-123412341234}" type="slidenum">
              <a:rPr lang="en-US" smtClean="0"/>
              <a:pPr/>
              <a:t>20</a:t>
            </a:fld>
            <a:endParaRPr lang="en-US" dirty="0"/>
          </a:p>
        </p:txBody>
      </p:sp>
      <p:sp>
        <p:nvSpPr>
          <p:cNvPr id="3" name="TextBox 2">
            <a:extLst>
              <a:ext uri="{FF2B5EF4-FFF2-40B4-BE49-F238E27FC236}">
                <a16:creationId xmlns:a16="http://schemas.microsoft.com/office/drawing/2014/main" id="{5B0B85F1-320D-352A-9447-77E913A60117}"/>
              </a:ext>
            </a:extLst>
          </p:cNvPr>
          <p:cNvSpPr txBox="1"/>
          <p:nvPr/>
        </p:nvSpPr>
        <p:spPr>
          <a:xfrm>
            <a:off x="374719" y="1157059"/>
            <a:ext cx="6214312" cy="1200329"/>
          </a:xfrm>
          <a:prstGeom prst="rect">
            <a:avLst/>
          </a:prstGeom>
          <a:noFill/>
        </p:spPr>
        <p:txBody>
          <a:bodyPr wrap="square" rtlCol="0">
            <a:spAutoFit/>
          </a:bodyPr>
          <a:lstStyle/>
          <a:p>
            <a:r>
              <a:rPr lang="en-US" sz="1200" dirty="0"/>
              <a:t>Hi there, I am tired of trying to login into your system, when I called earlier, I was told to clear the cache and cookies and still does not work, I’ve tried several times and I am really exhausted I wanted to download the paystubs from June so I can get a loan approved. Today is the last day I can send that information and the way this is going I am afraid I am going to lose that opportunity, very disappointed of your company and your service…</a:t>
            </a:r>
          </a:p>
        </p:txBody>
      </p:sp>
      <p:sp>
        <p:nvSpPr>
          <p:cNvPr id="4" name="TextBox 3">
            <a:extLst>
              <a:ext uri="{FF2B5EF4-FFF2-40B4-BE49-F238E27FC236}">
                <a16:creationId xmlns:a16="http://schemas.microsoft.com/office/drawing/2014/main" id="{01D37A62-15FE-680E-C59C-89B7E34C4FAF}"/>
              </a:ext>
            </a:extLst>
          </p:cNvPr>
          <p:cNvSpPr txBox="1"/>
          <p:nvPr/>
        </p:nvSpPr>
        <p:spPr>
          <a:xfrm>
            <a:off x="374719" y="748877"/>
            <a:ext cx="5048460" cy="369332"/>
          </a:xfrm>
          <a:prstGeom prst="rect">
            <a:avLst/>
          </a:prstGeom>
          <a:noFill/>
        </p:spPr>
        <p:txBody>
          <a:bodyPr wrap="square" rtlCol="0">
            <a:spAutoFit/>
          </a:bodyPr>
          <a:lstStyle/>
          <a:p>
            <a:r>
              <a:rPr lang="en-US" dirty="0"/>
              <a:t>Scenario: </a:t>
            </a:r>
            <a:r>
              <a:rPr lang="en-US" dirty="0">
                <a:solidFill>
                  <a:srgbClr val="009999"/>
                </a:solidFill>
              </a:rPr>
              <a:t>Empathy And Rapport</a:t>
            </a:r>
          </a:p>
        </p:txBody>
      </p:sp>
      <p:sp>
        <p:nvSpPr>
          <p:cNvPr id="23" name="Title 2">
            <a:extLst>
              <a:ext uri="{FF2B5EF4-FFF2-40B4-BE49-F238E27FC236}">
                <a16:creationId xmlns:a16="http://schemas.microsoft.com/office/drawing/2014/main" id="{424707F9-BDB7-6812-607E-3897503F051D}"/>
              </a:ext>
            </a:extLst>
          </p:cNvPr>
          <p:cNvSpPr txBox="1">
            <a:spLocks/>
          </p:cNvSpPr>
          <p:nvPr/>
        </p:nvSpPr>
        <p:spPr>
          <a:xfrm>
            <a:off x="1684931" y="336628"/>
            <a:ext cx="5774136" cy="369333"/>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pPr algn="ctr"/>
            <a:r>
              <a:rPr lang="en-US" sz="2800" dirty="0">
                <a:solidFill>
                  <a:srgbClr val="FA6D26"/>
                </a:solidFill>
              </a:rPr>
              <a:t>Interaction Handling</a:t>
            </a:r>
          </a:p>
        </p:txBody>
      </p:sp>
      <p:sp>
        <p:nvSpPr>
          <p:cNvPr id="5" name="TextBox 4">
            <a:extLst>
              <a:ext uri="{FF2B5EF4-FFF2-40B4-BE49-F238E27FC236}">
                <a16:creationId xmlns:a16="http://schemas.microsoft.com/office/drawing/2014/main" id="{04B87525-C701-FD43-5EB4-2EE7DE41BC09}"/>
              </a:ext>
            </a:extLst>
          </p:cNvPr>
          <p:cNvSpPr txBox="1"/>
          <p:nvPr/>
        </p:nvSpPr>
        <p:spPr>
          <a:xfrm>
            <a:off x="374719" y="2457293"/>
            <a:ext cx="8323231" cy="2349579"/>
          </a:xfrm>
          <a:prstGeom prst="flowChartAlternateProcess">
            <a:avLst/>
          </a:prstGeom>
          <a:solidFill>
            <a:schemeClr val="accent1">
              <a:lumMod val="20000"/>
              <a:lumOff val="80000"/>
            </a:schemeClr>
          </a:solidFill>
          <a:effectLst>
            <a:outerShdw blurRad="50800" dist="38100" algn="l" rotWithShape="0">
              <a:prstClr val="black">
                <a:alpha val="40000"/>
              </a:prstClr>
            </a:outerShdw>
          </a:effectLst>
        </p:spPr>
        <p:txBody>
          <a:bodyPr wrap="square" rtlCol="0">
            <a:spAutoFit/>
          </a:bodyPr>
          <a:lstStyle/>
          <a:p>
            <a:r>
              <a:rPr lang="en-US" sz="1100" b="1" i="1" dirty="0">
                <a:solidFill>
                  <a:schemeClr val="accent1"/>
                </a:solidFill>
              </a:rPr>
              <a:t>I cannot imagine how frustrating this situation is </a:t>
            </a:r>
            <a:r>
              <a:rPr lang="en-US" sz="1100" i="1" dirty="0"/>
              <a:t>but let me pull your profile and send you </a:t>
            </a:r>
            <a:r>
              <a:rPr lang="en-US" sz="1100" b="1" i="1" dirty="0">
                <a:solidFill>
                  <a:schemeClr val="accent1"/>
                </a:solidFill>
              </a:rPr>
              <a:t>the paystubs you need so you do not miss the deadline (…)</a:t>
            </a:r>
          </a:p>
          <a:p>
            <a:endParaRPr lang="en-US" sz="1100" i="1" dirty="0"/>
          </a:p>
          <a:p>
            <a:r>
              <a:rPr lang="en-US" sz="1100" i="1" dirty="0"/>
              <a:t>Thank you for that information, Mr. Brown, I am getting the paystubs for May and June, in the meantime, </a:t>
            </a:r>
            <a:r>
              <a:rPr lang="en-US" sz="1100" b="1" i="1" dirty="0">
                <a:solidFill>
                  <a:schemeClr val="accent6"/>
                </a:solidFill>
              </a:rPr>
              <a:t>do you mind telling me what happens when you login into the portal?</a:t>
            </a:r>
          </a:p>
          <a:p>
            <a:endParaRPr lang="en-US" sz="1100" i="1" dirty="0"/>
          </a:p>
          <a:p>
            <a:r>
              <a:rPr lang="en-US" sz="1100" b="1" i="1" dirty="0">
                <a:solidFill>
                  <a:schemeClr val="accent6"/>
                </a:solidFill>
              </a:rPr>
              <a:t>Oh! I see, </a:t>
            </a:r>
            <a:r>
              <a:rPr lang="en-US" sz="1100" b="1" i="1" dirty="0">
                <a:solidFill>
                  <a:schemeClr val="accent3"/>
                </a:solidFill>
              </a:rPr>
              <a:t>Have you tried with Google Chrome? Usually that problem happens when using Safari.</a:t>
            </a:r>
          </a:p>
          <a:p>
            <a:endParaRPr lang="en-US" sz="1100" i="1" dirty="0"/>
          </a:p>
          <a:p>
            <a:r>
              <a:rPr lang="en-US" sz="1100" b="1" i="1" dirty="0">
                <a:solidFill>
                  <a:schemeClr val="accent6"/>
                </a:solidFill>
              </a:rPr>
              <a:t>Great, glad to hear that.</a:t>
            </a:r>
            <a:r>
              <a:rPr lang="en-US" sz="1100" i="1" dirty="0"/>
              <a:t> </a:t>
            </a:r>
            <a:r>
              <a:rPr lang="en-US" sz="1100" b="1" i="1" dirty="0">
                <a:solidFill>
                  <a:schemeClr val="accent6"/>
                </a:solidFill>
              </a:rPr>
              <a:t>I also finished sending you the email with your paystubs, let me know if you got it before I let you go.</a:t>
            </a:r>
          </a:p>
          <a:p>
            <a:endParaRPr lang="en-US" sz="1100" i="1" dirty="0"/>
          </a:p>
          <a:p>
            <a:r>
              <a:rPr lang="en-US" sz="1100" b="1" i="1" dirty="0">
                <a:solidFill>
                  <a:schemeClr val="accent6"/>
                </a:solidFill>
              </a:rPr>
              <a:t>Wonderful, </a:t>
            </a:r>
            <a:r>
              <a:rPr lang="en-US" sz="1100" i="1" dirty="0"/>
              <a:t>thank you for calling Vensure have a great day.</a:t>
            </a:r>
          </a:p>
        </p:txBody>
      </p:sp>
      <p:sp>
        <p:nvSpPr>
          <p:cNvPr id="7" name="TextBox 6">
            <a:extLst>
              <a:ext uri="{FF2B5EF4-FFF2-40B4-BE49-F238E27FC236}">
                <a16:creationId xmlns:a16="http://schemas.microsoft.com/office/drawing/2014/main" id="{D9A007E3-42DF-8136-6D7F-1FA801F31375}"/>
              </a:ext>
            </a:extLst>
          </p:cNvPr>
          <p:cNvSpPr txBox="1"/>
          <p:nvPr/>
        </p:nvSpPr>
        <p:spPr>
          <a:xfrm>
            <a:off x="6589031" y="1243727"/>
            <a:ext cx="2025066" cy="1328023"/>
          </a:xfrm>
          <a:prstGeom prst="flowChartAlternateProcess">
            <a:avLst/>
          </a:prstGeom>
          <a:solidFill>
            <a:schemeClr val="bg2"/>
          </a:solidFill>
          <a:ln>
            <a:solidFill>
              <a:schemeClr val="accent3"/>
            </a:solidFill>
          </a:ln>
          <a:effectLst>
            <a:outerShdw blurRad="50800" dist="38100" algn="l" rotWithShape="0">
              <a:prstClr val="black">
                <a:alpha val="40000"/>
              </a:prstClr>
            </a:outerShdw>
          </a:effectLst>
        </p:spPr>
        <p:txBody>
          <a:bodyPr wrap="square" rtlCol="0">
            <a:spAutoFit/>
          </a:bodyPr>
          <a:lstStyle/>
          <a:p>
            <a:r>
              <a:rPr lang="es-US" sz="1200" b="1" i="1" dirty="0">
                <a:solidFill>
                  <a:srgbClr val="00B050"/>
                </a:solidFill>
              </a:rPr>
              <a:t>Wording</a:t>
            </a:r>
          </a:p>
          <a:p>
            <a:endParaRPr lang="es-US" sz="1200" b="1" i="1" dirty="0">
              <a:solidFill>
                <a:srgbClr val="00B050"/>
              </a:solidFill>
            </a:endParaRPr>
          </a:p>
          <a:p>
            <a:r>
              <a:rPr lang="es-US" sz="1200" b="1" i="1" dirty="0">
                <a:solidFill>
                  <a:schemeClr val="accent3"/>
                </a:solidFill>
              </a:rPr>
              <a:t>Understanding of process</a:t>
            </a:r>
          </a:p>
          <a:p>
            <a:endParaRPr lang="es-US" sz="1200" b="1" i="1" dirty="0">
              <a:solidFill>
                <a:schemeClr val="accent3"/>
              </a:solidFill>
            </a:endParaRPr>
          </a:p>
          <a:p>
            <a:r>
              <a:rPr lang="en-US" sz="1200" b="1" i="1" dirty="0">
                <a:solidFill>
                  <a:schemeClr val="accent1"/>
                </a:solidFill>
              </a:rPr>
              <a:t>Empathy / Rapport </a:t>
            </a:r>
          </a:p>
        </p:txBody>
      </p:sp>
    </p:spTree>
    <p:extLst>
      <p:ext uri="{BB962C8B-B14F-4D97-AF65-F5344CB8AC3E}">
        <p14:creationId xmlns:p14="http://schemas.microsoft.com/office/powerpoint/2010/main" val="39951702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4" name="Picture 26" descr="20,800+ Asian Girl Using Phone Stock Photos, Pictures &amp; Royalty-Free Images  - iStock | Living room, Dubai, Asian woman shopping">
            <a:extLst>
              <a:ext uri="{FF2B5EF4-FFF2-40B4-BE49-F238E27FC236}">
                <a16:creationId xmlns:a16="http://schemas.microsoft.com/office/drawing/2014/main" id="{CD5C4E56-E273-A023-8B8E-BA2F2AECAA0B}"/>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1657349" y="866715"/>
            <a:ext cx="5829300" cy="3886200"/>
          </a:xfrm>
          <a:prstGeom prst="flowChartCollate">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1B71DAAD-E290-4F17-A90C-A5D4D3DF71F7}"/>
              </a:ext>
            </a:extLst>
          </p:cNvPr>
          <p:cNvSpPr>
            <a:spLocks noGrp="1"/>
          </p:cNvSpPr>
          <p:nvPr>
            <p:ph type="sldNum" sz="quarter" idx="4"/>
          </p:nvPr>
        </p:nvSpPr>
        <p:spPr/>
        <p:txBody>
          <a:bodyPr/>
          <a:lstStyle/>
          <a:p>
            <a:fld id="{00000000-1234-1234-1234-123412341234}" type="slidenum">
              <a:rPr lang="en-US" smtClean="0"/>
              <a:pPr/>
              <a:t>21</a:t>
            </a:fld>
            <a:endParaRPr lang="en-US" dirty="0"/>
          </a:p>
        </p:txBody>
      </p:sp>
      <p:sp>
        <p:nvSpPr>
          <p:cNvPr id="7" name="Title 2">
            <a:extLst>
              <a:ext uri="{FF2B5EF4-FFF2-40B4-BE49-F238E27FC236}">
                <a16:creationId xmlns:a16="http://schemas.microsoft.com/office/drawing/2014/main" id="{4F1A9104-C37B-4752-9A1C-A3583AF66705}"/>
              </a:ext>
            </a:extLst>
          </p:cNvPr>
          <p:cNvSpPr>
            <a:spLocks noGrp="1"/>
          </p:cNvSpPr>
          <p:nvPr>
            <p:ph type="title"/>
          </p:nvPr>
        </p:nvSpPr>
        <p:spPr>
          <a:xfrm>
            <a:off x="1684931" y="336628"/>
            <a:ext cx="5774136" cy="369333"/>
          </a:xfrm>
        </p:spPr>
        <p:txBody>
          <a:bodyPr/>
          <a:lstStyle/>
          <a:p>
            <a:pPr algn="ctr"/>
            <a:r>
              <a:rPr lang="en-US" sz="2800" dirty="0">
                <a:solidFill>
                  <a:srgbClr val="FA6D26"/>
                </a:solidFill>
              </a:rPr>
              <a:t>Chat Handling</a:t>
            </a:r>
          </a:p>
        </p:txBody>
      </p:sp>
      <p:sp>
        <p:nvSpPr>
          <p:cNvPr id="43" name="TextBox 42">
            <a:extLst>
              <a:ext uri="{FF2B5EF4-FFF2-40B4-BE49-F238E27FC236}">
                <a16:creationId xmlns:a16="http://schemas.microsoft.com/office/drawing/2014/main" id="{142414BE-1674-0973-4CB8-8942574177AD}"/>
              </a:ext>
            </a:extLst>
          </p:cNvPr>
          <p:cNvSpPr txBox="1"/>
          <p:nvPr/>
        </p:nvSpPr>
        <p:spPr>
          <a:xfrm>
            <a:off x="3384391" y="633119"/>
            <a:ext cx="3863899" cy="261610"/>
          </a:xfrm>
          <a:prstGeom prst="rect">
            <a:avLst/>
          </a:prstGeom>
          <a:noFill/>
        </p:spPr>
        <p:txBody>
          <a:bodyPr wrap="square">
            <a:spAutoFit/>
          </a:bodyPr>
          <a:lstStyle/>
          <a:p>
            <a:pPr fontAlgn="base"/>
            <a:r>
              <a:rPr lang="en-US" sz="1100" i="1" dirty="0">
                <a:solidFill>
                  <a:srgbClr val="3A3A3A"/>
                </a:solidFill>
                <a:latin typeface="+mj-lt"/>
              </a:rPr>
              <a:t>8 Tips To Handle Angry Employees</a:t>
            </a:r>
          </a:p>
        </p:txBody>
      </p:sp>
      <p:sp>
        <p:nvSpPr>
          <p:cNvPr id="10" name="TextBox 9">
            <a:extLst>
              <a:ext uri="{FF2B5EF4-FFF2-40B4-BE49-F238E27FC236}">
                <a16:creationId xmlns:a16="http://schemas.microsoft.com/office/drawing/2014/main" id="{58832B98-01D7-6EE5-B432-A48BD56393AD}"/>
              </a:ext>
            </a:extLst>
          </p:cNvPr>
          <p:cNvSpPr txBox="1"/>
          <p:nvPr/>
        </p:nvSpPr>
        <p:spPr>
          <a:xfrm>
            <a:off x="1147720" y="1321250"/>
            <a:ext cx="3044283" cy="578882"/>
          </a:xfrm>
          <a:prstGeom prst="flowChartAlternateProcess">
            <a:avLst/>
          </a:prstGeom>
          <a:solidFill>
            <a:srgbClr val="E7E6E6"/>
          </a:solidFill>
          <a:ln>
            <a:solidFill>
              <a:schemeClr val="bg2">
                <a:lumMod val="90000"/>
              </a:schemeClr>
            </a:solidFill>
          </a:ln>
        </p:spPr>
        <p:txBody>
          <a:bodyPr wrap="square">
            <a:spAutoFit/>
          </a:bodyPr>
          <a:lstStyle/>
          <a:p>
            <a:pPr algn="ctr" fontAlgn="base"/>
            <a:r>
              <a:rPr lang="en-US" sz="1400" b="1" dirty="0">
                <a:solidFill>
                  <a:srgbClr val="3A3A3A"/>
                </a:solidFill>
                <a:latin typeface="+mj-lt"/>
              </a:rPr>
              <a:t>Proactively acknowledge the business-wide issue</a:t>
            </a:r>
          </a:p>
        </p:txBody>
      </p:sp>
      <p:sp>
        <p:nvSpPr>
          <p:cNvPr id="16" name="TextBox 15">
            <a:extLst>
              <a:ext uri="{FF2B5EF4-FFF2-40B4-BE49-F238E27FC236}">
                <a16:creationId xmlns:a16="http://schemas.microsoft.com/office/drawing/2014/main" id="{9B2D6D68-620B-268D-6B55-8FA06243E4DC}"/>
              </a:ext>
            </a:extLst>
          </p:cNvPr>
          <p:cNvSpPr txBox="1"/>
          <p:nvPr/>
        </p:nvSpPr>
        <p:spPr>
          <a:xfrm>
            <a:off x="1605225" y="2243248"/>
            <a:ext cx="2064074" cy="340519"/>
          </a:xfrm>
          <a:prstGeom prst="flowChartAlternateProcess">
            <a:avLst/>
          </a:prstGeom>
          <a:solidFill>
            <a:srgbClr val="E7E6E6"/>
          </a:solidFill>
          <a:ln>
            <a:solidFill>
              <a:schemeClr val="bg2">
                <a:lumMod val="90000"/>
              </a:schemeClr>
            </a:solidFill>
          </a:ln>
        </p:spPr>
        <p:txBody>
          <a:bodyPr wrap="square">
            <a:spAutoFit/>
          </a:bodyPr>
          <a:lstStyle/>
          <a:p>
            <a:pPr algn="ctr" fontAlgn="base"/>
            <a:r>
              <a:rPr lang="en-US" sz="1400" b="1" i="0" dirty="0">
                <a:solidFill>
                  <a:srgbClr val="3A3A3A"/>
                </a:solidFill>
                <a:latin typeface="+mj-lt"/>
              </a:rPr>
              <a:t>Respond quickly</a:t>
            </a:r>
          </a:p>
        </p:txBody>
      </p:sp>
      <p:sp>
        <p:nvSpPr>
          <p:cNvPr id="19" name="TextBox 18">
            <a:extLst>
              <a:ext uri="{FF2B5EF4-FFF2-40B4-BE49-F238E27FC236}">
                <a16:creationId xmlns:a16="http://schemas.microsoft.com/office/drawing/2014/main" id="{3141A977-35BF-EF02-9CCC-C6CF28636C57}"/>
              </a:ext>
            </a:extLst>
          </p:cNvPr>
          <p:cNvSpPr txBox="1"/>
          <p:nvPr/>
        </p:nvSpPr>
        <p:spPr>
          <a:xfrm>
            <a:off x="1121244" y="2907347"/>
            <a:ext cx="3044283" cy="817245"/>
          </a:xfrm>
          <a:prstGeom prst="flowChartAlternateProcess">
            <a:avLst/>
          </a:prstGeom>
          <a:solidFill>
            <a:srgbClr val="E7E6E6"/>
          </a:solidFill>
          <a:ln>
            <a:solidFill>
              <a:schemeClr val="bg2">
                <a:lumMod val="90000"/>
              </a:schemeClr>
            </a:solidFill>
          </a:ln>
        </p:spPr>
        <p:txBody>
          <a:bodyPr wrap="square">
            <a:spAutoFit/>
          </a:bodyPr>
          <a:lstStyle/>
          <a:p>
            <a:pPr algn="ctr" fontAlgn="base"/>
            <a:r>
              <a:rPr lang="en-US" sz="1400" b="1" i="0" dirty="0">
                <a:solidFill>
                  <a:srgbClr val="3A3A3A"/>
                </a:solidFill>
                <a:latin typeface="+mj-lt"/>
              </a:rPr>
              <a:t>Understand why they are angry</a:t>
            </a:r>
          </a:p>
          <a:p>
            <a:pPr marL="285750" indent="-285750" algn="ctr" fontAlgn="base">
              <a:buFont typeface="Arial" panose="020B0604020202020204" pitchFamily="34" charset="0"/>
              <a:buChar char="•"/>
            </a:pPr>
            <a:r>
              <a:rPr lang="en-US" sz="1400" b="1" i="1" dirty="0">
                <a:solidFill>
                  <a:srgbClr val="3A3A3A"/>
                </a:solidFill>
                <a:latin typeface="+mj-lt"/>
              </a:rPr>
              <a:t>Understand the </a:t>
            </a:r>
            <a:r>
              <a:rPr lang="en-US" sz="1400" b="1" i="1" dirty="0">
                <a:solidFill>
                  <a:schemeClr val="accent3"/>
                </a:solidFill>
                <a:latin typeface="+mj-lt"/>
              </a:rPr>
              <a:t>text</a:t>
            </a:r>
          </a:p>
          <a:p>
            <a:pPr marL="285750" indent="-285750" algn="ctr" fontAlgn="base">
              <a:buFont typeface="Arial" panose="020B0604020202020204" pitchFamily="34" charset="0"/>
              <a:buChar char="•"/>
            </a:pPr>
            <a:r>
              <a:rPr lang="en-US" sz="1400" b="1" i="1" dirty="0">
                <a:solidFill>
                  <a:srgbClr val="3A3A3A"/>
                </a:solidFill>
                <a:latin typeface="+mj-lt"/>
              </a:rPr>
              <a:t>Understand the </a:t>
            </a:r>
            <a:r>
              <a:rPr lang="en-US" sz="1400" b="1" i="1" dirty="0">
                <a:solidFill>
                  <a:schemeClr val="accent4"/>
                </a:solidFill>
                <a:latin typeface="+mj-lt"/>
              </a:rPr>
              <a:t>subtext</a:t>
            </a:r>
            <a:endParaRPr lang="en-US" sz="1400" b="1" i="0" dirty="0">
              <a:solidFill>
                <a:srgbClr val="3A3A3A"/>
              </a:solidFill>
              <a:latin typeface="+mj-lt"/>
            </a:endParaRPr>
          </a:p>
        </p:txBody>
      </p:sp>
      <p:sp>
        <p:nvSpPr>
          <p:cNvPr id="30" name="TextBox 29">
            <a:extLst>
              <a:ext uri="{FF2B5EF4-FFF2-40B4-BE49-F238E27FC236}">
                <a16:creationId xmlns:a16="http://schemas.microsoft.com/office/drawing/2014/main" id="{E9CBC6A3-B96D-6685-D0D2-F2D026144A8E}"/>
              </a:ext>
            </a:extLst>
          </p:cNvPr>
          <p:cNvSpPr txBox="1"/>
          <p:nvPr/>
        </p:nvSpPr>
        <p:spPr>
          <a:xfrm>
            <a:off x="1822673" y="3912806"/>
            <a:ext cx="1629177" cy="340519"/>
          </a:xfrm>
          <a:prstGeom prst="flowChartAlternateProcess">
            <a:avLst/>
          </a:prstGeom>
          <a:solidFill>
            <a:srgbClr val="E7E6E6"/>
          </a:solidFill>
          <a:ln>
            <a:solidFill>
              <a:schemeClr val="bg2">
                <a:lumMod val="90000"/>
              </a:schemeClr>
            </a:solidFill>
          </a:ln>
        </p:spPr>
        <p:txBody>
          <a:bodyPr wrap="square">
            <a:spAutoFit/>
          </a:bodyPr>
          <a:lstStyle/>
          <a:p>
            <a:pPr algn="ctr" fontAlgn="base"/>
            <a:r>
              <a:rPr lang="en-US" sz="1400" b="1" i="0" dirty="0">
                <a:solidFill>
                  <a:srgbClr val="3A3A3A"/>
                </a:solidFill>
                <a:latin typeface="+mj-lt"/>
              </a:rPr>
              <a:t>Show empathy</a:t>
            </a:r>
          </a:p>
        </p:txBody>
      </p:sp>
      <p:sp>
        <p:nvSpPr>
          <p:cNvPr id="32" name="TextBox 31">
            <a:extLst>
              <a:ext uri="{FF2B5EF4-FFF2-40B4-BE49-F238E27FC236}">
                <a16:creationId xmlns:a16="http://schemas.microsoft.com/office/drawing/2014/main" id="{521B1E48-AD9F-3828-4451-4FBAB01EDB6C}"/>
              </a:ext>
            </a:extLst>
          </p:cNvPr>
          <p:cNvSpPr txBox="1"/>
          <p:nvPr/>
        </p:nvSpPr>
        <p:spPr>
          <a:xfrm>
            <a:off x="5809784" y="1321250"/>
            <a:ext cx="1494263" cy="340519"/>
          </a:xfrm>
          <a:prstGeom prst="flowChartAlternateProcess">
            <a:avLst/>
          </a:prstGeom>
          <a:solidFill>
            <a:srgbClr val="E7E6E6"/>
          </a:solidFill>
          <a:ln>
            <a:solidFill>
              <a:schemeClr val="bg2">
                <a:lumMod val="90000"/>
              </a:schemeClr>
            </a:solidFill>
          </a:ln>
        </p:spPr>
        <p:txBody>
          <a:bodyPr wrap="square">
            <a:spAutoFit/>
          </a:bodyPr>
          <a:lstStyle/>
          <a:p>
            <a:pPr algn="ctr" fontAlgn="base"/>
            <a:r>
              <a:rPr lang="en-US" sz="1400" b="1" i="0" dirty="0">
                <a:solidFill>
                  <a:srgbClr val="3A3A3A"/>
                </a:solidFill>
                <a:latin typeface="+mj-lt"/>
              </a:rPr>
              <a:t>Apologize</a:t>
            </a:r>
          </a:p>
        </p:txBody>
      </p:sp>
      <p:sp>
        <p:nvSpPr>
          <p:cNvPr id="34" name="TextBox 33">
            <a:extLst>
              <a:ext uri="{FF2B5EF4-FFF2-40B4-BE49-F238E27FC236}">
                <a16:creationId xmlns:a16="http://schemas.microsoft.com/office/drawing/2014/main" id="{A0E31E5C-8B44-610A-3E26-0FB801FDBB35}"/>
              </a:ext>
            </a:extLst>
          </p:cNvPr>
          <p:cNvSpPr txBox="1"/>
          <p:nvPr/>
        </p:nvSpPr>
        <p:spPr>
          <a:xfrm>
            <a:off x="5307978" y="2210107"/>
            <a:ext cx="3166945" cy="340519"/>
          </a:xfrm>
          <a:prstGeom prst="flowChartAlternateProcess">
            <a:avLst/>
          </a:prstGeom>
          <a:solidFill>
            <a:srgbClr val="E7E6E6"/>
          </a:solidFill>
          <a:ln>
            <a:solidFill>
              <a:schemeClr val="bg2">
                <a:lumMod val="90000"/>
              </a:schemeClr>
            </a:solidFill>
          </a:ln>
        </p:spPr>
        <p:txBody>
          <a:bodyPr wrap="square">
            <a:spAutoFit/>
          </a:bodyPr>
          <a:lstStyle/>
          <a:p>
            <a:pPr algn="ctr" fontAlgn="base"/>
            <a:r>
              <a:rPr lang="en-US" sz="1400" b="1" i="0" dirty="0">
                <a:solidFill>
                  <a:srgbClr val="3A3A3A"/>
                </a:solidFill>
                <a:latin typeface="+mj-lt"/>
              </a:rPr>
              <a:t>Don’t get passive or aggressive</a:t>
            </a:r>
          </a:p>
        </p:txBody>
      </p:sp>
      <p:sp>
        <p:nvSpPr>
          <p:cNvPr id="36" name="TextBox 35">
            <a:extLst>
              <a:ext uri="{FF2B5EF4-FFF2-40B4-BE49-F238E27FC236}">
                <a16:creationId xmlns:a16="http://schemas.microsoft.com/office/drawing/2014/main" id="{A79D698E-04C5-3845-D5DC-E8CA71FA7328}"/>
              </a:ext>
            </a:extLst>
          </p:cNvPr>
          <p:cNvSpPr txBox="1"/>
          <p:nvPr/>
        </p:nvSpPr>
        <p:spPr>
          <a:xfrm>
            <a:off x="5585781" y="3912486"/>
            <a:ext cx="2497872" cy="340519"/>
          </a:xfrm>
          <a:prstGeom prst="flowChartAlternateProcess">
            <a:avLst/>
          </a:prstGeom>
          <a:solidFill>
            <a:srgbClr val="E7E6E6"/>
          </a:solidFill>
          <a:ln>
            <a:solidFill>
              <a:schemeClr val="bg2">
                <a:lumMod val="90000"/>
              </a:schemeClr>
            </a:solidFill>
          </a:ln>
        </p:spPr>
        <p:txBody>
          <a:bodyPr wrap="square">
            <a:spAutoFit/>
          </a:bodyPr>
          <a:lstStyle/>
          <a:p>
            <a:pPr algn="ctr" fontAlgn="base"/>
            <a:r>
              <a:rPr lang="en-US" sz="1400" b="1" i="0" dirty="0">
                <a:solidFill>
                  <a:srgbClr val="3A3A3A"/>
                </a:solidFill>
                <a:latin typeface="+mj-lt"/>
              </a:rPr>
              <a:t>Don’t take it personally</a:t>
            </a:r>
          </a:p>
        </p:txBody>
      </p:sp>
      <p:sp>
        <p:nvSpPr>
          <p:cNvPr id="38" name="TextBox 37">
            <a:extLst>
              <a:ext uri="{FF2B5EF4-FFF2-40B4-BE49-F238E27FC236}">
                <a16:creationId xmlns:a16="http://schemas.microsoft.com/office/drawing/2014/main" id="{1919B8F3-BACB-8031-2273-9FC2CC6D24B5}"/>
              </a:ext>
            </a:extLst>
          </p:cNvPr>
          <p:cNvSpPr txBox="1"/>
          <p:nvPr/>
        </p:nvSpPr>
        <p:spPr>
          <a:xfrm>
            <a:off x="5096761" y="2898450"/>
            <a:ext cx="3077738" cy="715089"/>
          </a:xfrm>
          <a:prstGeom prst="flowChartAlternateProcess">
            <a:avLst/>
          </a:prstGeom>
          <a:solidFill>
            <a:srgbClr val="E7E6E6"/>
          </a:solidFill>
          <a:ln>
            <a:solidFill>
              <a:schemeClr val="bg2">
                <a:lumMod val="90000"/>
              </a:schemeClr>
            </a:solidFill>
          </a:ln>
        </p:spPr>
        <p:txBody>
          <a:bodyPr wrap="square">
            <a:spAutoFit/>
          </a:bodyPr>
          <a:lstStyle/>
          <a:p>
            <a:pPr algn="ctr" fontAlgn="base"/>
            <a:r>
              <a:rPr lang="en-US" sz="1400" b="1" i="0" dirty="0">
                <a:solidFill>
                  <a:srgbClr val="3A3A3A"/>
                </a:solidFill>
                <a:latin typeface="+mj-lt"/>
              </a:rPr>
              <a:t>Resolve the issue</a:t>
            </a:r>
          </a:p>
          <a:p>
            <a:pPr marL="285750" indent="-285750" algn="ctr" fontAlgn="base">
              <a:buFont typeface="Arial" panose="020B0604020202020204" pitchFamily="34" charset="0"/>
              <a:buChar char="•"/>
            </a:pPr>
            <a:r>
              <a:rPr lang="en-US" sz="1100" b="1" i="1" dirty="0">
                <a:solidFill>
                  <a:srgbClr val="3A3A3A"/>
                </a:solidFill>
                <a:latin typeface="+mj-lt"/>
              </a:rPr>
              <a:t>Either </a:t>
            </a:r>
            <a:r>
              <a:rPr lang="en-US" sz="1100" b="1" i="1" dirty="0">
                <a:solidFill>
                  <a:schemeClr val="accent3"/>
                </a:solidFill>
                <a:latin typeface="+mj-lt"/>
              </a:rPr>
              <a:t>resolve the issue</a:t>
            </a:r>
          </a:p>
          <a:p>
            <a:pPr marL="285750" indent="-285750" algn="ctr" fontAlgn="base">
              <a:buFont typeface="Arial" panose="020B0604020202020204" pitchFamily="34" charset="0"/>
              <a:buChar char="•"/>
            </a:pPr>
            <a:r>
              <a:rPr lang="en-US" sz="1100" b="1" i="1" dirty="0">
                <a:solidFill>
                  <a:srgbClr val="3A3A3A"/>
                </a:solidFill>
                <a:latin typeface="+mj-lt"/>
              </a:rPr>
              <a:t>Or </a:t>
            </a:r>
            <a:r>
              <a:rPr lang="en-US" sz="1100" b="1" i="1" dirty="0">
                <a:solidFill>
                  <a:schemeClr val="accent4"/>
                </a:solidFill>
                <a:latin typeface="+mj-lt"/>
              </a:rPr>
              <a:t>promise a resolution</a:t>
            </a:r>
            <a:endParaRPr lang="en-US" sz="1100" b="1" i="0" dirty="0">
              <a:solidFill>
                <a:srgbClr val="3A3A3A"/>
              </a:solidFill>
              <a:latin typeface="+mj-lt"/>
            </a:endParaRPr>
          </a:p>
        </p:txBody>
      </p:sp>
      <p:pic>
        <p:nvPicPr>
          <p:cNvPr id="2052" name="Picture 4" descr="Premium Vector | Acknowledgement received flat style illustration design">
            <a:extLst>
              <a:ext uri="{FF2B5EF4-FFF2-40B4-BE49-F238E27FC236}">
                <a16:creationId xmlns:a16="http://schemas.microsoft.com/office/drawing/2014/main" id="{755CE1AE-15D2-8E64-520F-DB94B6A601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901" y="1140623"/>
            <a:ext cx="940136" cy="940136"/>
          </a:xfrm>
          <a:prstGeom prst="flowChartConnector">
            <a:avLst/>
          </a:prstGeom>
          <a:noFill/>
          <a:ln>
            <a:solidFill>
              <a:schemeClr val="bg2"/>
            </a:solidFill>
          </a:ln>
          <a:extLst>
            <a:ext uri="{909E8E84-426E-40DD-AFC4-6F175D3DCCD1}">
              <a14:hiddenFill xmlns:a14="http://schemas.microsoft.com/office/drawing/2010/main">
                <a:solidFill>
                  <a:srgbClr val="FFFFFF"/>
                </a:solidFill>
              </a14:hiddenFill>
            </a:ext>
          </a:extLst>
        </p:spPr>
      </p:pic>
      <p:pic>
        <p:nvPicPr>
          <p:cNvPr id="2054" name="Picture 6" descr="Fast Vector Art, Icons, and Graphics for Free Download">
            <a:extLst>
              <a:ext uri="{FF2B5EF4-FFF2-40B4-BE49-F238E27FC236}">
                <a16:creationId xmlns:a16="http://schemas.microsoft.com/office/drawing/2014/main" id="{F12C6660-3035-44BF-8063-2AB543199F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1850" y="1966143"/>
            <a:ext cx="894728" cy="894728"/>
          </a:xfrm>
          <a:prstGeom prst="flowChartConnector">
            <a:avLst/>
          </a:prstGeom>
          <a:noFill/>
          <a:ln>
            <a:solidFill>
              <a:schemeClr val="bg2"/>
            </a:solidFill>
          </a:ln>
          <a:extLst>
            <a:ext uri="{909E8E84-426E-40DD-AFC4-6F175D3DCCD1}">
              <a14:hiddenFill xmlns:a14="http://schemas.microsoft.com/office/drawing/2010/main">
                <a:solidFill>
                  <a:srgbClr val="FFFFFF"/>
                </a:solidFill>
              </a14:hiddenFill>
            </a:ext>
          </a:extLst>
        </p:spPr>
      </p:pic>
      <p:pic>
        <p:nvPicPr>
          <p:cNvPr id="2060" name="Picture 12" descr="Messages Clipart Hd PNG, Message Icon Design Vector, Message Icons, Vector,  Message PNG Image For Free Download">
            <a:extLst>
              <a:ext uri="{FF2B5EF4-FFF2-40B4-BE49-F238E27FC236}">
                <a16:creationId xmlns:a16="http://schemas.microsoft.com/office/drawing/2014/main" id="{03C0983E-E80A-740E-F292-893605C531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991" y="2907347"/>
            <a:ext cx="875700" cy="875700"/>
          </a:xfrm>
          <a:prstGeom prst="flowChartConnector">
            <a:avLst/>
          </a:prstGeom>
          <a:noFill/>
          <a:ln>
            <a:solidFill>
              <a:schemeClr val="bg2"/>
            </a:solidFill>
          </a:ln>
          <a:extLst>
            <a:ext uri="{909E8E84-426E-40DD-AFC4-6F175D3DCCD1}">
              <a14:hiddenFill xmlns:a14="http://schemas.microsoft.com/office/drawing/2010/main">
                <a:solidFill>
                  <a:srgbClr val="FFFFFF"/>
                </a:solidFill>
              </a14:hiddenFill>
            </a:ext>
          </a:extLst>
        </p:spPr>
      </p:pic>
      <p:pic>
        <p:nvPicPr>
          <p:cNvPr id="2062" name="Picture 14" descr="Empathy Images - Free Download on Freepik">
            <a:extLst>
              <a:ext uri="{FF2B5EF4-FFF2-40B4-BE49-F238E27FC236}">
                <a16:creationId xmlns:a16="http://schemas.microsoft.com/office/drawing/2014/main" id="{0023E23D-0A4C-3BB2-1944-5203B71B5DD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2434" y="3783047"/>
            <a:ext cx="875699" cy="875699"/>
          </a:xfrm>
          <a:prstGeom prst="flowChartConnector">
            <a:avLst/>
          </a:prstGeom>
          <a:noFill/>
          <a:ln>
            <a:solidFill>
              <a:schemeClr val="bg2"/>
            </a:solidFill>
          </a:ln>
          <a:extLst>
            <a:ext uri="{909E8E84-426E-40DD-AFC4-6F175D3DCCD1}">
              <a14:hiddenFill xmlns:a14="http://schemas.microsoft.com/office/drawing/2010/main">
                <a:solidFill>
                  <a:srgbClr val="FFFFFF"/>
                </a:solidFill>
              </a14:hiddenFill>
            </a:ext>
          </a:extLst>
        </p:spPr>
      </p:pic>
      <p:pic>
        <p:nvPicPr>
          <p:cNvPr id="2064" name="Picture 16" descr="1,500+ Man Apologize Illustrations, Royalty-Free Vector Graphics &amp; Clip Art  - iStock | Man guilty, Talk">
            <a:extLst>
              <a:ext uri="{FF2B5EF4-FFF2-40B4-BE49-F238E27FC236}">
                <a16:creationId xmlns:a16="http://schemas.microsoft.com/office/drawing/2014/main" id="{BAD44B98-2EC9-3170-56C3-5436E4CAA8C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57003" y="1002452"/>
            <a:ext cx="940136" cy="940136"/>
          </a:xfrm>
          <a:prstGeom prst="flowChartConnector">
            <a:avLst/>
          </a:prstGeom>
          <a:noFill/>
          <a:ln>
            <a:solidFill>
              <a:schemeClr val="bg2"/>
            </a:solidFill>
          </a:ln>
        </p:spPr>
      </p:pic>
      <p:pic>
        <p:nvPicPr>
          <p:cNvPr id="2066" name="Picture 18" descr="Passive Aggressive Personality Disorder Line Icon 14812747 Vector Art at  Vecteezy">
            <a:extLst>
              <a:ext uri="{FF2B5EF4-FFF2-40B4-BE49-F238E27FC236}">
                <a16:creationId xmlns:a16="http://schemas.microsoft.com/office/drawing/2014/main" id="{D753E7D9-F3E1-6643-E203-C6158B84C80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0680" y="1949771"/>
            <a:ext cx="894729" cy="894729"/>
          </a:xfrm>
          <a:prstGeom prst="flowChartConnector">
            <a:avLst/>
          </a:prstGeom>
          <a:noFill/>
          <a:ln>
            <a:solidFill>
              <a:schemeClr val="bg2"/>
            </a:solidFill>
          </a:ln>
          <a:extLst>
            <a:ext uri="{909E8E84-426E-40DD-AFC4-6F175D3DCCD1}">
              <a14:hiddenFill xmlns:a14="http://schemas.microsoft.com/office/drawing/2010/main">
                <a:solidFill>
                  <a:srgbClr val="FFFFFF"/>
                </a:solidFill>
              </a14:hiddenFill>
            </a:ext>
          </a:extLst>
        </p:spPr>
      </p:pic>
      <p:pic>
        <p:nvPicPr>
          <p:cNvPr id="2068" name="Picture 20" descr="Solution concept Royalty Free Vector Image - VectorStock">
            <a:extLst>
              <a:ext uri="{FF2B5EF4-FFF2-40B4-BE49-F238E27FC236}">
                <a16:creationId xmlns:a16="http://schemas.microsoft.com/office/drawing/2014/main" id="{3ABBBABD-FAC7-D46C-969D-F7DBBF7458DC}"/>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b="9376"/>
          <a:stretch/>
        </p:blipFill>
        <p:spPr bwMode="auto">
          <a:xfrm>
            <a:off x="7805850" y="2818145"/>
            <a:ext cx="894729" cy="875700"/>
          </a:xfrm>
          <a:prstGeom prst="flowChartConnector">
            <a:avLst/>
          </a:prstGeom>
          <a:noFill/>
          <a:ln>
            <a:solidFill>
              <a:schemeClr val="bg2"/>
            </a:solidFill>
          </a:ln>
          <a:extLst>
            <a:ext uri="{909E8E84-426E-40DD-AFC4-6F175D3DCCD1}">
              <a14:hiddenFill xmlns:a14="http://schemas.microsoft.com/office/drawing/2010/main">
                <a:solidFill>
                  <a:srgbClr val="FFFFFF"/>
                </a:solidFill>
              </a14:hiddenFill>
            </a:ext>
          </a:extLst>
        </p:spPr>
      </p:pic>
      <p:pic>
        <p:nvPicPr>
          <p:cNvPr id="2070" name="Picture 22" descr="Work pause take break concept Royalty Free Vector Image">
            <a:extLst>
              <a:ext uri="{FF2B5EF4-FFF2-40B4-BE49-F238E27FC236}">
                <a16:creationId xmlns:a16="http://schemas.microsoft.com/office/drawing/2014/main" id="{AFBC0060-7DFA-4953-9E9E-21CD69CFF59E}"/>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5413" r="11712" b="10735"/>
          <a:stretch/>
        </p:blipFill>
        <p:spPr bwMode="auto">
          <a:xfrm>
            <a:off x="4850780" y="3724592"/>
            <a:ext cx="931670" cy="890129"/>
          </a:xfrm>
          <a:prstGeom prst="flowChartConnector">
            <a:avLst/>
          </a:prstGeom>
          <a:noFill/>
          <a:ln>
            <a:solidFill>
              <a:schemeClr val="bg2"/>
            </a:solidFill>
          </a:ln>
        </p:spPr>
      </p:pic>
    </p:spTree>
    <p:extLst>
      <p:ext uri="{BB962C8B-B14F-4D97-AF65-F5344CB8AC3E}">
        <p14:creationId xmlns:p14="http://schemas.microsoft.com/office/powerpoint/2010/main" val="12325464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4" name="Picture 26" descr="20,800+ Asian Girl Using Phone Stock Photos, Pictures &amp; Royalty-Free Images  - iStock | Living room, Dubai, Asian woman shopping">
            <a:extLst>
              <a:ext uri="{FF2B5EF4-FFF2-40B4-BE49-F238E27FC236}">
                <a16:creationId xmlns:a16="http://schemas.microsoft.com/office/drawing/2014/main" id="{CD5C4E56-E273-A023-8B8E-BA2F2AECAA0B}"/>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1629767" y="966186"/>
            <a:ext cx="5829300" cy="3886200"/>
          </a:xfrm>
          <a:prstGeom prst="flowChartCollate">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1B71DAAD-E290-4F17-A90C-A5D4D3DF71F7}"/>
              </a:ext>
            </a:extLst>
          </p:cNvPr>
          <p:cNvSpPr>
            <a:spLocks noGrp="1"/>
          </p:cNvSpPr>
          <p:nvPr>
            <p:ph type="sldNum" sz="quarter" idx="4"/>
          </p:nvPr>
        </p:nvSpPr>
        <p:spPr/>
        <p:txBody>
          <a:bodyPr/>
          <a:lstStyle/>
          <a:p>
            <a:fld id="{00000000-1234-1234-1234-123412341234}" type="slidenum">
              <a:rPr lang="en-US" smtClean="0"/>
              <a:pPr/>
              <a:t>22</a:t>
            </a:fld>
            <a:endParaRPr lang="en-US" dirty="0"/>
          </a:p>
        </p:txBody>
      </p:sp>
      <p:sp>
        <p:nvSpPr>
          <p:cNvPr id="7" name="Title 2">
            <a:extLst>
              <a:ext uri="{FF2B5EF4-FFF2-40B4-BE49-F238E27FC236}">
                <a16:creationId xmlns:a16="http://schemas.microsoft.com/office/drawing/2014/main" id="{4F1A9104-C37B-4752-9A1C-A3583AF66705}"/>
              </a:ext>
            </a:extLst>
          </p:cNvPr>
          <p:cNvSpPr>
            <a:spLocks noGrp="1"/>
          </p:cNvSpPr>
          <p:nvPr>
            <p:ph type="title"/>
          </p:nvPr>
        </p:nvSpPr>
        <p:spPr>
          <a:xfrm>
            <a:off x="1684931" y="336628"/>
            <a:ext cx="5774136" cy="369333"/>
          </a:xfrm>
        </p:spPr>
        <p:txBody>
          <a:bodyPr/>
          <a:lstStyle/>
          <a:p>
            <a:pPr algn="ctr"/>
            <a:r>
              <a:rPr lang="en-US" sz="2800" dirty="0">
                <a:solidFill>
                  <a:srgbClr val="FA6D26"/>
                </a:solidFill>
              </a:rPr>
              <a:t>Chat Handling</a:t>
            </a:r>
          </a:p>
        </p:txBody>
      </p:sp>
      <p:sp>
        <p:nvSpPr>
          <p:cNvPr id="43" name="TextBox 42">
            <a:extLst>
              <a:ext uri="{FF2B5EF4-FFF2-40B4-BE49-F238E27FC236}">
                <a16:creationId xmlns:a16="http://schemas.microsoft.com/office/drawing/2014/main" id="{142414BE-1674-0973-4CB8-8942574177AD}"/>
              </a:ext>
            </a:extLst>
          </p:cNvPr>
          <p:cNvSpPr txBox="1"/>
          <p:nvPr/>
        </p:nvSpPr>
        <p:spPr>
          <a:xfrm>
            <a:off x="3384391" y="608829"/>
            <a:ext cx="2425393" cy="261610"/>
          </a:xfrm>
          <a:prstGeom prst="rect">
            <a:avLst/>
          </a:prstGeom>
          <a:noFill/>
        </p:spPr>
        <p:txBody>
          <a:bodyPr wrap="square">
            <a:spAutoFit/>
          </a:bodyPr>
          <a:lstStyle/>
          <a:p>
            <a:pPr algn="ctr" fontAlgn="base"/>
            <a:r>
              <a:rPr lang="en-US" sz="1100" i="1" dirty="0">
                <a:solidFill>
                  <a:srgbClr val="3A3A3A"/>
                </a:solidFill>
                <a:latin typeface="+mj-lt"/>
              </a:rPr>
              <a:t>Empathy Examples</a:t>
            </a:r>
          </a:p>
        </p:txBody>
      </p:sp>
      <p:pic>
        <p:nvPicPr>
          <p:cNvPr id="3074" name="Picture 2">
            <a:extLst>
              <a:ext uri="{FF2B5EF4-FFF2-40B4-BE49-F238E27FC236}">
                <a16:creationId xmlns:a16="http://schemas.microsoft.com/office/drawing/2014/main" id="{E07E4400-A287-7A81-6BAF-384394DDC6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8108" y="1442564"/>
            <a:ext cx="6935178" cy="2888454"/>
          </a:xfrm>
          <a:prstGeom prst="rect">
            <a:avLst/>
          </a:prstGeom>
          <a:noFill/>
          <a:ln>
            <a:solidFill>
              <a:schemeClr val="bg2"/>
            </a:solidFill>
          </a:ln>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A79D698E-04C5-3845-D5DC-E8CA71FA7328}"/>
              </a:ext>
            </a:extLst>
          </p:cNvPr>
          <p:cNvSpPr txBox="1"/>
          <p:nvPr/>
        </p:nvSpPr>
        <p:spPr>
          <a:xfrm>
            <a:off x="1908421" y="960863"/>
            <a:ext cx="5829299" cy="340519"/>
          </a:xfrm>
          <a:prstGeom prst="flowChartAlternateProcess">
            <a:avLst/>
          </a:prstGeom>
          <a:solidFill>
            <a:srgbClr val="E7E6E6"/>
          </a:solidFill>
          <a:ln>
            <a:solidFill>
              <a:schemeClr val="bg2">
                <a:lumMod val="90000"/>
              </a:schemeClr>
            </a:solidFill>
          </a:ln>
          <a:effectLst>
            <a:outerShdw blurRad="50800" dist="38100" algn="l" rotWithShape="0">
              <a:prstClr val="black">
                <a:alpha val="40000"/>
              </a:prstClr>
            </a:outerShdw>
          </a:effectLst>
        </p:spPr>
        <p:txBody>
          <a:bodyPr wrap="square">
            <a:spAutoFit/>
          </a:bodyPr>
          <a:lstStyle/>
          <a:p>
            <a:pPr algn="ctr" fontAlgn="base"/>
            <a:r>
              <a:rPr lang="en-US" sz="1400" b="1" i="0" dirty="0">
                <a:solidFill>
                  <a:schemeClr val="accent1"/>
                </a:solidFill>
                <a:latin typeface="+mj-lt"/>
              </a:rPr>
              <a:t>DO NOT </a:t>
            </a:r>
            <a:r>
              <a:rPr lang="en-US" sz="1400" b="1" i="0" dirty="0">
                <a:solidFill>
                  <a:srgbClr val="3A3A3A"/>
                </a:solidFill>
                <a:latin typeface="+mj-lt"/>
              </a:rPr>
              <a:t>fake empathy or sound generic, be genuine and creative.</a:t>
            </a:r>
          </a:p>
        </p:txBody>
      </p:sp>
      <p:pic>
        <p:nvPicPr>
          <p:cNvPr id="3078" name="Picture 6" descr="Premium Vector | Fake, vector stamp on white">
            <a:extLst>
              <a:ext uri="{FF2B5EF4-FFF2-40B4-BE49-F238E27FC236}">
                <a16:creationId xmlns:a16="http://schemas.microsoft.com/office/drawing/2014/main" id="{EA9F987C-E86E-D57F-B191-A3314CE9CAC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577" t="33821" r="13794" b="32791"/>
          <a:stretch/>
        </p:blipFill>
        <p:spPr bwMode="auto">
          <a:xfrm>
            <a:off x="709454" y="856145"/>
            <a:ext cx="1198967" cy="551167"/>
          </a:xfrm>
          <a:prstGeom prst="flowChartAlternateProcess">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DB8D47D-7D1E-73E0-8CA7-7810C3932C94}"/>
              </a:ext>
            </a:extLst>
          </p:cNvPr>
          <p:cNvSpPr txBox="1"/>
          <p:nvPr/>
        </p:nvSpPr>
        <p:spPr>
          <a:xfrm>
            <a:off x="988108" y="4331882"/>
            <a:ext cx="4594302" cy="261610"/>
          </a:xfrm>
          <a:prstGeom prst="rect">
            <a:avLst/>
          </a:prstGeom>
          <a:noFill/>
        </p:spPr>
        <p:txBody>
          <a:bodyPr wrap="square">
            <a:spAutoFit/>
          </a:bodyPr>
          <a:lstStyle/>
          <a:p>
            <a:r>
              <a:rPr lang="en-US" sz="1050" b="1" i="1" dirty="0">
                <a:solidFill>
                  <a:schemeClr val="accent2"/>
                </a:solidFill>
                <a:effectLst/>
                <a:latin typeface="+mj-lt"/>
              </a:rPr>
              <a:t>From: Apple team – Support Chat</a:t>
            </a:r>
            <a:endParaRPr lang="en-US" sz="1050" b="1" i="1" dirty="0">
              <a:solidFill>
                <a:schemeClr val="accent2"/>
              </a:solidFill>
              <a:latin typeface="+mj-lt"/>
            </a:endParaRPr>
          </a:p>
        </p:txBody>
      </p:sp>
      <p:sp>
        <p:nvSpPr>
          <p:cNvPr id="4" name="TextBox 3">
            <a:extLst>
              <a:ext uri="{FF2B5EF4-FFF2-40B4-BE49-F238E27FC236}">
                <a16:creationId xmlns:a16="http://schemas.microsoft.com/office/drawing/2014/main" id="{13D5CA2C-C25B-977B-F65B-340C5A84DCE0}"/>
              </a:ext>
            </a:extLst>
          </p:cNvPr>
          <p:cNvSpPr txBox="1"/>
          <p:nvPr/>
        </p:nvSpPr>
        <p:spPr>
          <a:xfrm>
            <a:off x="3285259" y="4593492"/>
            <a:ext cx="3892832" cy="306467"/>
          </a:xfrm>
          <a:prstGeom prst="flowChartAlternateProcess">
            <a:avLst/>
          </a:prstGeom>
          <a:solidFill>
            <a:srgbClr val="FF0000"/>
          </a:solidFill>
          <a:ln>
            <a:solidFill>
              <a:schemeClr val="bg2">
                <a:lumMod val="90000"/>
              </a:schemeClr>
            </a:solidFill>
          </a:ln>
          <a:effectLst/>
        </p:spPr>
        <p:txBody>
          <a:bodyPr wrap="square">
            <a:spAutoFit/>
          </a:bodyPr>
          <a:lstStyle/>
          <a:p>
            <a:pPr algn="ctr" fontAlgn="base"/>
            <a:r>
              <a:rPr lang="en-US" sz="1200" b="1" i="1" dirty="0">
                <a:solidFill>
                  <a:schemeClr val="bg1"/>
                </a:solidFill>
                <a:latin typeface="+mj-lt"/>
              </a:rPr>
              <a:t>Empathy without focusing on the matter at hand.</a:t>
            </a:r>
          </a:p>
        </p:txBody>
      </p:sp>
      <p:pic>
        <p:nvPicPr>
          <p:cNvPr id="3080" name="Picture 8" descr="Call center agent operator avatar Royalty Free Vector Image">
            <a:extLst>
              <a:ext uri="{FF2B5EF4-FFF2-40B4-BE49-F238E27FC236}">
                <a16:creationId xmlns:a16="http://schemas.microsoft.com/office/drawing/2014/main" id="{7D4A4889-A368-4A65-1C43-D9EAD3DF8CF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5111"/>
          <a:stretch/>
        </p:blipFill>
        <p:spPr bwMode="auto">
          <a:xfrm>
            <a:off x="7084849" y="4377228"/>
            <a:ext cx="748435" cy="686167"/>
          </a:xfrm>
          <a:prstGeom prst="flowChartConnector">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44948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4" name="Picture 26" descr="20,800+ Asian Girl Using Phone Stock Photos, Pictures &amp; Royalty-Free Images  - iStock | Living room, Dubai, Asian woman shopping">
            <a:extLst>
              <a:ext uri="{FF2B5EF4-FFF2-40B4-BE49-F238E27FC236}">
                <a16:creationId xmlns:a16="http://schemas.microsoft.com/office/drawing/2014/main" id="{CD5C4E56-E273-A023-8B8E-BA2F2AECAA0B}"/>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1629767" y="966186"/>
            <a:ext cx="5829300" cy="3886200"/>
          </a:xfrm>
          <a:prstGeom prst="flowChartCollate">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1B71DAAD-E290-4F17-A90C-A5D4D3DF71F7}"/>
              </a:ext>
            </a:extLst>
          </p:cNvPr>
          <p:cNvSpPr>
            <a:spLocks noGrp="1"/>
          </p:cNvSpPr>
          <p:nvPr>
            <p:ph type="sldNum" sz="quarter" idx="4"/>
          </p:nvPr>
        </p:nvSpPr>
        <p:spPr/>
        <p:txBody>
          <a:bodyPr/>
          <a:lstStyle/>
          <a:p>
            <a:fld id="{00000000-1234-1234-1234-123412341234}" type="slidenum">
              <a:rPr lang="en-US" smtClean="0"/>
              <a:pPr/>
              <a:t>23</a:t>
            </a:fld>
            <a:endParaRPr lang="en-US" dirty="0"/>
          </a:p>
        </p:txBody>
      </p:sp>
      <p:sp>
        <p:nvSpPr>
          <p:cNvPr id="7" name="Title 2">
            <a:extLst>
              <a:ext uri="{FF2B5EF4-FFF2-40B4-BE49-F238E27FC236}">
                <a16:creationId xmlns:a16="http://schemas.microsoft.com/office/drawing/2014/main" id="{4F1A9104-C37B-4752-9A1C-A3583AF66705}"/>
              </a:ext>
            </a:extLst>
          </p:cNvPr>
          <p:cNvSpPr>
            <a:spLocks noGrp="1"/>
          </p:cNvSpPr>
          <p:nvPr>
            <p:ph type="title"/>
          </p:nvPr>
        </p:nvSpPr>
        <p:spPr>
          <a:xfrm>
            <a:off x="1684931" y="336628"/>
            <a:ext cx="5774136" cy="369333"/>
          </a:xfrm>
        </p:spPr>
        <p:txBody>
          <a:bodyPr/>
          <a:lstStyle/>
          <a:p>
            <a:pPr algn="ctr"/>
            <a:r>
              <a:rPr lang="en-US" sz="2800" dirty="0">
                <a:solidFill>
                  <a:srgbClr val="FA6D26"/>
                </a:solidFill>
              </a:rPr>
              <a:t>Chat Handling</a:t>
            </a:r>
          </a:p>
        </p:txBody>
      </p:sp>
      <p:sp>
        <p:nvSpPr>
          <p:cNvPr id="43" name="TextBox 42">
            <a:extLst>
              <a:ext uri="{FF2B5EF4-FFF2-40B4-BE49-F238E27FC236}">
                <a16:creationId xmlns:a16="http://schemas.microsoft.com/office/drawing/2014/main" id="{142414BE-1674-0973-4CB8-8942574177AD}"/>
              </a:ext>
            </a:extLst>
          </p:cNvPr>
          <p:cNvSpPr txBox="1"/>
          <p:nvPr/>
        </p:nvSpPr>
        <p:spPr>
          <a:xfrm>
            <a:off x="3384391" y="608829"/>
            <a:ext cx="2425393" cy="261610"/>
          </a:xfrm>
          <a:prstGeom prst="rect">
            <a:avLst/>
          </a:prstGeom>
          <a:noFill/>
        </p:spPr>
        <p:txBody>
          <a:bodyPr wrap="square">
            <a:spAutoFit/>
          </a:bodyPr>
          <a:lstStyle/>
          <a:p>
            <a:pPr algn="ctr" fontAlgn="base"/>
            <a:r>
              <a:rPr lang="en-US" sz="1100" i="1" dirty="0">
                <a:solidFill>
                  <a:srgbClr val="3A3A3A"/>
                </a:solidFill>
                <a:latin typeface="+mj-lt"/>
              </a:rPr>
              <a:t>Empathy Examples</a:t>
            </a:r>
          </a:p>
        </p:txBody>
      </p:sp>
      <p:sp>
        <p:nvSpPr>
          <p:cNvPr id="36" name="TextBox 35">
            <a:extLst>
              <a:ext uri="{FF2B5EF4-FFF2-40B4-BE49-F238E27FC236}">
                <a16:creationId xmlns:a16="http://schemas.microsoft.com/office/drawing/2014/main" id="{A79D698E-04C5-3845-D5DC-E8CA71FA7328}"/>
              </a:ext>
            </a:extLst>
          </p:cNvPr>
          <p:cNvSpPr txBox="1"/>
          <p:nvPr/>
        </p:nvSpPr>
        <p:spPr>
          <a:xfrm>
            <a:off x="1908421" y="960863"/>
            <a:ext cx="5829299" cy="340519"/>
          </a:xfrm>
          <a:prstGeom prst="flowChartAlternateProcess">
            <a:avLst/>
          </a:prstGeom>
          <a:solidFill>
            <a:srgbClr val="E7E6E6"/>
          </a:solidFill>
          <a:ln>
            <a:solidFill>
              <a:schemeClr val="bg2">
                <a:lumMod val="90000"/>
              </a:schemeClr>
            </a:solidFill>
          </a:ln>
          <a:effectLst>
            <a:outerShdw blurRad="50800" dist="38100" algn="l" rotWithShape="0">
              <a:prstClr val="black">
                <a:alpha val="40000"/>
              </a:prstClr>
            </a:outerShdw>
          </a:effectLst>
        </p:spPr>
        <p:txBody>
          <a:bodyPr wrap="square">
            <a:spAutoFit/>
          </a:bodyPr>
          <a:lstStyle/>
          <a:p>
            <a:pPr algn="ctr" fontAlgn="base"/>
            <a:r>
              <a:rPr lang="en-US" sz="1400" b="1" i="0" dirty="0">
                <a:latin typeface="+mj-lt"/>
              </a:rPr>
              <a:t>Prioritize</a:t>
            </a:r>
            <a:r>
              <a:rPr lang="en-US" sz="1400" b="1" i="0" dirty="0">
                <a:solidFill>
                  <a:schemeClr val="accent1"/>
                </a:solidFill>
                <a:latin typeface="+mj-lt"/>
              </a:rPr>
              <a:t> customer needs </a:t>
            </a:r>
            <a:r>
              <a:rPr lang="en-US" sz="1400" b="1" i="0" dirty="0">
                <a:latin typeface="+mj-lt"/>
              </a:rPr>
              <a:t>and then display </a:t>
            </a:r>
            <a:r>
              <a:rPr lang="en-US" sz="1400" b="1" i="0" dirty="0">
                <a:solidFill>
                  <a:schemeClr val="accent1"/>
                </a:solidFill>
                <a:latin typeface="+mj-lt"/>
              </a:rPr>
              <a:t>empathy.</a:t>
            </a:r>
            <a:endParaRPr lang="en-US" sz="1400" b="1" i="0" dirty="0">
              <a:solidFill>
                <a:srgbClr val="3A3A3A"/>
              </a:solidFill>
              <a:latin typeface="+mj-lt"/>
            </a:endParaRPr>
          </a:p>
        </p:txBody>
      </p:sp>
      <p:sp>
        <p:nvSpPr>
          <p:cNvPr id="3" name="TextBox 2">
            <a:extLst>
              <a:ext uri="{FF2B5EF4-FFF2-40B4-BE49-F238E27FC236}">
                <a16:creationId xmlns:a16="http://schemas.microsoft.com/office/drawing/2014/main" id="{CDB8D47D-7D1E-73E0-8CA7-7810C3932C94}"/>
              </a:ext>
            </a:extLst>
          </p:cNvPr>
          <p:cNvSpPr txBox="1"/>
          <p:nvPr/>
        </p:nvSpPr>
        <p:spPr>
          <a:xfrm>
            <a:off x="428241" y="4227869"/>
            <a:ext cx="4594302" cy="261610"/>
          </a:xfrm>
          <a:prstGeom prst="rect">
            <a:avLst/>
          </a:prstGeom>
          <a:noFill/>
        </p:spPr>
        <p:txBody>
          <a:bodyPr wrap="square">
            <a:spAutoFit/>
          </a:bodyPr>
          <a:lstStyle/>
          <a:p>
            <a:r>
              <a:rPr lang="en-US" sz="1050" b="1" i="1" dirty="0">
                <a:solidFill>
                  <a:schemeClr val="accent2"/>
                </a:solidFill>
                <a:effectLst/>
                <a:latin typeface="+mj-lt"/>
              </a:rPr>
              <a:t>From: American Express– Support Chat</a:t>
            </a:r>
            <a:endParaRPr lang="en-US" sz="1050" b="1" i="1" dirty="0">
              <a:solidFill>
                <a:schemeClr val="accent2"/>
              </a:solidFill>
              <a:latin typeface="+mj-lt"/>
            </a:endParaRPr>
          </a:p>
        </p:txBody>
      </p:sp>
      <p:sp>
        <p:nvSpPr>
          <p:cNvPr id="4" name="TextBox 3">
            <a:extLst>
              <a:ext uri="{FF2B5EF4-FFF2-40B4-BE49-F238E27FC236}">
                <a16:creationId xmlns:a16="http://schemas.microsoft.com/office/drawing/2014/main" id="{13D5CA2C-C25B-977B-F65B-340C5A84DCE0}"/>
              </a:ext>
            </a:extLst>
          </p:cNvPr>
          <p:cNvSpPr txBox="1"/>
          <p:nvPr/>
        </p:nvSpPr>
        <p:spPr>
          <a:xfrm>
            <a:off x="2432780" y="4545919"/>
            <a:ext cx="4780579" cy="306467"/>
          </a:xfrm>
          <a:prstGeom prst="flowChartAlternateProcess">
            <a:avLst/>
          </a:prstGeom>
          <a:solidFill>
            <a:schemeClr val="accent6"/>
          </a:solidFill>
          <a:ln>
            <a:solidFill>
              <a:schemeClr val="bg2">
                <a:lumMod val="90000"/>
              </a:schemeClr>
            </a:solidFill>
          </a:ln>
          <a:effectLst/>
        </p:spPr>
        <p:txBody>
          <a:bodyPr wrap="square">
            <a:spAutoFit/>
          </a:bodyPr>
          <a:lstStyle/>
          <a:p>
            <a:pPr algn="ctr" fontAlgn="base"/>
            <a:r>
              <a:rPr lang="en-US" sz="1200" b="1" i="1" dirty="0">
                <a:solidFill>
                  <a:schemeClr val="bg1"/>
                </a:solidFill>
                <a:latin typeface="+mj-lt"/>
              </a:rPr>
              <a:t>Employees will call because they are in need of something</a:t>
            </a:r>
          </a:p>
        </p:txBody>
      </p:sp>
      <p:pic>
        <p:nvPicPr>
          <p:cNvPr id="3080" name="Picture 8" descr="Call center agent operator avatar Royalty Free Vector Image">
            <a:extLst>
              <a:ext uri="{FF2B5EF4-FFF2-40B4-BE49-F238E27FC236}">
                <a16:creationId xmlns:a16="http://schemas.microsoft.com/office/drawing/2014/main" id="{7D4A4889-A368-4A65-1C43-D9EAD3DF8CF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5111"/>
          <a:stretch/>
        </p:blipFill>
        <p:spPr bwMode="auto">
          <a:xfrm>
            <a:off x="7084849" y="4377228"/>
            <a:ext cx="748435" cy="686167"/>
          </a:xfrm>
          <a:prstGeom prst="flowChartConnector">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4098" name="Picture 2" descr="Dealing with upset or angry customers in live chat.">
            <a:extLst>
              <a:ext uri="{FF2B5EF4-FFF2-40B4-BE49-F238E27FC236}">
                <a16:creationId xmlns:a16="http://schemas.microsoft.com/office/drawing/2014/main" id="{BB1F702F-63AB-E619-B985-0C8E951337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868" y="1580515"/>
            <a:ext cx="8158263" cy="2582034"/>
          </a:xfrm>
          <a:prstGeom prst="rect">
            <a:avLst/>
          </a:prstGeom>
          <a:noFill/>
          <a:ln>
            <a:solidFill>
              <a:schemeClr val="bg2"/>
            </a:solidFill>
          </a:ln>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100" name="Picture 4" descr="Best stamp rubber grunge Royalty Free Vector Image">
            <a:extLst>
              <a:ext uri="{FF2B5EF4-FFF2-40B4-BE49-F238E27FC236}">
                <a16:creationId xmlns:a16="http://schemas.microsoft.com/office/drawing/2014/main" id="{78A7FC73-9835-34BD-8C9D-6484A5DC231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8726"/>
          <a:stretch/>
        </p:blipFill>
        <p:spPr bwMode="auto">
          <a:xfrm>
            <a:off x="1049426" y="705961"/>
            <a:ext cx="990157" cy="982934"/>
          </a:xfrm>
          <a:prstGeom prst="flowChartConnector">
            <a:avLst/>
          </a:prstGeom>
          <a:noFill/>
          <a:ln>
            <a:solidFill>
              <a:schemeClr val="bg2">
                <a:lumMod val="50000"/>
              </a:schemeClr>
            </a:solidFill>
          </a:ln>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7952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lowchart: Alternate Process 17">
            <a:extLst>
              <a:ext uri="{FF2B5EF4-FFF2-40B4-BE49-F238E27FC236}">
                <a16:creationId xmlns:a16="http://schemas.microsoft.com/office/drawing/2014/main" id="{DF695B4A-6484-B68E-F911-089FAC2CF298}"/>
              </a:ext>
            </a:extLst>
          </p:cNvPr>
          <p:cNvSpPr/>
          <p:nvPr/>
        </p:nvSpPr>
        <p:spPr>
          <a:xfrm>
            <a:off x="323385" y="836955"/>
            <a:ext cx="8285171" cy="4181094"/>
          </a:xfrm>
          <a:prstGeom prst="flowChartAlternateProcess">
            <a:avLst/>
          </a:prstGeom>
          <a:solidFill>
            <a:srgbClr val="E8EB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1B71DAAD-E290-4F17-A90C-A5D4D3DF71F7}"/>
              </a:ext>
            </a:extLst>
          </p:cNvPr>
          <p:cNvSpPr>
            <a:spLocks noGrp="1"/>
          </p:cNvSpPr>
          <p:nvPr>
            <p:ph type="sldNum" sz="quarter" idx="4"/>
          </p:nvPr>
        </p:nvSpPr>
        <p:spPr/>
        <p:txBody>
          <a:bodyPr/>
          <a:lstStyle/>
          <a:p>
            <a:fld id="{00000000-1234-1234-1234-123412341234}" type="slidenum">
              <a:rPr lang="en-US" smtClean="0"/>
              <a:pPr/>
              <a:t>24</a:t>
            </a:fld>
            <a:endParaRPr lang="en-US" dirty="0"/>
          </a:p>
        </p:txBody>
      </p:sp>
      <p:sp>
        <p:nvSpPr>
          <p:cNvPr id="7" name="Title 2">
            <a:extLst>
              <a:ext uri="{FF2B5EF4-FFF2-40B4-BE49-F238E27FC236}">
                <a16:creationId xmlns:a16="http://schemas.microsoft.com/office/drawing/2014/main" id="{4F1A9104-C37B-4752-9A1C-A3583AF66705}"/>
              </a:ext>
            </a:extLst>
          </p:cNvPr>
          <p:cNvSpPr>
            <a:spLocks noGrp="1"/>
          </p:cNvSpPr>
          <p:nvPr>
            <p:ph type="title"/>
          </p:nvPr>
        </p:nvSpPr>
        <p:spPr>
          <a:xfrm>
            <a:off x="1684931" y="336628"/>
            <a:ext cx="5774136" cy="369333"/>
          </a:xfrm>
        </p:spPr>
        <p:txBody>
          <a:bodyPr/>
          <a:lstStyle/>
          <a:p>
            <a:pPr algn="ctr"/>
            <a:r>
              <a:rPr lang="en-US" sz="2800" dirty="0">
                <a:solidFill>
                  <a:srgbClr val="FA6D26"/>
                </a:solidFill>
              </a:rPr>
              <a:t>Chat Handling</a:t>
            </a:r>
          </a:p>
        </p:txBody>
      </p:sp>
      <p:sp>
        <p:nvSpPr>
          <p:cNvPr id="43" name="TextBox 42">
            <a:extLst>
              <a:ext uri="{FF2B5EF4-FFF2-40B4-BE49-F238E27FC236}">
                <a16:creationId xmlns:a16="http://schemas.microsoft.com/office/drawing/2014/main" id="{142414BE-1674-0973-4CB8-8942574177AD}"/>
              </a:ext>
            </a:extLst>
          </p:cNvPr>
          <p:cNvSpPr txBox="1"/>
          <p:nvPr/>
        </p:nvSpPr>
        <p:spPr>
          <a:xfrm>
            <a:off x="3384391" y="608829"/>
            <a:ext cx="2425393" cy="261610"/>
          </a:xfrm>
          <a:prstGeom prst="rect">
            <a:avLst/>
          </a:prstGeom>
          <a:noFill/>
        </p:spPr>
        <p:txBody>
          <a:bodyPr wrap="square">
            <a:spAutoFit/>
          </a:bodyPr>
          <a:lstStyle/>
          <a:p>
            <a:pPr algn="ctr" fontAlgn="base"/>
            <a:r>
              <a:rPr lang="en-US" sz="1100" i="1" dirty="0">
                <a:solidFill>
                  <a:srgbClr val="3A3A3A"/>
                </a:solidFill>
                <a:latin typeface="+mj-lt"/>
              </a:rPr>
              <a:t>Empathy Examples</a:t>
            </a:r>
          </a:p>
        </p:txBody>
      </p:sp>
      <p:sp>
        <p:nvSpPr>
          <p:cNvPr id="5" name="TextBox 4">
            <a:extLst>
              <a:ext uri="{FF2B5EF4-FFF2-40B4-BE49-F238E27FC236}">
                <a16:creationId xmlns:a16="http://schemas.microsoft.com/office/drawing/2014/main" id="{4E365CC8-7F15-756E-2070-FF40351846B5}"/>
              </a:ext>
            </a:extLst>
          </p:cNvPr>
          <p:cNvSpPr txBox="1"/>
          <p:nvPr/>
        </p:nvSpPr>
        <p:spPr>
          <a:xfrm>
            <a:off x="1180081" y="1035638"/>
            <a:ext cx="4408620" cy="306467"/>
          </a:xfrm>
          <a:prstGeom prst="flowChartAlternateProcess">
            <a:avLst/>
          </a:prstGeom>
          <a:solidFill>
            <a:schemeClr val="bg1"/>
          </a:solidFill>
          <a:ln>
            <a:solidFill>
              <a:schemeClr val="tx1">
                <a:lumMod val="65000"/>
                <a:lumOff val="35000"/>
              </a:schemeClr>
            </a:solidFill>
          </a:ln>
        </p:spPr>
        <p:txBody>
          <a:bodyPr wrap="square">
            <a:spAutoFit/>
          </a:bodyPr>
          <a:lstStyle/>
          <a:p>
            <a:r>
              <a:rPr lang="en-US" sz="1200" dirty="0"/>
              <a:t>Hi, I just want to know when my Benefits will end once I quit.</a:t>
            </a:r>
          </a:p>
        </p:txBody>
      </p:sp>
      <p:sp>
        <p:nvSpPr>
          <p:cNvPr id="9" name="TextBox 8">
            <a:extLst>
              <a:ext uri="{FF2B5EF4-FFF2-40B4-BE49-F238E27FC236}">
                <a16:creationId xmlns:a16="http://schemas.microsoft.com/office/drawing/2014/main" id="{6FF618A3-1078-1A9A-53F3-58D88CAD6A29}"/>
              </a:ext>
            </a:extLst>
          </p:cNvPr>
          <p:cNvSpPr txBox="1"/>
          <p:nvPr/>
        </p:nvSpPr>
        <p:spPr>
          <a:xfrm>
            <a:off x="1180081" y="1819656"/>
            <a:ext cx="4854669" cy="306467"/>
          </a:xfrm>
          <a:prstGeom prst="flowChartAlternateProcess">
            <a:avLst/>
          </a:prstGeom>
          <a:solidFill>
            <a:schemeClr val="bg1"/>
          </a:solidFill>
          <a:ln>
            <a:solidFill>
              <a:schemeClr val="tx1">
                <a:lumMod val="65000"/>
                <a:lumOff val="35000"/>
              </a:schemeClr>
            </a:solidFill>
          </a:ln>
        </p:spPr>
        <p:txBody>
          <a:bodyPr wrap="square">
            <a:spAutoFit/>
          </a:bodyPr>
          <a:lstStyle/>
          <a:p>
            <a:r>
              <a:rPr lang="en-US" sz="1200" dirty="0"/>
              <a:t>My company is Huston Fabrics, I am Just looking for a quick answer</a:t>
            </a:r>
          </a:p>
        </p:txBody>
      </p:sp>
      <p:pic>
        <p:nvPicPr>
          <p:cNvPr id="5122" name="Picture 2" descr="Business people and employee Royalty Free Vector Image">
            <a:extLst>
              <a:ext uri="{FF2B5EF4-FFF2-40B4-BE49-F238E27FC236}">
                <a16:creationId xmlns:a16="http://schemas.microsoft.com/office/drawing/2014/main" id="{B1E010DF-CFA2-E004-B94C-6BEF0C79B04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509"/>
          <a:stretch/>
        </p:blipFill>
        <p:spPr bwMode="auto">
          <a:xfrm>
            <a:off x="535444" y="972226"/>
            <a:ext cx="644637" cy="637602"/>
          </a:xfrm>
          <a:prstGeom prst="flowChartConnector">
            <a:avLst/>
          </a:prstGeom>
          <a:noFill/>
          <a:ln>
            <a:solidFill>
              <a:schemeClr val="tx2"/>
            </a:solidFill>
          </a:ln>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A5406627-35FE-74B0-7FDC-8EDBEE7C54DD}"/>
              </a:ext>
            </a:extLst>
          </p:cNvPr>
          <p:cNvSpPr txBox="1"/>
          <p:nvPr/>
        </p:nvSpPr>
        <p:spPr>
          <a:xfrm>
            <a:off x="3938321" y="1405517"/>
            <a:ext cx="3780264" cy="306467"/>
          </a:xfrm>
          <a:prstGeom prst="flowChartAlternateProcess">
            <a:avLst/>
          </a:prstGeom>
          <a:solidFill>
            <a:srgbClr val="FC9764"/>
          </a:solidFill>
          <a:effectLst>
            <a:outerShdw blurRad="50800" dist="38100" dir="2700000" algn="tl" rotWithShape="0">
              <a:prstClr val="black">
                <a:alpha val="40000"/>
              </a:prstClr>
            </a:outerShdw>
          </a:effectLst>
        </p:spPr>
        <p:txBody>
          <a:bodyPr wrap="square">
            <a:spAutoFit/>
          </a:bodyPr>
          <a:lstStyle/>
          <a:p>
            <a:r>
              <a:rPr lang="en-US" sz="1200" i="1" dirty="0"/>
              <a:t>Sure, let me validate the following information…( )</a:t>
            </a:r>
          </a:p>
        </p:txBody>
      </p:sp>
      <p:pic>
        <p:nvPicPr>
          <p:cNvPr id="5124" name="Picture 4" descr="Call center agent service icon Royalty Free Vector Image">
            <a:extLst>
              <a:ext uri="{FF2B5EF4-FFF2-40B4-BE49-F238E27FC236}">
                <a16:creationId xmlns:a16="http://schemas.microsoft.com/office/drawing/2014/main" id="{EFDE4E9F-2B20-7DBC-8699-EF0790F9435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3" b="8210"/>
          <a:stretch/>
        </p:blipFill>
        <p:spPr bwMode="auto">
          <a:xfrm>
            <a:off x="7640524" y="1314646"/>
            <a:ext cx="644637" cy="638474"/>
          </a:xfrm>
          <a:prstGeom prst="flowChartConnector">
            <a:avLst/>
          </a:prstGeom>
          <a:noFill/>
          <a:ln>
            <a:solidFill>
              <a:schemeClr val="tx1"/>
            </a:solidFill>
          </a:ln>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4ACEA8D7-5574-C75D-EDD2-EEE08ECB6E16}"/>
              </a:ext>
            </a:extLst>
          </p:cNvPr>
          <p:cNvSpPr txBox="1"/>
          <p:nvPr/>
        </p:nvSpPr>
        <p:spPr>
          <a:xfrm>
            <a:off x="3503423" y="2222933"/>
            <a:ext cx="4215161" cy="306467"/>
          </a:xfrm>
          <a:prstGeom prst="flowChartAlternateProcess">
            <a:avLst/>
          </a:prstGeom>
          <a:solidFill>
            <a:srgbClr val="FC9764"/>
          </a:solidFill>
          <a:effectLst>
            <a:outerShdw blurRad="50800" dist="38100" dir="2700000" algn="tl" rotWithShape="0">
              <a:prstClr val="black">
                <a:alpha val="40000"/>
              </a:prstClr>
            </a:outerShdw>
          </a:effectLst>
        </p:spPr>
        <p:txBody>
          <a:bodyPr wrap="square">
            <a:spAutoFit/>
          </a:bodyPr>
          <a:lstStyle/>
          <a:p>
            <a:r>
              <a:rPr lang="en-US" sz="1200" i="1" dirty="0"/>
              <a:t>I need to validate all the information , is part of the process</a:t>
            </a:r>
          </a:p>
        </p:txBody>
      </p:sp>
      <p:sp>
        <p:nvSpPr>
          <p:cNvPr id="14" name="TextBox 13">
            <a:extLst>
              <a:ext uri="{FF2B5EF4-FFF2-40B4-BE49-F238E27FC236}">
                <a16:creationId xmlns:a16="http://schemas.microsoft.com/office/drawing/2014/main" id="{93F5898F-25AE-5574-E706-EE9EAD7C5B02}"/>
              </a:ext>
            </a:extLst>
          </p:cNvPr>
          <p:cNvSpPr txBox="1"/>
          <p:nvPr/>
        </p:nvSpPr>
        <p:spPr>
          <a:xfrm>
            <a:off x="1141051" y="2637072"/>
            <a:ext cx="6231845" cy="510778"/>
          </a:xfrm>
          <a:prstGeom prst="flowChartAlternateProcess">
            <a:avLst/>
          </a:prstGeom>
          <a:solidFill>
            <a:schemeClr val="bg1"/>
          </a:solidFill>
          <a:ln>
            <a:solidFill>
              <a:schemeClr val="tx1">
                <a:lumMod val="65000"/>
                <a:lumOff val="35000"/>
              </a:schemeClr>
            </a:solidFill>
          </a:ln>
        </p:spPr>
        <p:txBody>
          <a:bodyPr wrap="square">
            <a:spAutoFit/>
          </a:bodyPr>
          <a:lstStyle/>
          <a:p>
            <a:r>
              <a:rPr lang="en-US" sz="1200" dirty="0"/>
              <a:t>I think you can answer that general question without my information, can you investigate the company’s profile?</a:t>
            </a:r>
          </a:p>
        </p:txBody>
      </p:sp>
      <p:sp>
        <p:nvSpPr>
          <p:cNvPr id="15" name="TextBox 14">
            <a:extLst>
              <a:ext uri="{FF2B5EF4-FFF2-40B4-BE49-F238E27FC236}">
                <a16:creationId xmlns:a16="http://schemas.microsoft.com/office/drawing/2014/main" id="{2873454E-1109-6DD8-CCC0-0CB1D0DB3215}"/>
              </a:ext>
            </a:extLst>
          </p:cNvPr>
          <p:cNvSpPr txBox="1"/>
          <p:nvPr/>
        </p:nvSpPr>
        <p:spPr>
          <a:xfrm>
            <a:off x="1590733" y="3250177"/>
            <a:ext cx="6231844" cy="510778"/>
          </a:xfrm>
          <a:prstGeom prst="flowChartAlternateProcess">
            <a:avLst/>
          </a:prstGeom>
          <a:solidFill>
            <a:srgbClr val="FC9764"/>
          </a:solidFill>
          <a:effectLst>
            <a:outerShdw blurRad="50800" dist="38100" dir="2700000" algn="tl" rotWithShape="0">
              <a:prstClr val="black">
                <a:alpha val="40000"/>
              </a:prstClr>
            </a:outerShdw>
          </a:effectLst>
        </p:spPr>
        <p:txBody>
          <a:bodyPr wrap="square">
            <a:spAutoFit/>
          </a:bodyPr>
          <a:lstStyle/>
          <a:p>
            <a:r>
              <a:rPr lang="en-US" sz="1200" i="1" dirty="0"/>
              <a:t>Benefits can end after you quit, in 30 days or the very next month it all depends on the set up of the company, you can talk to your WSM. </a:t>
            </a:r>
          </a:p>
        </p:txBody>
      </p:sp>
      <p:sp>
        <p:nvSpPr>
          <p:cNvPr id="16" name="TextBox 15">
            <a:extLst>
              <a:ext uri="{FF2B5EF4-FFF2-40B4-BE49-F238E27FC236}">
                <a16:creationId xmlns:a16="http://schemas.microsoft.com/office/drawing/2014/main" id="{193D96FA-EFA5-1D5A-1461-B421257A96D6}"/>
              </a:ext>
            </a:extLst>
          </p:cNvPr>
          <p:cNvSpPr txBox="1"/>
          <p:nvPr/>
        </p:nvSpPr>
        <p:spPr>
          <a:xfrm>
            <a:off x="1229163" y="3891745"/>
            <a:ext cx="6143734" cy="510778"/>
          </a:xfrm>
          <a:prstGeom prst="flowChartAlternateProcess">
            <a:avLst/>
          </a:prstGeom>
          <a:solidFill>
            <a:schemeClr val="bg1"/>
          </a:solidFill>
          <a:ln>
            <a:solidFill>
              <a:schemeClr val="tx1">
                <a:lumMod val="65000"/>
                <a:lumOff val="35000"/>
              </a:schemeClr>
            </a:solidFill>
          </a:ln>
        </p:spPr>
        <p:txBody>
          <a:bodyPr wrap="square">
            <a:spAutoFit/>
          </a:bodyPr>
          <a:lstStyle/>
          <a:p>
            <a:r>
              <a:rPr lang="en-US" sz="1200" dirty="0"/>
              <a:t>I do not know who my WSM is, my company gave me this number to get help, but I am not getting anywhere with you</a:t>
            </a:r>
          </a:p>
        </p:txBody>
      </p:sp>
      <p:sp>
        <p:nvSpPr>
          <p:cNvPr id="17" name="TextBox 16">
            <a:extLst>
              <a:ext uri="{FF2B5EF4-FFF2-40B4-BE49-F238E27FC236}">
                <a16:creationId xmlns:a16="http://schemas.microsoft.com/office/drawing/2014/main" id="{0D0746DB-71FD-F873-12F4-3B26FF925326}"/>
              </a:ext>
            </a:extLst>
          </p:cNvPr>
          <p:cNvSpPr txBox="1"/>
          <p:nvPr/>
        </p:nvSpPr>
        <p:spPr>
          <a:xfrm>
            <a:off x="1590733" y="4525944"/>
            <a:ext cx="6231844" cy="306467"/>
          </a:xfrm>
          <a:prstGeom prst="flowChartAlternateProcess">
            <a:avLst/>
          </a:prstGeom>
          <a:solidFill>
            <a:srgbClr val="FC9764"/>
          </a:solidFill>
          <a:effectLst>
            <a:outerShdw blurRad="50800" dist="38100" dir="2700000" algn="tl" rotWithShape="0">
              <a:prstClr val="black">
                <a:alpha val="40000"/>
              </a:prstClr>
            </a:outerShdw>
          </a:effectLst>
        </p:spPr>
        <p:txBody>
          <a:bodyPr wrap="square">
            <a:spAutoFit/>
          </a:bodyPr>
          <a:lstStyle/>
          <a:p>
            <a:r>
              <a:rPr lang="en-US" sz="1200" i="1" dirty="0"/>
              <a:t>Well, try calling benefits yourself 1888 636 9497, anything else?</a:t>
            </a:r>
          </a:p>
        </p:txBody>
      </p:sp>
      <p:sp>
        <p:nvSpPr>
          <p:cNvPr id="19" name="TextBox 18">
            <a:extLst>
              <a:ext uri="{FF2B5EF4-FFF2-40B4-BE49-F238E27FC236}">
                <a16:creationId xmlns:a16="http://schemas.microsoft.com/office/drawing/2014/main" id="{A6DB64CB-B73F-F1EB-11AE-A5BAF5AEB248}"/>
              </a:ext>
            </a:extLst>
          </p:cNvPr>
          <p:cNvSpPr txBox="1"/>
          <p:nvPr/>
        </p:nvSpPr>
        <p:spPr>
          <a:xfrm>
            <a:off x="435990" y="381371"/>
            <a:ext cx="2598235" cy="523220"/>
          </a:xfrm>
          <a:prstGeom prst="rect">
            <a:avLst/>
          </a:prstGeom>
          <a:noFill/>
        </p:spPr>
        <p:txBody>
          <a:bodyPr wrap="square" rtlCol="0">
            <a:spAutoFit/>
          </a:bodyPr>
          <a:lstStyle/>
          <a:p>
            <a:r>
              <a:rPr lang="en-US" sz="2800" dirty="0">
                <a:solidFill>
                  <a:schemeClr val="accent1"/>
                </a:solidFill>
                <a:latin typeface="Abadi Extra Light" panose="020B0204020104020204" pitchFamily="34" charset="0"/>
                <a:cs typeface="Aldhabi" panose="01000000000000000000" pitchFamily="2" charset="-78"/>
              </a:rPr>
              <a:t>How</a:t>
            </a:r>
            <a:r>
              <a:rPr lang="en-US" sz="1400" b="1" dirty="0"/>
              <a:t>IT</a:t>
            </a:r>
            <a:r>
              <a:rPr lang="en-US" sz="2800" dirty="0">
                <a:solidFill>
                  <a:schemeClr val="accent1"/>
                </a:solidFill>
                <a:latin typeface="Aharoni" panose="02010803020104030203" pitchFamily="2" charset="-79"/>
                <a:cs typeface="Aharoni" panose="02010803020104030203" pitchFamily="2" charset="-79"/>
              </a:rPr>
              <a:t>Went…</a:t>
            </a:r>
          </a:p>
        </p:txBody>
      </p:sp>
    </p:spTree>
    <p:extLst>
      <p:ext uri="{BB962C8B-B14F-4D97-AF65-F5344CB8AC3E}">
        <p14:creationId xmlns:p14="http://schemas.microsoft.com/office/powerpoint/2010/main" val="1338931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lowchart: Alternate Process 17">
            <a:extLst>
              <a:ext uri="{FF2B5EF4-FFF2-40B4-BE49-F238E27FC236}">
                <a16:creationId xmlns:a16="http://schemas.microsoft.com/office/drawing/2014/main" id="{DF695B4A-6484-B68E-F911-089FAC2CF298}"/>
              </a:ext>
            </a:extLst>
          </p:cNvPr>
          <p:cNvSpPr/>
          <p:nvPr/>
        </p:nvSpPr>
        <p:spPr>
          <a:xfrm>
            <a:off x="228600" y="866156"/>
            <a:ext cx="8285171" cy="4181094"/>
          </a:xfrm>
          <a:prstGeom prst="flowChartAlternateProcess">
            <a:avLst/>
          </a:prstGeom>
          <a:solidFill>
            <a:srgbClr val="E8EBF0"/>
          </a:solidFill>
          <a:ln>
            <a:solidFill>
              <a:schemeClr val="bg2"/>
            </a:solid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1B71DAAD-E290-4F17-A90C-A5D4D3DF71F7}"/>
              </a:ext>
            </a:extLst>
          </p:cNvPr>
          <p:cNvSpPr>
            <a:spLocks noGrp="1"/>
          </p:cNvSpPr>
          <p:nvPr>
            <p:ph type="sldNum" sz="quarter" idx="4"/>
          </p:nvPr>
        </p:nvSpPr>
        <p:spPr/>
        <p:txBody>
          <a:bodyPr/>
          <a:lstStyle/>
          <a:p>
            <a:fld id="{00000000-1234-1234-1234-123412341234}" type="slidenum">
              <a:rPr lang="en-US" smtClean="0"/>
              <a:pPr/>
              <a:t>25</a:t>
            </a:fld>
            <a:endParaRPr lang="en-US" dirty="0"/>
          </a:p>
        </p:txBody>
      </p:sp>
      <p:sp>
        <p:nvSpPr>
          <p:cNvPr id="7" name="Title 2">
            <a:extLst>
              <a:ext uri="{FF2B5EF4-FFF2-40B4-BE49-F238E27FC236}">
                <a16:creationId xmlns:a16="http://schemas.microsoft.com/office/drawing/2014/main" id="{4F1A9104-C37B-4752-9A1C-A3583AF66705}"/>
              </a:ext>
            </a:extLst>
          </p:cNvPr>
          <p:cNvSpPr>
            <a:spLocks noGrp="1"/>
          </p:cNvSpPr>
          <p:nvPr>
            <p:ph type="title"/>
          </p:nvPr>
        </p:nvSpPr>
        <p:spPr>
          <a:xfrm>
            <a:off x="1684931" y="336628"/>
            <a:ext cx="5774136" cy="369333"/>
          </a:xfrm>
        </p:spPr>
        <p:txBody>
          <a:bodyPr/>
          <a:lstStyle/>
          <a:p>
            <a:pPr algn="ctr"/>
            <a:r>
              <a:rPr lang="en-US" sz="2800" dirty="0">
                <a:solidFill>
                  <a:srgbClr val="FA6D26"/>
                </a:solidFill>
              </a:rPr>
              <a:t>Chat Handling</a:t>
            </a:r>
          </a:p>
        </p:txBody>
      </p:sp>
      <p:sp>
        <p:nvSpPr>
          <p:cNvPr id="43" name="TextBox 42">
            <a:extLst>
              <a:ext uri="{FF2B5EF4-FFF2-40B4-BE49-F238E27FC236}">
                <a16:creationId xmlns:a16="http://schemas.microsoft.com/office/drawing/2014/main" id="{142414BE-1674-0973-4CB8-8942574177AD}"/>
              </a:ext>
            </a:extLst>
          </p:cNvPr>
          <p:cNvSpPr txBox="1"/>
          <p:nvPr/>
        </p:nvSpPr>
        <p:spPr>
          <a:xfrm>
            <a:off x="3384391" y="608829"/>
            <a:ext cx="2425393" cy="261610"/>
          </a:xfrm>
          <a:prstGeom prst="rect">
            <a:avLst/>
          </a:prstGeom>
          <a:noFill/>
        </p:spPr>
        <p:txBody>
          <a:bodyPr wrap="square">
            <a:spAutoFit/>
          </a:bodyPr>
          <a:lstStyle/>
          <a:p>
            <a:pPr algn="ctr" fontAlgn="base"/>
            <a:r>
              <a:rPr lang="en-US" sz="1100" i="1" dirty="0">
                <a:solidFill>
                  <a:srgbClr val="3A3A3A"/>
                </a:solidFill>
                <a:latin typeface="+mj-lt"/>
              </a:rPr>
              <a:t>Empathy Examples</a:t>
            </a:r>
          </a:p>
        </p:txBody>
      </p:sp>
      <p:sp>
        <p:nvSpPr>
          <p:cNvPr id="5" name="TextBox 4">
            <a:extLst>
              <a:ext uri="{FF2B5EF4-FFF2-40B4-BE49-F238E27FC236}">
                <a16:creationId xmlns:a16="http://schemas.microsoft.com/office/drawing/2014/main" id="{4E365CC8-7F15-756E-2070-FF40351846B5}"/>
              </a:ext>
            </a:extLst>
          </p:cNvPr>
          <p:cNvSpPr txBox="1"/>
          <p:nvPr/>
        </p:nvSpPr>
        <p:spPr>
          <a:xfrm>
            <a:off x="1180081" y="1035638"/>
            <a:ext cx="4408620" cy="306467"/>
          </a:xfrm>
          <a:prstGeom prst="flowChartAlternateProcess">
            <a:avLst/>
          </a:prstGeom>
          <a:solidFill>
            <a:schemeClr val="bg1"/>
          </a:solidFill>
          <a:ln>
            <a:solidFill>
              <a:schemeClr val="bg2"/>
            </a:solidFill>
          </a:ln>
          <a:effectLst>
            <a:outerShdw blurRad="50800" dist="38100" algn="l" rotWithShape="0">
              <a:prstClr val="black">
                <a:alpha val="40000"/>
              </a:prstClr>
            </a:outerShdw>
          </a:effectLst>
        </p:spPr>
        <p:txBody>
          <a:bodyPr wrap="square">
            <a:spAutoFit/>
          </a:bodyPr>
          <a:lstStyle/>
          <a:p>
            <a:r>
              <a:rPr lang="en-US" sz="1200" dirty="0"/>
              <a:t>Hi, I just want to know when my Benefits will end once I quit.</a:t>
            </a:r>
          </a:p>
        </p:txBody>
      </p:sp>
      <p:sp>
        <p:nvSpPr>
          <p:cNvPr id="9" name="TextBox 8">
            <a:extLst>
              <a:ext uri="{FF2B5EF4-FFF2-40B4-BE49-F238E27FC236}">
                <a16:creationId xmlns:a16="http://schemas.microsoft.com/office/drawing/2014/main" id="{6FF618A3-1078-1A9A-53F3-58D88CAD6A29}"/>
              </a:ext>
            </a:extLst>
          </p:cNvPr>
          <p:cNvSpPr txBox="1"/>
          <p:nvPr/>
        </p:nvSpPr>
        <p:spPr>
          <a:xfrm>
            <a:off x="1180081" y="1819656"/>
            <a:ext cx="4854669" cy="306467"/>
          </a:xfrm>
          <a:prstGeom prst="flowChartAlternateProcess">
            <a:avLst/>
          </a:prstGeom>
          <a:solidFill>
            <a:schemeClr val="bg1"/>
          </a:solidFill>
          <a:ln>
            <a:solidFill>
              <a:schemeClr val="bg2"/>
            </a:solidFill>
          </a:ln>
          <a:effectLst>
            <a:outerShdw blurRad="50800" dist="38100" algn="l" rotWithShape="0">
              <a:prstClr val="black">
                <a:alpha val="40000"/>
              </a:prstClr>
            </a:outerShdw>
          </a:effectLst>
        </p:spPr>
        <p:txBody>
          <a:bodyPr wrap="square">
            <a:spAutoFit/>
          </a:bodyPr>
          <a:lstStyle/>
          <a:p>
            <a:r>
              <a:rPr lang="en-US" sz="1200" dirty="0"/>
              <a:t>My company is Huston Fabrics, I am Just looking for a quick answer</a:t>
            </a:r>
          </a:p>
        </p:txBody>
      </p:sp>
      <p:pic>
        <p:nvPicPr>
          <p:cNvPr id="5122" name="Picture 2" descr="Business people and employee Royalty Free Vector Image">
            <a:extLst>
              <a:ext uri="{FF2B5EF4-FFF2-40B4-BE49-F238E27FC236}">
                <a16:creationId xmlns:a16="http://schemas.microsoft.com/office/drawing/2014/main" id="{B1E010DF-CFA2-E004-B94C-6BEF0C79B04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509"/>
          <a:stretch/>
        </p:blipFill>
        <p:spPr bwMode="auto">
          <a:xfrm>
            <a:off x="535444" y="972226"/>
            <a:ext cx="644637" cy="637602"/>
          </a:xfrm>
          <a:prstGeom prst="flowChartConnector">
            <a:avLst/>
          </a:prstGeom>
          <a:noFill/>
          <a:ln>
            <a:solidFill>
              <a:schemeClr val="tx2"/>
            </a:solidFill>
          </a:ln>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A5406627-35FE-74B0-7FDC-8EDBEE7C54DD}"/>
              </a:ext>
            </a:extLst>
          </p:cNvPr>
          <p:cNvSpPr txBox="1"/>
          <p:nvPr/>
        </p:nvSpPr>
        <p:spPr>
          <a:xfrm>
            <a:off x="3938321" y="1405517"/>
            <a:ext cx="3780264" cy="306467"/>
          </a:xfrm>
          <a:prstGeom prst="flowChartAlternateProcess">
            <a:avLst/>
          </a:prstGeom>
          <a:solidFill>
            <a:srgbClr val="0070C0"/>
          </a:solidFill>
          <a:effectLst>
            <a:outerShdw blurRad="50800" dist="38100" dir="2700000" algn="tl" rotWithShape="0">
              <a:prstClr val="black">
                <a:alpha val="40000"/>
              </a:prstClr>
            </a:outerShdw>
          </a:effectLst>
        </p:spPr>
        <p:txBody>
          <a:bodyPr wrap="square">
            <a:spAutoFit/>
          </a:bodyPr>
          <a:lstStyle/>
          <a:p>
            <a:r>
              <a:rPr lang="en-US" sz="1200" i="1" dirty="0">
                <a:solidFill>
                  <a:schemeClr val="bg1"/>
                </a:solidFill>
              </a:rPr>
              <a:t>Sure, let me validate the following information…( )</a:t>
            </a:r>
          </a:p>
        </p:txBody>
      </p:sp>
      <p:pic>
        <p:nvPicPr>
          <p:cNvPr id="5124" name="Picture 4" descr="Call center agent service icon Royalty Free Vector Image">
            <a:extLst>
              <a:ext uri="{FF2B5EF4-FFF2-40B4-BE49-F238E27FC236}">
                <a16:creationId xmlns:a16="http://schemas.microsoft.com/office/drawing/2014/main" id="{EFDE4E9F-2B20-7DBC-8699-EF0790F9435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3" b="8210"/>
          <a:stretch/>
        </p:blipFill>
        <p:spPr bwMode="auto">
          <a:xfrm>
            <a:off x="7640524" y="1314646"/>
            <a:ext cx="644637" cy="638474"/>
          </a:xfrm>
          <a:prstGeom prst="flowChartConnector">
            <a:avLst/>
          </a:prstGeom>
          <a:noFill/>
          <a:ln>
            <a:solidFill>
              <a:schemeClr val="tx1"/>
            </a:solidFill>
          </a:ln>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4ACEA8D7-5574-C75D-EDD2-EEE08ECB6E16}"/>
              </a:ext>
            </a:extLst>
          </p:cNvPr>
          <p:cNvSpPr txBox="1"/>
          <p:nvPr/>
        </p:nvSpPr>
        <p:spPr>
          <a:xfrm>
            <a:off x="1349299" y="2222933"/>
            <a:ext cx="6369286" cy="510778"/>
          </a:xfrm>
          <a:prstGeom prst="flowChartAlternateProcess">
            <a:avLst/>
          </a:prstGeom>
          <a:solidFill>
            <a:srgbClr val="0070C0"/>
          </a:solidFill>
          <a:effectLst>
            <a:outerShdw blurRad="50800" dist="38100" dir="2700000" algn="tl" rotWithShape="0">
              <a:prstClr val="black">
                <a:alpha val="40000"/>
              </a:prstClr>
            </a:outerShdw>
          </a:effectLst>
        </p:spPr>
        <p:txBody>
          <a:bodyPr wrap="square">
            <a:spAutoFit/>
          </a:bodyPr>
          <a:lstStyle/>
          <a:p>
            <a:r>
              <a:rPr lang="en-US" sz="1200" i="1" dirty="0">
                <a:solidFill>
                  <a:schemeClr val="bg1"/>
                </a:solidFill>
              </a:rPr>
              <a:t>Oh! I see, let me Pull up that company’s profile and see what I find out, I will be back in 2 minutes</a:t>
            </a:r>
          </a:p>
        </p:txBody>
      </p:sp>
      <p:sp>
        <p:nvSpPr>
          <p:cNvPr id="14" name="TextBox 13">
            <a:extLst>
              <a:ext uri="{FF2B5EF4-FFF2-40B4-BE49-F238E27FC236}">
                <a16:creationId xmlns:a16="http://schemas.microsoft.com/office/drawing/2014/main" id="{93F5898F-25AE-5574-E706-EE9EAD7C5B02}"/>
              </a:ext>
            </a:extLst>
          </p:cNvPr>
          <p:cNvSpPr txBox="1"/>
          <p:nvPr/>
        </p:nvSpPr>
        <p:spPr>
          <a:xfrm>
            <a:off x="1118752" y="2812920"/>
            <a:ext cx="1178400" cy="306467"/>
          </a:xfrm>
          <a:prstGeom prst="flowChartAlternateProcess">
            <a:avLst/>
          </a:prstGeom>
          <a:solidFill>
            <a:schemeClr val="bg1"/>
          </a:solidFill>
          <a:ln>
            <a:solidFill>
              <a:schemeClr val="bg2"/>
            </a:solidFill>
          </a:ln>
          <a:effectLst>
            <a:outerShdw blurRad="50800" dist="38100" algn="l" rotWithShape="0">
              <a:prstClr val="black">
                <a:alpha val="40000"/>
              </a:prstClr>
            </a:outerShdw>
          </a:effectLst>
        </p:spPr>
        <p:txBody>
          <a:bodyPr wrap="square">
            <a:spAutoFit/>
          </a:bodyPr>
          <a:lstStyle/>
          <a:p>
            <a:r>
              <a:rPr lang="en-US" sz="1200" dirty="0"/>
              <a:t>Sure…</a:t>
            </a:r>
          </a:p>
        </p:txBody>
      </p:sp>
      <p:sp>
        <p:nvSpPr>
          <p:cNvPr id="15" name="TextBox 14">
            <a:extLst>
              <a:ext uri="{FF2B5EF4-FFF2-40B4-BE49-F238E27FC236}">
                <a16:creationId xmlns:a16="http://schemas.microsoft.com/office/drawing/2014/main" id="{2873454E-1109-6DD8-CCC0-0CB1D0DB3215}"/>
              </a:ext>
            </a:extLst>
          </p:cNvPr>
          <p:cNvSpPr txBox="1"/>
          <p:nvPr/>
        </p:nvSpPr>
        <p:spPr>
          <a:xfrm>
            <a:off x="1590733" y="3250177"/>
            <a:ext cx="6231844" cy="510778"/>
          </a:xfrm>
          <a:prstGeom prst="flowChartAlternateProcess">
            <a:avLst/>
          </a:prstGeom>
          <a:solidFill>
            <a:srgbClr val="0070C0"/>
          </a:solidFill>
          <a:effectLst>
            <a:outerShdw blurRad="50800" dist="38100" dir="2700000" algn="tl" rotWithShape="0">
              <a:prstClr val="black">
                <a:alpha val="40000"/>
              </a:prstClr>
            </a:outerShdw>
          </a:effectLst>
        </p:spPr>
        <p:txBody>
          <a:bodyPr wrap="square">
            <a:spAutoFit/>
          </a:bodyPr>
          <a:lstStyle/>
          <a:p>
            <a:r>
              <a:rPr lang="en-US" sz="1200" i="1" dirty="0">
                <a:solidFill>
                  <a:schemeClr val="bg1"/>
                </a:solidFill>
              </a:rPr>
              <a:t>Thank you for holding, The Benefits for that company will end on the last day of the current month upon leaving the company. Meaning until 7/31/2023.</a:t>
            </a:r>
          </a:p>
        </p:txBody>
      </p:sp>
      <p:sp>
        <p:nvSpPr>
          <p:cNvPr id="16" name="TextBox 15">
            <a:extLst>
              <a:ext uri="{FF2B5EF4-FFF2-40B4-BE49-F238E27FC236}">
                <a16:creationId xmlns:a16="http://schemas.microsoft.com/office/drawing/2014/main" id="{193D96FA-EFA5-1D5A-1461-B421257A96D6}"/>
              </a:ext>
            </a:extLst>
          </p:cNvPr>
          <p:cNvSpPr txBox="1"/>
          <p:nvPr/>
        </p:nvSpPr>
        <p:spPr>
          <a:xfrm>
            <a:off x="1229163" y="3891745"/>
            <a:ext cx="6143734" cy="306467"/>
          </a:xfrm>
          <a:prstGeom prst="flowChartAlternateProcess">
            <a:avLst/>
          </a:prstGeom>
          <a:solidFill>
            <a:schemeClr val="bg1"/>
          </a:solidFill>
          <a:ln>
            <a:solidFill>
              <a:schemeClr val="bg2"/>
            </a:solidFill>
          </a:ln>
          <a:effectLst>
            <a:outerShdw blurRad="50800" dist="38100" algn="l" rotWithShape="0">
              <a:prstClr val="black">
                <a:alpha val="40000"/>
              </a:prstClr>
            </a:outerShdw>
          </a:effectLst>
        </p:spPr>
        <p:txBody>
          <a:bodyPr wrap="square">
            <a:spAutoFit/>
          </a:bodyPr>
          <a:lstStyle/>
          <a:p>
            <a:r>
              <a:rPr lang="en-US" sz="1200" dirty="0"/>
              <a:t>I see, this helps me figure out what to do, thank you.</a:t>
            </a:r>
          </a:p>
        </p:txBody>
      </p:sp>
      <p:sp>
        <p:nvSpPr>
          <p:cNvPr id="17" name="TextBox 16">
            <a:extLst>
              <a:ext uri="{FF2B5EF4-FFF2-40B4-BE49-F238E27FC236}">
                <a16:creationId xmlns:a16="http://schemas.microsoft.com/office/drawing/2014/main" id="{0D0746DB-71FD-F873-12F4-3B26FF925326}"/>
              </a:ext>
            </a:extLst>
          </p:cNvPr>
          <p:cNvSpPr txBox="1"/>
          <p:nvPr/>
        </p:nvSpPr>
        <p:spPr>
          <a:xfrm>
            <a:off x="1590733" y="4301663"/>
            <a:ext cx="6231844" cy="306467"/>
          </a:xfrm>
          <a:prstGeom prst="flowChartAlternateProcess">
            <a:avLst/>
          </a:prstGeom>
          <a:solidFill>
            <a:srgbClr val="0070C0"/>
          </a:solidFill>
          <a:effectLst>
            <a:outerShdw blurRad="50800" dist="38100" dir="2700000" algn="tl" rotWithShape="0">
              <a:prstClr val="black">
                <a:alpha val="40000"/>
              </a:prstClr>
            </a:outerShdw>
          </a:effectLst>
        </p:spPr>
        <p:txBody>
          <a:bodyPr wrap="square">
            <a:spAutoFit/>
          </a:bodyPr>
          <a:lstStyle/>
          <a:p>
            <a:r>
              <a:rPr lang="en-US" sz="1200" i="1" dirty="0">
                <a:solidFill>
                  <a:schemeClr val="bg1"/>
                </a:solidFill>
              </a:rPr>
              <a:t>Anytime! Remember to get back to us if you happen to need further assistance. </a:t>
            </a:r>
            <a:r>
              <a:rPr lang="en-US" sz="1200" i="1" dirty="0">
                <a:solidFill>
                  <a:schemeClr val="bg1"/>
                </a:solidFill>
                <a:sym typeface="Wingdings" panose="05000000000000000000" pitchFamily="2" charset="2"/>
              </a:rPr>
              <a:t></a:t>
            </a:r>
            <a:endParaRPr lang="en-US" sz="1200" i="1" dirty="0">
              <a:solidFill>
                <a:schemeClr val="bg1"/>
              </a:solidFill>
            </a:endParaRPr>
          </a:p>
        </p:txBody>
      </p:sp>
      <p:sp>
        <p:nvSpPr>
          <p:cNvPr id="3" name="TextBox 2">
            <a:extLst>
              <a:ext uri="{FF2B5EF4-FFF2-40B4-BE49-F238E27FC236}">
                <a16:creationId xmlns:a16="http://schemas.microsoft.com/office/drawing/2014/main" id="{9E76069A-BA66-2E61-1A74-9BA4C46EDB5D}"/>
              </a:ext>
            </a:extLst>
          </p:cNvPr>
          <p:cNvSpPr txBox="1"/>
          <p:nvPr/>
        </p:nvSpPr>
        <p:spPr>
          <a:xfrm>
            <a:off x="5722519" y="449521"/>
            <a:ext cx="2848947" cy="461665"/>
          </a:xfrm>
          <a:prstGeom prst="rect">
            <a:avLst/>
          </a:prstGeom>
          <a:noFill/>
        </p:spPr>
        <p:txBody>
          <a:bodyPr wrap="square" rtlCol="0">
            <a:spAutoFit/>
          </a:bodyPr>
          <a:lstStyle/>
          <a:p>
            <a:r>
              <a:rPr lang="en-US" sz="2400" dirty="0">
                <a:latin typeface="Abadi Extra Light" panose="020B0204020104020204" pitchFamily="34" charset="0"/>
                <a:cs typeface="Aldhabi" panose="01000000000000000000" pitchFamily="2" charset="-78"/>
              </a:rPr>
              <a:t>How</a:t>
            </a:r>
            <a:r>
              <a:rPr lang="en-US" sz="1100" b="1" dirty="0"/>
              <a:t>IT</a:t>
            </a:r>
            <a:r>
              <a:rPr lang="en-US" sz="2400" b="1" dirty="0">
                <a:solidFill>
                  <a:srgbClr val="00B050"/>
                </a:solidFill>
                <a:latin typeface="Aharoni" panose="02010803020104030203" pitchFamily="2" charset="-79"/>
                <a:cs typeface="Aharoni" panose="02010803020104030203" pitchFamily="2" charset="-79"/>
              </a:rPr>
              <a:t>SHOULD</a:t>
            </a:r>
            <a:r>
              <a:rPr lang="en-US" sz="2400" b="1" dirty="0">
                <a:latin typeface="Abadi Extra Light" panose="020B0204020104020204" pitchFamily="34" charset="0"/>
                <a:cs typeface="Aldhabi" panose="01000000000000000000" pitchFamily="2" charset="-78"/>
              </a:rPr>
              <a:t>be</a:t>
            </a:r>
            <a:r>
              <a:rPr lang="en-US" sz="2400" dirty="0"/>
              <a:t>…</a:t>
            </a:r>
          </a:p>
        </p:txBody>
      </p:sp>
    </p:spTree>
    <p:extLst>
      <p:ext uri="{BB962C8B-B14F-4D97-AF65-F5344CB8AC3E}">
        <p14:creationId xmlns:p14="http://schemas.microsoft.com/office/powerpoint/2010/main" val="26531375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lowchart: Alternate Process 17">
            <a:extLst>
              <a:ext uri="{FF2B5EF4-FFF2-40B4-BE49-F238E27FC236}">
                <a16:creationId xmlns:a16="http://schemas.microsoft.com/office/drawing/2014/main" id="{DF695B4A-6484-B68E-F911-089FAC2CF298}"/>
              </a:ext>
            </a:extLst>
          </p:cNvPr>
          <p:cNvSpPr/>
          <p:nvPr/>
        </p:nvSpPr>
        <p:spPr>
          <a:xfrm>
            <a:off x="323385" y="836955"/>
            <a:ext cx="8285171" cy="4181094"/>
          </a:xfrm>
          <a:prstGeom prst="flowChartAlternateProcess">
            <a:avLst/>
          </a:prstGeom>
          <a:solidFill>
            <a:srgbClr val="E8EB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1B71DAAD-E290-4F17-A90C-A5D4D3DF71F7}"/>
              </a:ext>
            </a:extLst>
          </p:cNvPr>
          <p:cNvSpPr>
            <a:spLocks noGrp="1"/>
          </p:cNvSpPr>
          <p:nvPr>
            <p:ph type="sldNum" sz="quarter" idx="4"/>
          </p:nvPr>
        </p:nvSpPr>
        <p:spPr/>
        <p:txBody>
          <a:bodyPr/>
          <a:lstStyle/>
          <a:p>
            <a:fld id="{00000000-1234-1234-1234-123412341234}" type="slidenum">
              <a:rPr lang="en-US" smtClean="0"/>
              <a:pPr/>
              <a:t>26</a:t>
            </a:fld>
            <a:endParaRPr lang="en-US" dirty="0"/>
          </a:p>
        </p:txBody>
      </p:sp>
      <p:sp>
        <p:nvSpPr>
          <p:cNvPr id="7" name="Title 2">
            <a:extLst>
              <a:ext uri="{FF2B5EF4-FFF2-40B4-BE49-F238E27FC236}">
                <a16:creationId xmlns:a16="http://schemas.microsoft.com/office/drawing/2014/main" id="{4F1A9104-C37B-4752-9A1C-A3583AF66705}"/>
              </a:ext>
            </a:extLst>
          </p:cNvPr>
          <p:cNvSpPr>
            <a:spLocks noGrp="1"/>
          </p:cNvSpPr>
          <p:nvPr>
            <p:ph type="title"/>
          </p:nvPr>
        </p:nvSpPr>
        <p:spPr>
          <a:xfrm>
            <a:off x="1684931" y="336628"/>
            <a:ext cx="5774136" cy="369333"/>
          </a:xfrm>
        </p:spPr>
        <p:txBody>
          <a:bodyPr/>
          <a:lstStyle/>
          <a:p>
            <a:pPr algn="ctr"/>
            <a:r>
              <a:rPr lang="en-US" sz="2800" dirty="0">
                <a:solidFill>
                  <a:srgbClr val="FA6D26"/>
                </a:solidFill>
              </a:rPr>
              <a:t>Chat Handling</a:t>
            </a:r>
          </a:p>
        </p:txBody>
      </p:sp>
      <p:sp>
        <p:nvSpPr>
          <p:cNvPr id="43" name="TextBox 42">
            <a:extLst>
              <a:ext uri="{FF2B5EF4-FFF2-40B4-BE49-F238E27FC236}">
                <a16:creationId xmlns:a16="http://schemas.microsoft.com/office/drawing/2014/main" id="{142414BE-1674-0973-4CB8-8942574177AD}"/>
              </a:ext>
            </a:extLst>
          </p:cNvPr>
          <p:cNvSpPr txBox="1"/>
          <p:nvPr/>
        </p:nvSpPr>
        <p:spPr>
          <a:xfrm>
            <a:off x="3384391" y="608829"/>
            <a:ext cx="2425393" cy="261610"/>
          </a:xfrm>
          <a:prstGeom prst="rect">
            <a:avLst/>
          </a:prstGeom>
          <a:noFill/>
        </p:spPr>
        <p:txBody>
          <a:bodyPr wrap="square">
            <a:spAutoFit/>
          </a:bodyPr>
          <a:lstStyle/>
          <a:p>
            <a:pPr algn="ctr" fontAlgn="base"/>
            <a:r>
              <a:rPr lang="en-US" sz="1100" i="1" dirty="0">
                <a:solidFill>
                  <a:srgbClr val="3A3A3A"/>
                </a:solidFill>
                <a:latin typeface="+mj-lt"/>
              </a:rPr>
              <a:t>Empathy Examples</a:t>
            </a:r>
          </a:p>
        </p:txBody>
      </p:sp>
      <p:sp>
        <p:nvSpPr>
          <p:cNvPr id="5" name="TextBox 4">
            <a:extLst>
              <a:ext uri="{FF2B5EF4-FFF2-40B4-BE49-F238E27FC236}">
                <a16:creationId xmlns:a16="http://schemas.microsoft.com/office/drawing/2014/main" id="{4E365CC8-7F15-756E-2070-FF40351846B5}"/>
              </a:ext>
            </a:extLst>
          </p:cNvPr>
          <p:cNvSpPr txBox="1"/>
          <p:nvPr/>
        </p:nvSpPr>
        <p:spPr>
          <a:xfrm>
            <a:off x="1197904" y="1038580"/>
            <a:ext cx="4408620" cy="306467"/>
          </a:xfrm>
          <a:prstGeom prst="flowChartAlternateProcess">
            <a:avLst/>
          </a:prstGeom>
          <a:solidFill>
            <a:schemeClr val="bg1"/>
          </a:solidFill>
          <a:ln>
            <a:solidFill>
              <a:schemeClr val="tx1">
                <a:lumMod val="65000"/>
                <a:lumOff val="35000"/>
              </a:schemeClr>
            </a:solidFill>
          </a:ln>
        </p:spPr>
        <p:txBody>
          <a:bodyPr wrap="square">
            <a:spAutoFit/>
          </a:bodyPr>
          <a:lstStyle/>
          <a:p>
            <a:r>
              <a:rPr lang="en-US" sz="1200" dirty="0"/>
              <a:t>Hi, want to change my 401k contribution</a:t>
            </a:r>
          </a:p>
        </p:txBody>
      </p:sp>
      <p:sp>
        <p:nvSpPr>
          <p:cNvPr id="9" name="TextBox 8">
            <a:extLst>
              <a:ext uri="{FF2B5EF4-FFF2-40B4-BE49-F238E27FC236}">
                <a16:creationId xmlns:a16="http://schemas.microsoft.com/office/drawing/2014/main" id="{6FF618A3-1078-1A9A-53F3-58D88CAD6A29}"/>
              </a:ext>
            </a:extLst>
          </p:cNvPr>
          <p:cNvSpPr txBox="1"/>
          <p:nvPr/>
        </p:nvSpPr>
        <p:spPr>
          <a:xfrm>
            <a:off x="1180081" y="1819656"/>
            <a:ext cx="4854669" cy="306467"/>
          </a:xfrm>
          <a:prstGeom prst="flowChartAlternateProcess">
            <a:avLst/>
          </a:prstGeom>
          <a:solidFill>
            <a:schemeClr val="bg1"/>
          </a:solidFill>
          <a:ln>
            <a:solidFill>
              <a:schemeClr val="tx1">
                <a:lumMod val="65000"/>
                <a:lumOff val="35000"/>
              </a:schemeClr>
            </a:solidFill>
          </a:ln>
        </p:spPr>
        <p:txBody>
          <a:bodyPr wrap="square">
            <a:spAutoFit/>
          </a:bodyPr>
          <a:lstStyle/>
          <a:p>
            <a:r>
              <a:rPr lang="en-US" sz="1200" dirty="0"/>
              <a:t>Sure, it is, Marco Belaire, 4/21/1989  / 4486</a:t>
            </a:r>
          </a:p>
        </p:txBody>
      </p:sp>
      <p:pic>
        <p:nvPicPr>
          <p:cNvPr id="5122" name="Picture 2" descr="Business people and employee Royalty Free Vector Image">
            <a:extLst>
              <a:ext uri="{FF2B5EF4-FFF2-40B4-BE49-F238E27FC236}">
                <a16:creationId xmlns:a16="http://schemas.microsoft.com/office/drawing/2014/main" id="{B1E010DF-CFA2-E004-B94C-6BEF0C79B04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509"/>
          <a:stretch/>
        </p:blipFill>
        <p:spPr bwMode="auto">
          <a:xfrm>
            <a:off x="535444" y="972226"/>
            <a:ext cx="644637" cy="637602"/>
          </a:xfrm>
          <a:prstGeom prst="flowChartConnector">
            <a:avLst/>
          </a:prstGeom>
          <a:noFill/>
          <a:ln>
            <a:solidFill>
              <a:schemeClr val="tx2"/>
            </a:solidFill>
          </a:ln>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A5406627-35FE-74B0-7FDC-8EDBEE7C54DD}"/>
              </a:ext>
            </a:extLst>
          </p:cNvPr>
          <p:cNvSpPr txBox="1"/>
          <p:nvPr/>
        </p:nvSpPr>
        <p:spPr>
          <a:xfrm>
            <a:off x="3938321" y="1405517"/>
            <a:ext cx="3780264" cy="306467"/>
          </a:xfrm>
          <a:prstGeom prst="flowChartAlternateProcess">
            <a:avLst/>
          </a:prstGeom>
          <a:solidFill>
            <a:srgbClr val="FC9764"/>
          </a:solidFill>
          <a:effectLst>
            <a:outerShdw blurRad="50800" dist="38100" dir="2700000" algn="tl" rotWithShape="0">
              <a:prstClr val="black">
                <a:alpha val="40000"/>
              </a:prstClr>
            </a:outerShdw>
          </a:effectLst>
        </p:spPr>
        <p:txBody>
          <a:bodyPr wrap="square">
            <a:spAutoFit/>
          </a:bodyPr>
          <a:lstStyle/>
          <a:p>
            <a:r>
              <a:rPr lang="en-US" sz="1200" i="1" dirty="0"/>
              <a:t>Sure, let me validate the following information…( )</a:t>
            </a:r>
          </a:p>
        </p:txBody>
      </p:sp>
      <p:pic>
        <p:nvPicPr>
          <p:cNvPr id="5124" name="Picture 4" descr="Call center agent service icon Royalty Free Vector Image">
            <a:extLst>
              <a:ext uri="{FF2B5EF4-FFF2-40B4-BE49-F238E27FC236}">
                <a16:creationId xmlns:a16="http://schemas.microsoft.com/office/drawing/2014/main" id="{EFDE4E9F-2B20-7DBC-8699-EF0790F9435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3" b="8210"/>
          <a:stretch/>
        </p:blipFill>
        <p:spPr bwMode="auto">
          <a:xfrm>
            <a:off x="7640524" y="1314646"/>
            <a:ext cx="644637" cy="638474"/>
          </a:xfrm>
          <a:prstGeom prst="flowChartConnector">
            <a:avLst/>
          </a:prstGeom>
          <a:noFill/>
          <a:ln>
            <a:solidFill>
              <a:schemeClr val="tx1"/>
            </a:solidFill>
          </a:ln>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4ACEA8D7-5574-C75D-EDD2-EEE08ECB6E16}"/>
              </a:ext>
            </a:extLst>
          </p:cNvPr>
          <p:cNvSpPr txBox="1"/>
          <p:nvPr/>
        </p:nvSpPr>
        <p:spPr>
          <a:xfrm>
            <a:off x="1141051" y="2222933"/>
            <a:ext cx="6577533" cy="306467"/>
          </a:xfrm>
          <a:prstGeom prst="flowChartAlternateProcess">
            <a:avLst/>
          </a:prstGeom>
          <a:solidFill>
            <a:srgbClr val="FC9764"/>
          </a:solidFill>
          <a:effectLst>
            <a:outerShdw blurRad="50800" dist="38100" dir="2700000" algn="tl" rotWithShape="0">
              <a:prstClr val="black">
                <a:alpha val="40000"/>
              </a:prstClr>
            </a:outerShdw>
          </a:effectLst>
        </p:spPr>
        <p:txBody>
          <a:bodyPr wrap="square">
            <a:spAutoFit/>
          </a:bodyPr>
          <a:lstStyle/>
          <a:p>
            <a:r>
              <a:rPr lang="en-US" sz="1200" i="1" dirty="0"/>
              <a:t>Thank you for that information, for this matter you will have to contact the carrier of your 401k</a:t>
            </a:r>
          </a:p>
        </p:txBody>
      </p:sp>
      <p:sp>
        <p:nvSpPr>
          <p:cNvPr id="14" name="TextBox 13">
            <a:extLst>
              <a:ext uri="{FF2B5EF4-FFF2-40B4-BE49-F238E27FC236}">
                <a16:creationId xmlns:a16="http://schemas.microsoft.com/office/drawing/2014/main" id="{93F5898F-25AE-5574-E706-EE9EAD7C5B02}"/>
              </a:ext>
            </a:extLst>
          </p:cNvPr>
          <p:cNvSpPr txBox="1"/>
          <p:nvPr/>
        </p:nvSpPr>
        <p:spPr>
          <a:xfrm>
            <a:off x="1141051" y="2637072"/>
            <a:ext cx="6231845" cy="306467"/>
          </a:xfrm>
          <a:prstGeom prst="flowChartAlternateProcess">
            <a:avLst/>
          </a:prstGeom>
          <a:solidFill>
            <a:schemeClr val="bg1"/>
          </a:solidFill>
          <a:ln>
            <a:solidFill>
              <a:schemeClr val="tx1">
                <a:lumMod val="65000"/>
                <a:lumOff val="35000"/>
              </a:schemeClr>
            </a:solidFill>
          </a:ln>
        </p:spPr>
        <p:txBody>
          <a:bodyPr wrap="square">
            <a:spAutoFit/>
          </a:bodyPr>
          <a:lstStyle/>
          <a:p>
            <a:r>
              <a:rPr lang="en-US" sz="1200" dirty="0"/>
              <a:t>Who is that? I do not have that info</a:t>
            </a:r>
          </a:p>
        </p:txBody>
      </p:sp>
      <p:sp>
        <p:nvSpPr>
          <p:cNvPr id="15" name="TextBox 14">
            <a:extLst>
              <a:ext uri="{FF2B5EF4-FFF2-40B4-BE49-F238E27FC236}">
                <a16:creationId xmlns:a16="http://schemas.microsoft.com/office/drawing/2014/main" id="{2873454E-1109-6DD8-CCC0-0CB1D0DB3215}"/>
              </a:ext>
            </a:extLst>
          </p:cNvPr>
          <p:cNvSpPr txBox="1"/>
          <p:nvPr/>
        </p:nvSpPr>
        <p:spPr>
          <a:xfrm>
            <a:off x="1590733" y="3060081"/>
            <a:ext cx="6231844" cy="306467"/>
          </a:xfrm>
          <a:prstGeom prst="flowChartAlternateProcess">
            <a:avLst/>
          </a:prstGeom>
          <a:solidFill>
            <a:srgbClr val="FC9764"/>
          </a:solidFill>
          <a:effectLst>
            <a:outerShdw blurRad="50800" dist="38100" dir="2700000" algn="tl" rotWithShape="0">
              <a:prstClr val="black">
                <a:alpha val="40000"/>
              </a:prstClr>
            </a:outerShdw>
          </a:effectLst>
        </p:spPr>
        <p:txBody>
          <a:bodyPr wrap="square">
            <a:spAutoFit/>
          </a:bodyPr>
          <a:lstStyle/>
          <a:p>
            <a:r>
              <a:rPr lang="en-US" sz="1200" i="1" dirty="0"/>
              <a:t>We neither, you can talk to your employer</a:t>
            </a:r>
          </a:p>
        </p:txBody>
      </p:sp>
      <p:sp>
        <p:nvSpPr>
          <p:cNvPr id="16" name="TextBox 15">
            <a:extLst>
              <a:ext uri="{FF2B5EF4-FFF2-40B4-BE49-F238E27FC236}">
                <a16:creationId xmlns:a16="http://schemas.microsoft.com/office/drawing/2014/main" id="{193D96FA-EFA5-1D5A-1461-B421257A96D6}"/>
              </a:ext>
            </a:extLst>
          </p:cNvPr>
          <p:cNvSpPr txBox="1"/>
          <p:nvPr/>
        </p:nvSpPr>
        <p:spPr>
          <a:xfrm>
            <a:off x="1109537" y="3486545"/>
            <a:ext cx="6143734" cy="510778"/>
          </a:xfrm>
          <a:prstGeom prst="flowChartAlternateProcess">
            <a:avLst/>
          </a:prstGeom>
          <a:solidFill>
            <a:schemeClr val="bg1"/>
          </a:solidFill>
          <a:ln>
            <a:solidFill>
              <a:schemeClr val="tx1">
                <a:lumMod val="65000"/>
                <a:lumOff val="35000"/>
              </a:schemeClr>
            </a:solidFill>
          </a:ln>
        </p:spPr>
        <p:txBody>
          <a:bodyPr wrap="square">
            <a:spAutoFit/>
          </a:bodyPr>
          <a:lstStyle/>
          <a:p>
            <a:r>
              <a:rPr lang="en-US" sz="1200" dirty="0"/>
              <a:t>My employer gave me your number so you guys could help, what’s the point of your service?</a:t>
            </a:r>
          </a:p>
        </p:txBody>
      </p:sp>
      <p:sp>
        <p:nvSpPr>
          <p:cNvPr id="17" name="TextBox 16">
            <a:extLst>
              <a:ext uri="{FF2B5EF4-FFF2-40B4-BE49-F238E27FC236}">
                <a16:creationId xmlns:a16="http://schemas.microsoft.com/office/drawing/2014/main" id="{0D0746DB-71FD-F873-12F4-3B26FF925326}"/>
              </a:ext>
            </a:extLst>
          </p:cNvPr>
          <p:cNvSpPr txBox="1"/>
          <p:nvPr/>
        </p:nvSpPr>
        <p:spPr>
          <a:xfrm>
            <a:off x="1581522" y="4128317"/>
            <a:ext cx="6231844" cy="306467"/>
          </a:xfrm>
          <a:prstGeom prst="flowChartAlternateProcess">
            <a:avLst/>
          </a:prstGeom>
          <a:solidFill>
            <a:srgbClr val="FC9764"/>
          </a:solidFill>
          <a:effectLst>
            <a:outerShdw blurRad="50800" dist="38100" dir="2700000" algn="tl" rotWithShape="0">
              <a:prstClr val="black">
                <a:alpha val="40000"/>
              </a:prstClr>
            </a:outerShdw>
          </a:effectLst>
        </p:spPr>
        <p:txBody>
          <a:bodyPr wrap="square">
            <a:spAutoFit/>
          </a:bodyPr>
          <a:lstStyle/>
          <a:p>
            <a:r>
              <a:rPr lang="en-US" sz="1200" i="1" dirty="0"/>
              <a:t>Is there anything else I can help you with?</a:t>
            </a:r>
          </a:p>
        </p:txBody>
      </p:sp>
      <p:sp>
        <p:nvSpPr>
          <p:cNvPr id="2" name="TextBox 1">
            <a:extLst>
              <a:ext uri="{FF2B5EF4-FFF2-40B4-BE49-F238E27FC236}">
                <a16:creationId xmlns:a16="http://schemas.microsoft.com/office/drawing/2014/main" id="{BA5DE436-125F-5390-2CC5-F1A832BB42B8}"/>
              </a:ext>
            </a:extLst>
          </p:cNvPr>
          <p:cNvSpPr txBox="1"/>
          <p:nvPr/>
        </p:nvSpPr>
        <p:spPr>
          <a:xfrm>
            <a:off x="435990" y="381371"/>
            <a:ext cx="2598235" cy="523220"/>
          </a:xfrm>
          <a:prstGeom prst="rect">
            <a:avLst/>
          </a:prstGeom>
          <a:noFill/>
        </p:spPr>
        <p:txBody>
          <a:bodyPr wrap="square" rtlCol="0">
            <a:spAutoFit/>
          </a:bodyPr>
          <a:lstStyle/>
          <a:p>
            <a:r>
              <a:rPr lang="en-US" sz="2800" dirty="0">
                <a:solidFill>
                  <a:schemeClr val="accent1"/>
                </a:solidFill>
                <a:latin typeface="Abadi Extra Light" panose="020B0204020104020204" pitchFamily="34" charset="0"/>
                <a:cs typeface="Aldhabi" panose="01000000000000000000" pitchFamily="2" charset="-78"/>
              </a:rPr>
              <a:t>How</a:t>
            </a:r>
            <a:r>
              <a:rPr lang="en-US" sz="1400" b="1" dirty="0"/>
              <a:t>IT</a:t>
            </a:r>
            <a:r>
              <a:rPr lang="en-US" sz="2800" dirty="0">
                <a:solidFill>
                  <a:schemeClr val="accent1"/>
                </a:solidFill>
                <a:latin typeface="Aharoni" panose="02010803020104030203" pitchFamily="2" charset="-79"/>
                <a:cs typeface="Aharoni" panose="02010803020104030203" pitchFamily="2" charset="-79"/>
              </a:rPr>
              <a:t>Went…</a:t>
            </a:r>
          </a:p>
        </p:txBody>
      </p:sp>
    </p:spTree>
    <p:extLst>
      <p:ext uri="{BB962C8B-B14F-4D97-AF65-F5344CB8AC3E}">
        <p14:creationId xmlns:p14="http://schemas.microsoft.com/office/powerpoint/2010/main" val="31046547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lowchart: Alternate Process 17">
            <a:extLst>
              <a:ext uri="{FF2B5EF4-FFF2-40B4-BE49-F238E27FC236}">
                <a16:creationId xmlns:a16="http://schemas.microsoft.com/office/drawing/2014/main" id="{DF695B4A-6484-B68E-F911-089FAC2CF298}"/>
              </a:ext>
            </a:extLst>
          </p:cNvPr>
          <p:cNvSpPr/>
          <p:nvPr/>
        </p:nvSpPr>
        <p:spPr>
          <a:xfrm>
            <a:off x="323385" y="836955"/>
            <a:ext cx="8285171" cy="4181094"/>
          </a:xfrm>
          <a:prstGeom prst="flowChartAlternateProcess">
            <a:avLst/>
          </a:prstGeom>
          <a:solidFill>
            <a:srgbClr val="E8EB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1B71DAAD-E290-4F17-A90C-A5D4D3DF71F7}"/>
              </a:ext>
            </a:extLst>
          </p:cNvPr>
          <p:cNvSpPr>
            <a:spLocks noGrp="1"/>
          </p:cNvSpPr>
          <p:nvPr>
            <p:ph type="sldNum" sz="quarter" idx="4"/>
          </p:nvPr>
        </p:nvSpPr>
        <p:spPr/>
        <p:txBody>
          <a:bodyPr/>
          <a:lstStyle/>
          <a:p>
            <a:fld id="{00000000-1234-1234-1234-123412341234}" type="slidenum">
              <a:rPr lang="en-US" smtClean="0"/>
              <a:pPr/>
              <a:t>27</a:t>
            </a:fld>
            <a:endParaRPr lang="en-US" dirty="0"/>
          </a:p>
        </p:txBody>
      </p:sp>
      <p:sp>
        <p:nvSpPr>
          <p:cNvPr id="7" name="Title 2">
            <a:extLst>
              <a:ext uri="{FF2B5EF4-FFF2-40B4-BE49-F238E27FC236}">
                <a16:creationId xmlns:a16="http://schemas.microsoft.com/office/drawing/2014/main" id="{4F1A9104-C37B-4752-9A1C-A3583AF66705}"/>
              </a:ext>
            </a:extLst>
          </p:cNvPr>
          <p:cNvSpPr>
            <a:spLocks noGrp="1"/>
          </p:cNvSpPr>
          <p:nvPr>
            <p:ph type="title"/>
          </p:nvPr>
        </p:nvSpPr>
        <p:spPr>
          <a:xfrm>
            <a:off x="1684931" y="336628"/>
            <a:ext cx="5774136" cy="369333"/>
          </a:xfrm>
        </p:spPr>
        <p:txBody>
          <a:bodyPr/>
          <a:lstStyle/>
          <a:p>
            <a:pPr algn="ctr"/>
            <a:r>
              <a:rPr lang="en-US" sz="2800" dirty="0">
                <a:solidFill>
                  <a:srgbClr val="FA6D26"/>
                </a:solidFill>
              </a:rPr>
              <a:t>Chat Handling</a:t>
            </a:r>
          </a:p>
        </p:txBody>
      </p:sp>
      <p:sp>
        <p:nvSpPr>
          <p:cNvPr id="43" name="TextBox 42">
            <a:extLst>
              <a:ext uri="{FF2B5EF4-FFF2-40B4-BE49-F238E27FC236}">
                <a16:creationId xmlns:a16="http://schemas.microsoft.com/office/drawing/2014/main" id="{142414BE-1674-0973-4CB8-8942574177AD}"/>
              </a:ext>
            </a:extLst>
          </p:cNvPr>
          <p:cNvSpPr txBox="1"/>
          <p:nvPr/>
        </p:nvSpPr>
        <p:spPr>
          <a:xfrm>
            <a:off x="3384391" y="608829"/>
            <a:ext cx="2425393" cy="261610"/>
          </a:xfrm>
          <a:prstGeom prst="rect">
            <a:avLst/>
          </a:prstGeom>
          <a:noFill/>
        </p:spPr>
        <p:txBody>
          <a:bodyPr wrap="square">
            <a:spAutoFit/>
          </a:bodyPr>
          <a:lstStyle/>
          <a:p>
            <a:pPr algn="ctr" fontAlgn="base"/>
            <a:r>
              <a:rPr lang="en-US" sz="1100" i="1" dirty="0">
                <a:solidFill>
                  <a:srgbClr val="3A3A3A"/>
                </a:solidFill>
                <a:latin typeface="+mj-lt"/>
              </a:rPr>
              <a:t>Empathy Examples</a:t>
            </a:r>
          </a:p>
        </p:txBody>
      </p:sp>
      <p:sp>
        <p:nvSpPr>
          <p:cNvPr id="5" name="TextBox 4">
            <a:extLst>
              <a:ext uri="{FF2B5EF4-FFF2-40B4-BE49-F238E27FC236}">
                <a16:creationId xmlns:a16="http://schemas.microsoft.com/office/drawing/2014/main" id="{4E365CC8-7F15-756E-2070-FF40351846B5}"/>
              </a:ext>
            </a:extLst>
          </p:cNvPr>
          <p:cNvSpPr txBox="1"/>
          <p:nvPr/>
        </p:nvSpPr>
        <p:spPr>
          <a:xfrm>
            <a:off x="1197904" y="1038580"/>
            <a:ext cx="4408620" cy="306467"/>
          </a:xfrm>
          <a:prstGeom prst="flowChartAlternateProcess">
            <a:avLst/>
          </a:prstGeom>
          <a:solidFill>
            <a:schemeClr val="bg1"/>
          </a:solidFill>
          <a:ln>
            <a:solidFill>
              <a:schemeClr val="tx1">
                <a:lumMod val="65000"/>
                <a:lumOff val="35000"/>
              </a:schemeClr>
            </a:solidFill>
          </a:ln>
        </p:spPr>
        <p:txBody>
          <a:bodyPr wrap="square">
            <a:spAutoFit/>
          </a:bodyPr>
          <a:lstStyle/>
          <a:p>
            <a:r>
              <a:rPr lang="en-US" sz="1200" dirty="0"/>
              <a:t>Hi, want to change my 401k contribution</a:t>
            </a:r>
          </a:p>
        </p:txBody>
      </p:sp>
      <p:sp>
        <p:nvSpPr>
          <p:cNvPr id="9" name="TextBox 8">
            <a:extLst>
              <a:ext uri="{FF2B5EF4-FFF2-40B4-BE49-F238E27FC236}">
                <a16:creationId xmlns:a16="http://schemas.microsoft.com/office/drawing/2014/main" id="{6FF618A3-1078-1A9A-53F3-58D88CAD6A29}"/>
              </a:ext>
            </a:extLst>
          </p:cNvPr>
          <p:cNvSpPr txBox="1"/>
          <p:nvPr/>
        </p:nvSpPr>
        <p:spPr>
          <a:xfrm>
            <a:off x="1180081" y="1819656"/>
            <a:ext cx="4854669" cy="306467"/>
          </a:xfrm>
          <a:prstGeom prst="flowChartAlternateProcess">
            <a:avLst/>
          </a:prstGeom>
          <a:solidFill>
            <a:schemeClr val="bg1"/>
          </a:solidFill>
          <a:ln>
            <a:solidFill>
              <a:schemeClr val="tx1">
                <a:lumMod val="65000"/>
                <a:lumOff val="35000"/>
              </a:schemeClr>
            </a:solidFill>
          </a:ln>
        </p:spPr>
        <p:txBody>
          <a:bodyPr wrap="square">
            <a:spAutoFit/>
          </a:bodyPr>
          <a:lstStyle/>
          <a:p>
            <a:r>
              <a:rPr lang="en-US" sz="1200" dirty="0"/>
              <a:t>Sure, it is, Marco Belaire, 4/21/1989  / 4486</a:t>
            </a:r>
          </a:p>
        </p:txBody>
      </p:sp>
      <p:pic>
        <p:nvPicPr>
          <p:cNvPr id="5122" name="Picture 2" descr="Business people and employee Royalty Free Vector Image">
            <a:extLst>
              <a:ext uri="{FF2B5EF4-FFF2-40B4-BE49-F238E27FC236}">
                <a16:creationId xmlns:a16="http://schemas.microsoft.com/office/drawing/2014/main" id="{B1E010DF-CFA2-E004-B94C-6BEF0C79B04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509"/>
          <a:stretch/>
        </p:blipFill>
        <p:spPr bwMode="auto">
          <a:xfrm>
            <a:off x="535444" y="972226"/>
            <a:ext cx="644637" cy="637602"/>
          </a:xfrm>
          <a:prstGeom prst="flowChartConnector">
            <a:avLst/>
          </a:prstGeom>
          <a:noFill/>
          <a:ln>
            <a:solidFill>
              <a:schemeClr val="tx2"/>
            </a:solidFill>
          </a:ln>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A5406627-35FE-74B0-7FDC-8EDBEE7C54DD}"/>
              </a:ext>
            </a:extLst>
          </p:cNvPr>
          <p:cNvSpPr txBox="1"/>
          <p:nvPr/>
        </p:nvSpPr>
        <p:spPr>
          <a:xfrm>
            <a:off x="3938321" y="1405517"/>
            <a:ext cx="3780264" cy="306467"/>
          </a:xfrm>
          <a:prstGeom prst="flowChartAlternateProcess">
            <a:avLst/>
          </a:prstGeom>
          <a:solidFill>
            <a:srgbClr val="0070C0"/>
          </a:solidFill>
          <a:effectLst>
            <a:outerShdw blurRad="50800" dist="38100" dir="2700000" algn="tl" rotWithShape="0">
              <a:prstClr val="black">
                <a:alpha val="40000"/>
              </a:prstClr>
            </a:outerShdw>
          </a:effectLst>
        </p:spPr>
        <p:txBody>
          <a:bodyPr wrap="square">
            <a:spAutoFit/>
          </a:bodyPr>
          <a:lstStyle/>
          <a:p>
            <a:r>
              <a:rPr lang="en-US" sz="1200" i="1" dirty="0">
                <a:solidFill>
                  <a:schemeClr val="bg1"/>
                </a:solidFill>
              </a:rPr>
              <a:t>Sure, let me validate the following information…( )</a:t>
            </a:r>
          </a:p>
        </p:txBody>
      </p:sp>
      <p:pic>
        <p:nvPicPr>
          <p:cNvPr id="5124" name="Picture 4" descr="Call center agent service icon Royalty Free Vector Image">
            <a:extLst>
              <a:ext uri="{FF2B5EF4-FFF2-40B4-BE49-F238E27FC236}">
                <a16:creationId xmlns:a16="http://schemas.microsoft.com/office/drawing/2014/main" id="{EFDE4E9F-2B20-7DBC-8699-EF0790F9435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3" b="8210"/>
          <a:stretch/>
        </p:blipFill>
        <p:spPr bwMode="auto">
          <a:xfrm>
            <a:off x="7640524" y="1314646"/>
            <a:ext cx="644637" cy="638474"/>
          </a:xfrm>
          <a:prstGeom prst="flowChartConnector">
            <a:avLst/>
          </a:prstGeom>
          <a:noFill/>
          <a:ln>
            <a:solidFill>
              <a:schemeClr val="tx1"/>
            </a:solidFill>
          </a:ln>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4ACEA8D7-5574-C75D-EDD2-EEE08ECB6E16}"/>
              </a:ext>
            </a:extLst>
          </p:cNvPr>
          <p:cNvSpPr txBox="1"/>
          <p:nvPr/>
        </p:nvSpPr>
        <p:spPr>
          <a:xfrm>
            <a:off x="1141051" y="2222933"/>
            <a:ext cx="6577533" cy="510778"/>
          </a:xfrm>
          <a:prstGeom prst="flowChartAlternateProcess">
            <a:avLst/>
          </a:prstGeom>
          <a:solidFill>
            <a:srgbClr val="0070C0"/>
          </a:solidFill>
          <a:effectLst>
            <a:outerShdw blurRad="50800" dist="38100" dir="2700000" algn="tl" rotWithShape="0">
              <a:prstClr val="black">
                <a:alpha val="40000"/>
              </a:prstClr>
            </a:outerShdw>
          </a:effectLst>
        </p:spPr>
        <p:txBody>
          <a:bodyPr wrap="square">
            <a:spAutoFit/>
          </a:bodyPr>
          <a:lstStyle/>
          <a:p>
            <a:r>
              <a:rPr lang="en-US" sz="1200" i="1" dirty="0">
                <a:solidFill>
                  <a:schemeClr val="bg1"/>
                </a:solidFill>
              </a:rPr>
              <a:t>Thank you for that information, for this matter you will have to contact the carrier of your 401k do you know who that is?</a:t>
            </a:r>
          </a:p>
        </p:txBody>
      </p:sp>
      <p:sp>
        <p:nvSpPr>
          <p:cNvPr id="14" name="TextBox 13">
            <a:extLst>
              <a:ext uri="{FF2B5EF4-FFF2-40B4-BE49-F238E27FC236}">
                <a16:creationId xmlns:a16="http://schemas.microsoft.com/office/drawing/2014/main" id="{93F5898F-25AE-5574-E706-EE9EAD7C5B02}"/>
              </a:ext>
            </a:extLst>
          </p:cNvPr>
          <p:cNvSpPr txBox="1"/>
          <p:nvPr/>
        </p:nvSpPr>
        <p:spPr>
          <a:xfrm>
            <a:off x="1141051" y="2814678"/>
            <a:ext cx="6231845" cy="306467"/>
          </a:xfrm>
          <a:prstGeom prst="flowChartAlternateProcess">
            <a:avLst/>
          </a:prstGeom>
          <a:solidFill>
            <a:schemeClr val="bg1"/>
          </a:solidFill>
          <a:ln>
            <a:solidFill>
              <a:schemeClr val="tx1">
                <a:lumMod val="65000"/>
                <a:lumOff val="35000"/>
              </a:schemeClr>
            </a:solidFill>
          </a:ln>
        </p:spPr>
        <p:txBody>
          <a:bodyPr wrap="square">
            <a:spAutoFit/>
          </a:bodyPr>
          <a:lstStyle/>
          <a:p>
            <a:r>
              <a:rPr lang="en-US" sz="1200" dirty="0"/>
              <a:t>Who is that? I do not have that info</a:t>
            </a:r>
          </a:p>
        </p:txBody>
      </p:sp>
      <p:sp>
        <p:nvSpPr>
          <p:cNvPr id="15" name="TextBox 14">
            <a:extLst>
              <a:ext uri="{FF2B5EF4-FFF2-40B4-BE49-F238E27FC236}">
                <a16:creationId xmlns:a16="http://schemas.microsoft.com/office/drawing/2014/main" id="{2873454E-1109-6DD8-CCC0-0CB1D0DB3215}"/>
              </a:ext>
            </a:extLst>
          </p:cNvPr>
          <p:cNvSpPr txBox="1"/>
          <p:nvPr/>
        </p:nvSpPr>
        <p:spPr>
          <a:xfrm>
            <a:off x="1601884" y="3252139"/>
            <a:ext cx="6231844" cy="919401"/>
          </a:xfrm>
          <a:prstGeom prst="flowChartAlternateProcess">
            <a:avLst/>
          </a:prstGeom>
          <a:solidFill>
            <a:srgbClr val="0070C0"/>
          </a:solidFill>
          <a:effectLst>
            <a:outerShdw blurRad="50800" dist="38100" dir="2700000" algn="tl" rotWithShape="0">
              <a:prstClr val="black">
                <a:alpha val="40000"/>
              </a:prstClr>
            </a:outerShdw>
          </a:effectLst>
        </p:spPr>
        <p:txBody>
          <a:bodyPr wrap="square">
            <a:spAutoFit/>
          </a:bodyPr>
          <a:lstStyle/>
          <a:p>
            <a:r>
              <a:rPr lang="en-US" sz="1200" i="1" dirty="0">
                <a:solidFill>
                  <a:schemeClr val="bg1"/>
                </a:solidFill>
              </a:rPr>
              <a:t>Mr. Belaire your employer contracted the 401k plans outside </a:t>
            </a:r>
            <a:r>
              <a:rPr lang="en-US" sz="1200" i="1" dirty="0" err="1">
                <a:solidFill>
                  <a:schemeClr val="bg1"/>
                </a:solidFill>
              </a:rPr>
              <a:t>Vensure’s</a:t>
            </a:r>
            <a:r>
              <a:rPr lang="en-US" sz="1200" i="1" dirty="0">
                <a:solidFill>
                  <a:schemeClr val="bg1"/>
                </a:solidFill>
              </a:rPr>
              <a:t> services. Talking to your employer will be the best way to resolve your concern, also if you registered for them, you should have a confirmation email or a document with their information. Have you checked for it?</a:t>
            </a:r>
          </a:p>
        </p:txBody>
      </p:sp>
      <p:sp>
        <p:nvSpPr>
          <p:cNvPr id="16" name="TextBox 15">
            <a:extLst>
              <a:ext uri="{FF2B5EF4-FFF2-40B4-BE49-F238E27FC236}">
                <a16:creationId xmlns:a16="http://schemas.microsoft.com/office/drawing/2014/main" id="{193D96FA-EFA5-1D5A-1461-B421257A96D6}"/>
              </a:ext>
            </a:extLst>
          </p:cNvPr>
          <p:cNvSpPr txBox="1"/>
          <p:nvPr/>
        </p:nvSpPr>
        <p:spPr>
          <a:xfrm>
            <a:off x="1141051" y="4325908"/>
            <a:ext cx="6143734" cy="306467"/>
          </a:xfrm>
          <a:prstGeom prst="flowChartAlternateProcess">
            <a:avLst/>
          </a:prstGeom>
          <a:solidFill>
            <a:schemeClr val="bg1"/>
          </a:solidFill>
          <a:ln>
            <a:solidFill>
              <a:schemeClr val="tx1">
                <a:lumMod val="65000"/>
                <a:lumOff val="35000"/>
              </a:schemeClr>
            </a:solidFill>
          </a:ln>
        </p:spPr>
        <p:txBody>
          <a:bodyPr wrap="square">
            <a:spAutoFit/>
          </a:bodyPr>
          <a:lstStyle/>
          <a:p>
            <a:r>
              <a:rPr lang="en-US" sz="1200" dirty="0"/>
              <a:t>I will figure it out, my WSM did not know what to do, sorry for taking your time. Goodbye</a:t>
            </a:r>
          </a:p>
        </p:txBody>
      </p:sp>
      <p:sp>
        <p:nvSpPr>
          <p:cNvPr id="2" name="TextBox 1">
            <a:extLst>
              <a:ext uri="{FF2B5EF4-FFF2-40B4-BE49-F238E27FC236}">
                <a16:creationId xmlns:a16="http://schemas.microsoft.com/office/drawing/2014/main" id="{7C0D59FB-A631-911D-2A19-32F29CCBC597}"/>
              </a:ext>
            </a:extLst>
          </p:cNvPr>
          <p:cNvSpPr txBox="1"/>
          <p:nvPr/>
        </p:nvSpPr>
        <p:spPr>
          <a:xfrm>
            <a:off x="5722519" y="449521"/>
            <a:ext cx="2848947" cy="461665"/>
          </a:xfrm>
          <a:prstGeom prst="rect">
            <a:avLst/>
          </a:prstGeom>
          <a:noFill/>
        </p:spPr>
        <p:txBody>
          <a:bodyPr wrap="square" rtlCol="0">
            <a:spAutoFit/>
          </a:bodyPr>
          <a:lstStyle/>
          <a:p>
            <a:r>
              <a:rPr lang="en-US" sz="2400" dirty="0">
                <a:latin typeface="Abadi Extra Light" panose="020B0204020104020204" pitchFamily="34" charset="0"/>
                <a:cs typeface="Aldhabi" panose="01000000000000000000" pitchFamily="2" charset="-78"/>
              </a:rPr>
              <a:t>How</a:t>
            </a:r>
            <a:r>
              <a:rPr lang="en-US" sz="1100" b="1" dirty="0"/>
              <a:t>IT</a:t>
            </a:r>
            <a:r>
              <a:rPr lang="en-US" sz="2400" b="1" dirty="0">
                <a:solidFill>
                  <a:srgbClr val="00B050"/>
                </a:solidFill>
                <a:latin typeface="Aharoni" panose="02010803020104030203" pitchFamily="2" charset="-79"/>
                <a:cs typeface="Aharoni" panose="02010803020104030203" pitchFamily="2" charset="-79"/>
              </a:rPr>
              <a:t>SHOULD</a:t>
            </a:r>
            <a:r>
              <a:rPr lang="en-US" sz="2400" b="1" dirty="0">
                <a:latin typeface="Abadi Extra Light" panose="020B0204020104020204" pitchFamily="34" charset="0"/>
                <a:cs typeface="Aldhabi" panose="01000000000000000000" pitchFamily="2" charset="-78"/>
              </a:rPr>
              <a:t>be</a:t>
            </a:r>
            <a:r>
              <a:rPr lang="en-US" sz="2400" dirty="0"/>
              <a:t>…</a:t>
            </a:r>
          </a:p>
        </p:txBody>
      </p:sp>
    </p:spTree>
    <p:extLst>
      <p:ext uri="{BB962C8B-B14F-4D97-AF65-F5344CB8AC3E}">
        <p14:creationId xmlns:p14="http://schemas.microsoft.com/office/powerpoint/2010/main" val="10393345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C6C12-25E1-8249-B000-5BB9371D1A85}"/>
              </a:ext>
            </a:extLst>
          </p:cNvPr>
          <p:cNvSpPr>
            <a:spLocks noGrp="1"/>
          </p:cNvSpPr>
          <p:nvPr>
            <p:ph type="title"/>
          </p:nvPr>
        </p:nvSpPr>
        <p:spPr/>
        <p:txBody>
          <a:bodyPr/>
          <a:lstStyle/>
          <a:p>
            <a:r>
              <a:rPr lang="en-US"/>
              <a:t>Questions?</a:t>
            </a:r>
          </a:p>
        </p:txBody>
      </p:sp>
      <p:sp>
        <p:nvSpPr>
          <p:cNvPr id="3" name="Text Placeholder 2">
            <a:extLst>
              <a:ext uri="{FF2B5EF4-FFF2-40B4-BE49-F238E27FC236}">
                <a16:creationId xmlns:a16="http://schemas.microsoft.com/office/drawing/2014/main" id="{C6AEA51D-B2AD-624B-B563-7231E43D79EC}"/>
              </a:ext>
            </a:extLst>
          </p:cNvPr>
          <p:cNvSpPr>
            <a:spLocks noGrp="1"/>
          </p:cNvSpPr>
          <p:nvPr>
            <p:ph type="body" idx="1"/>
          </p:nvPr>
        </p:nvSpPr>
        <p:spPr>
          <a:xfrm>
            <a:off x="283567" y="2578720"/>
            <a:ext cx="4326248" cy="1000098"/>
          </a:xfrm>
        </p:spPr>
        <p:txBody>
          <a:bodyPr/>
          <a:lstStyle/>
          <a:p>
            <a:r>
              <a:rPr lang="en-US"/>
              <a:t>Let us know!</a:t>
            </a:r>
          </a:p>
        </p:txBody>
      </p:sp>
      <p:sp>
        <p:nvSpPr>
          <p:cNvPr id="4" name="Slide Number Placeholder 3">
            <a:extLst>
              <a:ext uri="{FF2B5EF4-FFF2-40B4-BE49-F238E27FC236}">
                <a16:creationId xmlns:a16="http://schemas.microsoft.com/office/drawing/2014/main" id="{C91A9E50-879A-824A-8AF0-A1D6D46B0F2C}"/>
              </a:ext>
            </a:extLst>
          </p:cNvPr>
          <p:cNvSpPr>
            <a:spLocks noGrp="1"/>
          </p:cNvSpPr>
          <p:nvPr>
            <p:ph type="sldNum" sz="quarter" idx="12"/>
          </p:nvPr>
        </p:nvSpPr>
        <p:spPr/>
        <p:txBody>
          <a:bodyPr/>
          <a:lstStyle/>
          <a:p>
            <a:pPr algn="r"/>
            <a:fld id="{00000000-1234-1234-1234-123412341234}" type="slidenum">
              <a:rPr lang="en" smtClean="0"/>
              <a:pPr algn="r"/>
              <a:t>28</a:t>
            </a:fld>
            <a:endParaRPr lang="en"/>
          </a:p>
        </p:txBody>
      </p:sp>
    </p:spTree>
    <p:extLst>
      <p:ext uri="{BB962C8B-B14F-4D97-AF65-F5344CB8AC3E}">
        <p14:creationId xmlns:p14="http://schemas.microsoft.com/office/powerpoint/2010/main" val="2440335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Cartoon young standing woman thinking Royalty Free Vector">
            <a:extLst>
              <a:ext uri="{FF2B5EF4-FFF2-40B4-BE49-F238E27FC236}">
                <a16:creationId xmlns:a16="http://schemas.microsoft.com/office/drawing/2014/main" id="{0A9A20A3-62E0-42AF-89E0-EEC2C578F90F}"/>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b="8889"/>
          <a:stretch/>
        </p:blipFill>
        <p:spPr bwMode="auto">
          <a:xfrm>
            <a:off x="1974116" y="444424"/>
            <a:ext cx="4762500" cy="46863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1B71DAAD-E290-4F17-A90C-A5D4D3DF71F7}"/>
              </a:ext>
            </a:extLst>
          </p:cNvPr>
          <p:cNvSpPr>
            <a:spLocks noGrp="1"/>
          </p:cNvSpPr>
          <p:nvPr>
            <p:ph type="sldNum" sz="quarter" idx="4"/>
          </p:nvPr>
        </p:nvSpPr>
        <p:spPr/>
        <p:txBody>
          <a:bodyPr/>
          <a:lstStyle/>
          <a:p>
            <a:fld id="{00000000-1234-1234-1234-123412341234}" type="slidenum">
              <a:rPr lang="en-US" smtClean="0"/>
              <a:pPr/>
              <a:t>3</a:t>
            </a:fld>
            <a:endParaRPr lang="en-US" dirty="0"/>
          </a:p>
        </p:txBody>
      </p:sp>
      <p:sp>
        <p:nvSpPr>
          <p:cNvPr id="7" name="Title 2">
            <a:extLst>
              <a:ext uri="{FF2B5EF4-FFF2-40B4-BE49-F238E27FC236}">
                <a16:creationId xmlns:a16="http://schemas.microsoft.com/office/drawing/2014/main" id="{4F1A9104-C37B-4752-9A1C-A3583AF66705}"/>
              </a:ext>
            </a:extLst>
          </p:cNvPr>
          <p:cNvSpPr>
            <a:spLocks noGrp="1"/>
          </p:cNvSpPr>
          <p:nvPr>
            <p:ph type="title"/>
          </p:nvPr>
        </p:nvSpPr>
        <p:spPr>
          <a:xfrm>
            <a:off x="1684931" y="336628"/>
            <a:ext cx="5774136" cy="499713"/>
          </a:xfrm>
        </p:spPr>
        <p:txBody>
          <a:bodyPr/>
          <a:lstStyle/>
          <a:p>
            <a:pPr algn="ctr"/>
            <a:r>
              <a:rPr lang="en-US" sz="2800" dirty="0">
                <a:solidFill>
                  <a:srgbClr val="FA6D26"/>
                </a:solidFill>
              </a:rPr>
              <a:t>What are Soft Skills?</a:t>
            </a:r>
          </a:p>
        </p:txBody>
      </p:sp>
      <p:sp>
        <p:nvSpPr>
          <p:cNvPr id="3" name="TextBox 2">
            <a:extLst>
              <a:ext uri="{FF2B5EF4-FFF2-40B4-BE49-F238E27FC236}">
                <a16:creationId xmlns:a16="http://schemas.microsoft.com/office/drawing/2014/main" id="{67BDB477-6C88-3531-0680-7DA0971DF64D}"/>
              </a:ext>
            </a:extLst>
          </p:cNvPr>
          <p:cNvSpPr txBox="1"/>
          <p:nvPr/>
        </p:nvSpPr>
        <p:spPr>
          <a:xfrm>
            <a:off x="696950" y="985467"/>
            <a:ext cx="7750098" cy="1477328"/>
          </a:xfrm>
          <a:prstGeom prst="rect">
            <a:avLst/>
          </a:prstGeom>
          <a:noFill/>
        </p:spPr>
        <p:txBody>
          <a:bodyPr wrap="square" rtlCol="0">
            <a:spAutoFit/>
          </a:bodyPr>
          <a:lstStyle/>
          <a:p>
            <a:r>
              <a:rPr lang="en-US" dirty="0">
                <a:solidFill>
                  <a:srgbClr val="706866"/>
                </a:solidFill>
              </a:rPr>
              <a:t>Soft skills are the interpersonal attributes you need to succeed in the workplace. They are how you work with and relate to others—in other words: </a:t>
            </a:r>
            <a:r>
              <a:rPr lang="en-US" dirty="0">
                <a:solidFill>
                  <a:srgbClr val="009999"/>
                </a:solidFill>
              </a:rPr>
              <a:t>people skills.</a:t>
            </a:r>
          </a:p>
          <a:p>
            <a:endParaRPr lang="en-US" dirty="0">
              <a:solidFill>
                <a:srgbClr val="009999"/>
              </a:solidFill>
            </a:endParaRPr>
          </a:p>
          <a:p>
            <a:r>
              <a:rPr lang="en-US" dirty="0">
                <a:solidFill>
                  <a:srgbClr val="706866"/>
                </a:solidFill>
              </a:rPr>
              <a:t>They include:</a:t>
            </a:r>
          </a:p>
        </p:txBody>
      </p:sp>
      <p:pic>
        <p:nvPicPr>
          <p:cNvPr id="1026" name="Picture 2" descr="Personality Icons &amp; Symbols">
            <a:extLst>
              <a:ext uri="{FF2B5EF4-FFF2-40B4-BE49-F238E27FC236}">
                <a16:creationId xmlns:a16="http://schemas.microsoft.com/office/drawing/2014/main" id="{724972A0-72F1-C430-7DF1-1DB53B8E3F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215" y="2732496"/>
            <a:ext cx="1219200" cy="1219200"/>
          </a:xfrm>
          <a:prstGeom prst="flowChartConnector">
            <a:avLst/>
          </a:prstGeom>
          <a:noFill/>
          <a:ln w="38100">
            <a:solidFill>
              <a:srgbClr val="009999"/>
            </a:solidFill>
          </a:ln>
          <a:extLst>
            <a:ext uri="{909E8E84-426E-40DD-AFC4-6F175D3DCCD1}">
              <a14:hiddenFill xmlns:a14="http://schemas.microsoft.com/office/drawing/2010/main">
                <a:solidFill>
                  <a:srgbClr val="FFFFFF"/>
                </a:solidFill>
              </a14:hiddenFill>
            </a:ext>
          </a:extLst>
        </p:spPr>
      </p:pic>
      <p:pic>
        <p:nvPicPr>
          <p:cNvPr id="1028" name="Picture 4" descr="ATTITUDE - Face vector illustration on Behance">
            <a:extLst>
              <a:ext uri="{FF2B5EF4-FFF2-40B4-BE49-F238E27FC236}">
                <a16:creationId xmlns:a16="http://schemas.microsoft.com/office/drawing/2014/main" id="{770CEA83-8F09-D9D1-CBDB-04743B261C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6807" y="2732497"/>
            <a:ext cx="1219200" cy="1219199"/>
          </a:xfrm>
          <a:prstGeom prst="flowChartConnector">
            <a:avLst/>
          </a:prstGeom>
          <a:noFill/>
          <a:ln w="38100">
            <a:solidFill>
              <a:srgbClr val="009999"/>
            </a:solidFill>
          </a:ln>
          <a:extLst>
            <a:ext uri="{909E8E84-426E-40DD-AFC4-6F175D3DCCD1}">
              <a14:hiddenFill xmlns:a14="http://schemas.microsoft.com/office/drawing/2010/main">
                <a:solidFill>
                  <a:srgbClr val="FFFFFF"/>
                </a:solidFill>
              </a14:hiddenFill>
            </a:ext>
          </a:extLst>
        </p:spPr>
      </p:pic>
      <p:pic>
        <p:nvPicPr>
          <p:cNvPr id="1030" name="Picture 6" descr="flexibility icon vector illustration vector de Stock | Adobe Stock">
            <a:extLst>
              <a:ext uri="{FF2B5EF4-FFF2-40B4-BE49-F238E27FC236}">
                <a16:creationId xmlns:a16="http://schemas.microsoft.com/office/drawing/2014/main" id="{F74B9298-A622-5C3B-BD3A-ECD9D05A93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399" y="2715775"/>
            <a:ext cx="1219200" cy="1219200"/>
          </a:xfrm>
          <a:prstGeom prst="flowChartConnector">
            <a:avLst/>
          </a:prstGeom>
          <a:noFill/>
          <a:ln w="38100">
            <a:solidFill>
              <a:srgbClr val="009999"/>
            </a:solidFill>
          </a:ln>
          <a:extLst>
            <a:ext uri="{909E8E84-426E-40DD-AFC4-6F175D3DCCD1}">
              <a14:hiddenFill xmlns:a14="http://schemas.microsoft.com/office/drawing/2010/main">
                <a:solidFill>
                  <a:srgbClr val="FFFFFF"/>
                </a:solidFill>
              </a14:hiddenFill>
            </a:ext>
          </a:extLst>
        </p:spPr>
      </p:pic>
      <p:pic>
        <p:nvPicPr>
          <p:cNvPr id="1032" name="Picture 8" descr="Premium Vector | Vector illustration, people running to their goal, moving  up with motivation, towards the goal.">
            <a:extLst>
              <a:ext uri="{FF2B5EF4-FFF2-40B4-BE49-F238E27FC236}">
                <a16:creationId xmlns:a16="http://schemas.microsoft.com/office/drawing/2014/main" id="{626E05DA-ED17-BD68-71A9-F88BFEBB26A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07991" y="2732496"/>
            <a:ext cx="1219200" cy="1219200"/>
          </a:xfrm>
          <a:prstGeom prst="flowChartConnector">
            <a:avLst/>
          </a:prstGeom>
          <a:noFill/>
          <a:ln w="38100">
            <a:solidFill>
              <a:srgbClr val="009999"/>
            </a:solidFill>
          </a:ln>
          <a:extLst>
            <a:ext uri="{909E8E84-426E-40DD-AFC4-6F175D3DCCD1}">
              <a14:hiddenFill xmlns:a14="http://schemas.microsoft.com/office/drawing/2010/main">
                <a:solidFill>
                  <a:srgbClr val="FFFFFF"/>
                </a:solidFill>
              </a14:hiddenFill>
            </a:ext>
          </a:extLst>
        </p:spPr>
      </p:pic>
      <p:pic>
        <p:nvPicPr>
          <p:cNvPr id="1034" name="Picture 10" descr="Manners Vector Images (over 1,600)">
            <a:extLst>
              <a:ext uri="{FF2B5EF4-FFF2-40B4-BE49-F238E27FC236}">
                <a16:creationId xmlns:a16="http://schemas.microsoft.com/office/drawing/2014/main" id="{872069AA-C3BF-B77B-34AD-86C469EF5CD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53583" y="2683242"/>
            <a:ext cx="1219200" cy="1280672"/>
          </a:xfrm>
          <a:prstGeom prst="flowChartConnector">
            <a:avLst/>
          </a:prstGeom>
          <a:noFill/>
          <a:ln w="38100">
            <a:solidFill>
              <a:srgbClr val="009999"/>
            </a:solid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8BD0B47-3B59-C9C8-ADB2-6E8D99D143CD}"/>
              </a:ext>
            </a:extLst>
          </p:cNvPr>
          <p:cNvSpPr txBox="1"/>
          <p:nvPr/>
        </p:nvSpPr>
        <p:spPr>
          <a:xfrm>
            <a:off x="506451" y="3793654"/>
            <a:ext cx="1573029" cy="340519"/>
          </a:xfrm>
          <a:prstGeom prst="flowChartAlternateProcess">
            <a:avLst/>
          </a:prstGeom>
          <a:solidFill>
            <a:srgbClr val="009999"/>
          </a:solidFill>
        </p:spPr>
        <p:txBody>
          <a:bodyPr wrap="square" rtlCol="0">
            <a:spAutoFit/>
          </a:bodyPr>
          <a:lstStyle/>
          <a:p>
            <a:pPr algn="ctr"/>
            <a:r>
              <a:rPr lang="en-US" sz="1400" dirty="0">
                <a:solidFill>
                  <a:schemeClr val="bg1">
                    <a:lumMod val="95000"/>
                  </a:schemeClr>
                </a:solidFill>
                <a:latin typeface="Abadi" panose="020B0604020104020204" pitchFamily="34" charset="0"/>
              </a:rPr>
              <a:t>Personality</a:t>
            </a:r>
          </a:p>
        </p:txBody>
      </p:sp>
      <p:sp>
        <p:nvSpPr>
          <p:cNvPr id="9" name="TextBox 8">
            <a:extLst>
              <a:ext uri="{FF2B5EF4-FFF2-40B4-BE49-F238E27FC236}">
                <a16:creationId xmlns:a16="http://schemas.microsoft.com/office/drawing/2014/main" id="{FCBEF3F6-CD52-0EA5-F806-7C1C1242728A}"/>
              </a:ext>
            </a:extLst>
          </p:cNvPr>
          <p:cNvSpPr txBox="1"/>
          <p:nvPr/>
        </p:nvSpPr>
        <p:spPr>
          <a:xfrm>
            <a:off x="2212456" y="3793654"/>
            <a:ext cx="1573029" cy="340519"/>
          </a:xfrm>
          <a:prstGeom prst="flowChartAlternateProcess">
            <a:avLst/>
          </a:prstGeom>
          <a:solidFill>
            <a:srgbClr val="009999"/>
          </a:solidFill>
        </p:spPr>
        <p:txBody>
          <a:bodyPr wrap="square" rtlCol="0">
            <a:spAutoFit/>
          </a:bodyPr>
          <a:lstStyle/>
          <a:p>
            <a:pPr algn="ctr"/>
            <a:r>
              <a:rPr lang="en-US" sz="1400" dirty="0">
                <a:solidFill>
                  <a:schemeClr val="bg1">
                    <a:lumMod val="95000"/>
                  </a:schemeClr>
                </a:solidFill>
                <a:latin typeface="Abadi" panose="020B0604020104020204" pitchFamily="34" charset="0"/>
              </a:rPr>
              <a:t>Attitude</a:t>
            </a:r>
          </a:p>
        </p:txBody>
      </p:sp>
      <p:sp>
        <p:nvSpPr>
          <p:cNvPr id="10" name="TextBox 9">
            <a:extLst>
              <a:ext uri="{FF2B5EF4-FFF2-40B4-BE49-F238E27FC236}">
                <a16:creationId xmlns:a16="http://schemas.microsoft.com/office/drawing/2014/main" id="{8B45E057-EFED-40F1-F381-45B7771A4F86}"/>
              </a:ext>
            </a:extLst>
          </p:cNvPr>
          <p:cNvSpPr txBox="1"/>
          <p:nvPr/>
        </p:nvSpPr>
        <p:spPr>
          <a:xfrm>
            <a:off x="3878698" y="3793654"/>
            <a:ext cx="1386602" cy="340519"/>
          </a:xfrm>
          <a:prstGeom prst="flowChartAlternateProcess">
            <a:avLst/>
          </a:prstGeom>
          <a:solidFill>
            <a:srgbClr val="009999"/>
          </a:solidFill>
        </p:spPr>
        <p:txBody>
          <a:bodyPr wrap="square" rtlCol="0">
            <a:spAutoFit/>
          </a:bodyPr>
          <a:lstStyle/>
          <a:p>
            <a:pPr algn="ctr"/>
            <a:r>
              <a:rPr lang="en-US" sz="1400" dirty="0">
                <a:solidFill>
                  <a:schemeClr val="bg1">
                    <a:lumMod val="95000"/>
                  </a:schemeClr>
                </a:solidFill>
                <a:latin typeface="Abadi" panose="020B0604020104020204" pitchFamily="34" charset="0"/>
              </a:rPr>
              <a:t>Flexibility</a:t>
            </a:r>
          </a:p>
        </p:txBody>
      </p:sp>
      <p:sp>
        <p:nvSpPr>
          <p:cNvPr id="11" name="TextBox 10">
            <a:extLst>
              <a:ext uri="{FF2B5EF4-FFF2-40B4-BE49-F238E27FC236}">
                <a16:creationId xmlns:a16="http://schemas.microsoft.com/office/drawing/2014/main" id="{5C8854C4-B8A6-E9B3-3C6D-1852CE47E3E3}"/>
              </a:ext>
            </a:extLst>
          </p:cNvPr>
          <p:cNvSpPr txBox="1"/>
          <p:nvPr/>
        </p:nvSpPr>
        <p:spPr>
          <a:xfrm>
            <a:off x="5545949" y="3793654"/>
            <a:ext cx="1386602" cy="340519"/>
          </a:xfrm>
          <a:prstGeom prst="flowChartAlternateProcess">
            <a:avLst/>
          </a:prstGeom>
          <a:solidFill>
            <a:srgbClr val="009999"/>
          </a:solidFill>
        </p:spPr>
        <p:txBody>
          <a:bodyPr wrap="square" rtlCol="0">
            <a:spAutoFit/>
          </a:bodyPr>
          <a:lstStyle/>
          <a:p>
            <a:pPr algn="ctr"/>
            <a:r>
              <a:rPr lang="en-US" sz="1400" dirty="0">
                <a:solidFill>
                  <a:schemeClr val="bg1">
                    <a:lumMod val="95000"/>
                  </a:schemeClr>
                </a:solidFill>
                <a:latin typeface="Abadi" panose="020B0604020104020204" pitchFamily="34" charset="0"/>
              </a:rPr>
              <a:t>Motivation</a:t>
            </a:r>
          </a:p>
        </p:txBody>
      </p:sp>
      <p:sp>
        <p:nvSpPr>
          <p:cNvPr id="12" name="TextBox 11">
            <a:extLst>
              <a:ext uri="{FF2B5EF4-FFF2-40B4-BE49-F238E27FC236}">
                <a16:creationId xmlns:a16="http://schemas.microsoft.com/office/drawing/2014/main" id="{B0C41F1A-0453-BEAA-6FB1-285A316E7F05}"/>
              </a:ext>
            </a:extLst>
          </p:cNvPr>
          <p:cNvSpPr txBox="1"/>
          <p:nvPr/>
        </p:nvSpPr>
        <p:spPr>
          <a:xfrm>
            <a:off x="7169882" y="3787753"/>
            <a:ext cx="1386602" cy="340519"/>
          </a:xfrm>
          <a:prstGeom prst="flowChartAlternateProcess">
            <a:avLst/>
          </a:prstGeom>
          <a:solidFill>
            <a:srgbClr val="009999"/>
          </a:solidFill>
        </p:spPr>
        <p:txBody>
          <a:bodyPr wrap="square" rtlCol="0">
            <a:spAutoFit/>
          </a:bodyPr>
          <a:lstStyle/>
          <a:p>
            <a:pPr algn="ctr"/>
            <a:r>
              <a:rPr lang="en-US" sz="1400" dirty="0">
                <a:solidFill>
                  <a:schemeClr val="bg1">
                    <a:lumMod val="95000"/>
                  </a:schemeClr>
                </a:solidFill>
                <a:latin typeface="Abadi" panose="020B0604020104020204" pitchFamily="34" charset="0"/>
              </a:rPr>
              <a:t>Manners</a:t>
            </a:r>
          </a:p>
        </p:txBody>
      </p:sp>
    </p:spTree>
    <p:extLst>
      <p:ext uri="{BB962C8B-B14F-4D97-AF65-F5344CB8AC3E}">
        <p14:creationId xmlns:p14="http://schemas.microsoft.com/office/powerpoint/2010/main" val="3323900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Thinking Images | Free Vectors, Stock Photos &amp; PSD">
            <a:extLst>
              <a:ext uri="{FF2B5EF4-FFF2-40B4-BE49-F238E27FC236}">
                <a16:creationId xmlns:a16="http://schemas.microsoft.com/office/drawing/2014/main" id="{2B5363E3-00CF-4DDA-B45D-AE326C1476A6}"/>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l="199" t="-274" r="-199" b="6600"/>
          <a:stretch/>
        </p:blipFill>
        <p:spPr bwMode="auto">
          <a:xfrm>
            <a:off x="2697871" y="1166568"/>
            <a:ext cx="4257276" cy="3987842"/>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1B71DAAD-E290-4F17-A90C-A5D4D3DF71F7}"/>
              </a:ext>
            </a:extLst>
          </p:cNvPr>
          <p:cNvSpPr>
            <a:spLocks noGrp="1"/>
          </p:cNvSpPr>
          <p:nvPr>
            <p:ph type="sldNum" sz="quarter" idx="4"/>
          </p:nvPr>
        </p:nvSpPr>
        <p:spPr/>
        <p:txBody>
          <a:bodyPr/>
          <a:lstStyle/>
          <a:p>
            <a:fld id="{00000000-1234-1234-1234-123412341234}" type="slidenum">
              <a:rPr lang="en-US" smtClean="0"/>
              <a:pPr/>
              <a:t>4</a:t>
            </a:fld>
            <a:endParaRPr lang="en-US" dirty="0"/>
          </a:p>
        </p:txBody>
      </p:sp>
      <p:sp>
        <p:nvSpPr>
          <p:cNvPr id="7" name="Title 2">
            <a:extLst>
              <a:ext uri="{FF2B5EF4-FFF2-40B4-BE49-F238E27FC236}">
                <a16:creationId xmlns:a16="http://schemas.microsoft.com/office/drawing/2014/main" id="{4F1A9104-C37B-4752-9A1C-A3583AF66705}"/>
              </a:ext>
            </a:extLst>
          </p:cNvPr>
          <p:cNvSpPr>
            <a:spLocks noGrp="1"/>
          </p:cNvSpPr>
          <p:nvPr>
            <p:ph type="title"/>
          </p:nvPr>
        </p:nvSpPr>
        <p:spPr>
          <a:xfrm>
            <a:off x="1684931" y="336628"/>
            <a:ext cx="5774136" cy="369333"/>
          </a:xfrm>
        </p:spPr>
        <p:txBody>
          <a:bodyPr/>
          <a:lstStyle/>
          <a:p>
            <a:pPr algn="ctr"/>
            <a:r>
              <a:rPr lang="en-US" sz="2800" dirty="0">
                <a:solidFill>
                  <a:srgbClr val="FA6D26"/>
                </a:solidFill>
              </a:rPr>
              <a:t>So how can we improve?</a:t>
            </a:r>
          </a:p>
        </p:txBody>
      </p:sp>
      <p:sp>
        <p:nvSpPr>
          <p:cNvPr id="10" name="TextBox 9">
            <a:extLst>
              <a:ext uri="{FF2B5EF4-FFF2-40B4-BE49-F238E27FC236}">
                <a16:creationId xmlns:a16="http://schemas.microsoft.com/office/drawing/2014/main" id="{B6F60A48-0091-4B05-903E-5F6BFFE2F6F0}"/>
              </a:ext>
            </a:extLst>
          </p:cNvPr>
          <p:cNvSpPr txBox="1"/>
          <p:nvPr/>
        </p:nvSpPr>
        <p:spPr>
          <a:xfrm>
            <a:off x="621158" y="3512122"/>
            <a:ext cx="1844948" cy="253916"/>
          </a:xfrm>
          <a:prstGeom prst="rect">
            <a:avLst/>
          </a:prstGeom>
          <a:solidFill>
            <a:srgbClr val="E7E6E6">
              <a:alpha val="18824"/>
            </a:srgbClr>
          </a:solidFill>
        </p:spPr>
        <p:txBody>
          <a:bodyPr wrap="square" rtlCol="0">
            <a:spAutoFit/>
          </a:bodyPr>
          <a:lstStyle/>
          <a:p>
            <a:pPr algn="ctr"/>
            <a:r>
              <a:rPr lang="en-US" sz="1050" dirty="0">
                <a:solidFill>
                  <a:schemeClr val="tx2"/>
                </a:solidFill>
              </a:rPr>
              <a:t>Understand the difference</a:t>
            </a:r>
          </a:p>
        </p:txBody>
      </p:sp>
      <p:sp>
        <p:nvSpPr>
          <p:cNvPr id="13" name="Title 2">
            <a:extLst>
              <a:ext uri="{FF2B5EF4-FFF2-40B4-BE49-F238E27FC236}">
                <a16:creationId xmlns:a16="http://schemas.microsoft.com/office/drawing/2014/main" id="{A558F303-9772-410C-84E1-8E64E7AEC782}"/>
              </a:ext>
            </a:extLst>
          </p:cNvPr>
          <p:cNvSpPr txBox="1">
            <a:spLocks/>
          </p:cNvSpPr>
          <p:nvPr/>
        </p:nvSpPr>
        <p:spPr>
          <a:xfrm>
            <a:off x="1662354" y="705961"/>
            <a:ext cx="5774136" cy="369333"/>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pPr algn="ctr"/>
            <a:r>
              <a:rPr lang="en-US" sz="1600" b="0" dirty="0">
                <a:solidFill>
                  <a:schemeClr val="accent3"/>
                </a:solidFill>
                <a:latin typeface="Grotesque Light" panose="020B0604020202020204" pitchFamily="34" charset="0"/>
              </a:rPr>
              <a:t>Important tips to considerate</a:t>
            </a:r>
          </a:p>
        </p:txBody>
      </p:sp>
      <p:pic>
        <p:nvPicPr>
          <p:cNvPr id="25" name="Picture 6" descr="Check Mark Icon, Check Icons, Mark Icons, Symbol PNG and Vector with  Transparent Background for Free Download">
            <a:extLst>
              <a:ext uri="{FF2B5EF4-FFF2-40B4-BE49-F238E27FC236}">
                <a16:creationId xmlns:a16="http://schemas.microsoft.com/office/drawing/2014/main" id="{738A090C-08D2-48BD-BD2B-9CFE90E1A1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020" y="3533678"/>
            <a:ext cx="336628" cy="33662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D998E15-01FC-55E5-7285-F0359C8EC539}"/>
              </a:ext>
            </a:extLst>
          </p:cNvPr>
          <p:cNvSpPr txBox="1"/>
          <p:nvPr/>
        </p:nvSpPr>
        <p:spPr>
          <a:xfrm>
            <a:off x="4674762" y="2994265"/>
            <a:ext cx="1651681" cy="340519"/>
          </a:xfrm>
          <a:prstGeom prst="flowChartAlternateProcess">
            <a:avLst/>
          </a:prstGeom>
          <a:noFill/>
        </p:spPr>
        <p:txBody>
          <a:bodyPr wrap="square" rtlCol="0">
            <a:spAutoFit/>
          </a:bodyPr>
          <a:lstStyle/>
          <a:p>
            <a:pPr algn="ctr"/>
            <a:r>
              <a:rPr lang="en-US" sz="1400" b="1" dirty="0"/>
              <a:t>Be creative</a:t>
            </a:r>
          </a:p>
        </p:txBody>
      </p:sp>
      <p:sp>
        <p:nvSpPr>
          <p:cNvPr id="4" name="TextBox 3">
            <a:extLst>
              <a:ext uri="{FF2B5EF4-FFF2-40B4-BE49-F238E27FC236}">
                <a16:creationId xmlns:a16="http://schemas.microsoft.com/office/drawing/2014/main" id="{34D84C59-41A2-8610-978F-0AA6E722E755}"/>
              </a:ext>
            </a:extLst>
          </p:cNvPr>
          <p:cNvSpPr txBox="1"/>
          <p:nvPr/>
        </p:nvSpPr>
        <p:spPr>
          <a:xfrm>
            <a:off x="466316" y="1087354"/>
            <a:ext cx="8608740" cy="307777"/>
          </a:xfrm>
          <a:prstGeom prst="rect">
            <a:avLst/>
          </a:prstGeom>
          <a:noFill/>
        </p:spPr>
        <p:txBody>
          <a:bodyPr wrap="square" rtlCol="0">
            <a:spAutoFit/>
          </a:bodyPr>
          <a:lstStyle/>
          <a:p>
            <a:r>
              <a:rPr lang="en-US" sz="1400" i="1" dirty="0">
                <a:solidFill>
                  <a:srgbClr val="706866"/>
                </a:solidFill>
              </a:rPr>
              <a:t>An interaction is a conversation between You and the Employee, so, how do you talk to other People?</a:t>
            </a:r>
          </a:p>
        </p:txBody>
      </p:sp>
      <p:pic>
        <p:nvPicPr>
          <p:cNvPr id="2052" name="Picture 4" descr="Listening Vector Art, Icons, and Graphics for Free Download">
            <a:extLst>
              <a:ext uri="{FF2B5EF4-FFF2-40B4-BE49-F238E27FC236}">
                <a16:creationId xmlns:a16="http://schemas.microsoft.com/office/drawing/2014/main" id="{B4C2124A-49CF-2D95-9C2F-BA9E90ADC0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760" y="1741266"/>
            <a:ext cx="1504732" cy="1215490"/>
          </a:xfrm>
          <a:prstGeom prst="flowChartAlternateProcess">
            <a:avLst/>
          </a:prstGeom>
          <a:noFill/>
          <a:ln>
            <a:solidFill>
              <a:srgbClr val="009999"/>
            </a:solidFill>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C5A5372-21A5-768B-E304-C89A1D1CB191}"/>
              </a:ext>
            </a:extLst>
          </p:cNvPr>
          <p:cNvSpPr txBox="1"/>
          <p:nvPr/>
        </p:nvSpPr>
        <p:spPr>
          <a:xfrm>
            <a:off x="342760" y="2962523"/>
            <a:ext cx="2008161" cy="578882"/>
          </a:xfrm>
          <a:prstGeom prst="flowChartAlternateProcess">
            <a:avLst/>
          </a:prstGeom>
          <a:noFill/>
        </p:spPr>
        <p:txBody>
          <a:bodyPr wrap="square" rtlCol="0">
            <a:spAutoFit/>
          </a:bodyPr>
          <a:lstStyle/>
          <a:p>
            <a:pPr algn="ctr"/>
            <a:r>
              <a:rPr lang="en-US" sz="1400" b="1" dirty="0"/>
              <a:t>Listen and Comprehend</a:t>
            </a:r>
          </a:p>
        </p:txBody>
      </p:sp>
      <p:pic>
        <p:nvPicPr>
          <p:cNvPr id="2054" name="Picture 6" descr="6+ Free Empathy &amp; Charity Vectors">
            <a:extLst>
              <a:ext uri="{FF2B5EF4-FFF2-40B4-BE49-F238E27FC236}">
                <a16:creationId xmlns:a16="http://schemas.microsoft.com/office/drawing/2014/main" id="{CEEB2A74-1437-1497-74C6-7D2A142A48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3170" y="1728582"/>
            <a:ext cx="1533937" cy="1220153"/>
          </a:xfrm>
          <a:prstGeom prst="flowChartAlternateProcess">
            <a:avLst/>
          </a:prstGeom>
          <a:noFill/>
          <a:ln>
            <a:solidFill>
              <a:srgbClr val="706866"/>
            </a:solidFill>
          </a:ln>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B2041B7-EE9A-2F98-E5F0-FA0A68915709}"/>
              </a:ext>
            </a:extLst>
          </p:cNvPr>
          <p:cNvSpPr txBox="1"/>
          <p:nvPr/>
        </p:nvSpPr>
        <p:spPr>
          <a:xfrm>
            <a:off x="2351815" y="2948735"/>
            <a:ext cx="2185980" cy="578882"/>
          </a:xfrm>
          <a:prstGeom prst="flowChartAlternateProcess">
            <a:avLst/>
          </a:prstGeom>
          <a:noFill/>
        </p:spPr>
        <p:txBody>
          <a:bodyPr wrap="square" rtlCol="0">
            <a:spAutoFit/>
          </a:bodyPr>
          <a:lstStyle/>
          <a:p>
            <a:pPr algn="ctr"/>
            <a:r>
              <a:rPr lang="en-US" sz="1400" b="1" dirty="0"/>
              <a:t>Be in another person’s shoes</a:t>
            </a:r>
          </a:p>
        </p:txBody>
      </p:sp>
      <p:pic>
        <p:nvPicPr>
          <p:cNvPr id="2050" name="Picture 2" descr="Premium Vector | Businessman with creative vector illustration">
            <a:extLst>
              <a:ext uri="{FF2B5EF4-FFF2-40B4-BE49-F238E27FC236}">
                <a16:creationId xmlns:a16="http://schemas.microsoft.com/office/drawing/2014/main" id="{6730FCC5-FD1D-3826-D729-97EDBFBA07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30785" y="1719873"/>
            <a:ext cx="1539636" cy="1228174"/>
          </a:xfrm>
          <a:prstGeom prst="flowChartAlternateProcess">
            <a:avLst/>
          </a:prstGeom>
          <a:noFill/>
          <a:ln>
            <a:solidFill>
              <a:srgbClr val="F96013"/>
            </a:solidFill>
          </a:ln>
          <a:extLst>
            <a:ext uri="{909E8E84-426E-40DD-AFC4-6F175D3DCCD1}">
              <a14:hiddenFill xmlns:a14="http://schemas.microsoft.com/office/drawing/2010/main">
                <a:solidFill>
                  <a:srgbClr val="FFFFFF"/>
                </a:solidFill>
              </a14:hiddenFill>
            </a:ext>
          </a:extLst>
        </p:spPr>
      </p:pic>
      <p:pic>
        <p:nvPicPr>
          <p:cNvPr id="2056" name="Picture 8" descr="Practice Icon Images | Free Vectors, Stock Photos &amp; PSD">
            <a:extLst>
              <a:ext uri="{FF2B5EF4-FFF2-40B4-BE49-F238E27FC236}">
                <a16:creationId xmlns:a16="http://schemas.microsoft.com/office/drawing/2014/main" id="{B673E2D8-75E4-EBC4-67AB-AC05DC296AD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45670" y="1678325"/>
            <a:ext cx="1539305" cy="1278431"/>
          </a:xfrm>
          <a:prstGeom prst="flowChartAlternateProcess">
            <a:avLst/>
          </a:prstGeom>
          <a:noFill/>
          <a:ln>
            <a:solidFill>
              <a:srgbClr val="009999"/>
            </a:solidFill>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438C3C7-081C-2B37-1671-C0737D1A7C45}"/>
              </a:ext>
            </a:extLst>
          </p:cNvPr>
          <p:cNvSpPr txBox="1"/>
          <p:nvPr/>
        </p:nvSpPr>
        <p:spPr>
          <a:xfrm>
            <a:off x="6789483" y="2990230"/>
            <a:ext cx="1651681" cy="340519"/>
          </a:xfrm>
          <a:prstGeom prst="flowChartAlternateProcess">
            <a:avLst/>
          </a:prstGeom>
          <a:noFill/>
        </p:spPr>
        <p:txBody>
          <a:bodyPr wrap="square" rtlCol="0">
            <a:spAutoFit/>
          </a:bodyPr>
          <a:lstStyle/>
          <a:p>
            <a:pPr algn="ctr"/>
            <a:r>
              <a:rPr lang="en-US" sz="1400" b="1" dirty="0"/>
              <a:t>Practice</a:t>
            </a:r>
          </a:p>
        </p:txBody>
      </p:sp>
      <p:sp>
        <p:nvSpPr>
          <p:cNvPr id="11" name="TextBox 10">
            <a:extLst>
              <a:ext uri="{FF2B5EF4-FFF2-40B4-BE49-F238E27FC236}">
                <a16:creationId xmlns:a16="http://schemas.microsoft.com/office/drawing/2014/main" id="{901490B0-BCF0-D6D9-ED5D-BEACBAB5BEE3}"/>
              </a:ext>
            </a:extLst>
          </p:cNvPr>
          <p:cNvSpPr txBox="1"/>
          <p:nvPr/>
        </p:nvSpPr>
        <p:spPr>
          <a:xfrm>
            <a:off x="617068" y="3948700"/>
            <a:ext cx="1505554" cy="415498"/>
          </a:xfrm>
          <a:prstGeom prst="rect">
            <a:avLst/>
          </a:prstGeom>
          <a:solidFill>
            <a:srgbClr val="E7E6E6">
              <a:alpha val="18824"/>
            </a:srgbClr>
          </a:solidFill>
        </p:spPr>
        <p:txBody>
          <a:bodyPr wrap="square" rtlCol="0">
            <a:spAutoFit/>
          </a:bodyPr>
          <a:lstStyle/>
          <a:p>
            <a:pPr algn="ctr"/>
            <a:r>
              <a:rPr lang="en-US" sz="1050" dirty="0">
                <a:solidFill>
                  <a:schemeClr val="tx2"/>
                </a:solidFill>
              </a:rPr>
              <a:t>Read between the lines</a:t>
            </a:r>
          </a:p>
        </p:txBody>
      </p:sp>
      <p:pic>
        <p:nvPicPr>
          <p:cNvPr id="12" name="Picture 6" descr="Check Mark Icon, Check Icons, Mark Icons, Symbol PNG and Vector with  Transparent Background for Free Download">
            <a:extLst>
              <a:ext uri="{FF2B5EF4-FFF2-40B4-BE49-F238E27FC236}">
                <a16:creationId xmlns:a16="http://schemas.microsoft.com/office/drawing/2014/main" id="{16D59EBF-66A2-CA63-B256-407034CE2C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129" y="3943611"/>
            <a:ext cx="336628" cy="33662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443B5A73-FC8B-5C56-4BB8-B126F031EF92}"/>
              </a:ext>
            </a:extLst>
          </p:cNvPr>
          <p:cNvSpPr txBox="1"/>
          <p:nvPr/>
        </p:nvSpPr>
        <p:spPr>
          <a:xfrm>
            <a:off x="2688156" y="3477812"/>
            <a:ext cx="1660991" cy="415498"/>
          </a:xfrm>
          <a:prstGeom prst="rect">
            <a:avLst/>
          </a:prstGeom>
          <a:solidFill>
            <a:srgbClr val="E7E6E6">
              <a:alpha val="18824"/>
            </a:srgbClr>
          </a:solidFill>
        </p:spPr>
        <p:txBody>
          <a:bodyPr wrap="square" rtlCol="0">
            <a:spAutoFit/>
          </a:bodyPr>
          <a:lstStyle/>
          <a:p>
            <a:pPr algn="ctr"/>
            <a:r>
              <a:rPr lang="en-US" sz="1050" dirty="0">
                <a:solidFill>
                  <a:schemeClr val="tx2"/>
                </a:solidFill>
              </a:rPr>
              <a:t>How would you like to be treated if it was you?</a:t>
            </a:r>
          </a:p>
        </p:txBody>
      </p:sp>
      <p:pic>
        <p:nvPicPr>
          <p:cNvPr id="15" name="Picture 6" descr="Check Mark Icon, Check Icons, Mark Icons, Symbol PNG and Vector with  Transparent Background for Free Download">
            <a:extLst>
              <a:ext uri="{FF2B5EF4-FFF2-40B4-BE49-F238E27FC236}">
                <a16:creationId xmlns:a16="http://schemas.microsoft.com/office/drawing/2014/main" id="{05A229AC-0DFE-C214-DB27-DAE88D09C8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3156" y="3511993"/>
            <a:ext cx="336628" cy="33662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515FB11D-411E-DCD3-DDB6-133D44F3B58F}"/>
              </a:ext>
            </a:extLst>
          </p:cNvPr>
          <p:cNvSpPr txBox="1"/>
          <p:nvPr/>
        </p:nvSpPr>
        <p:spPr>
          <a:xfrm>
            <a:off x="2723023" y="3943611"/>
            <a:ext cx="1660991" cy="415498"/>
          </a:xfrm>
          <a:prstGeom prst="rect">
            <a:avLst/>
          </a:prstGeom>
          <a:solidFill>
            <a:srgbClr val="E7E6E6">
              <a:alpha val="18824"/>
            </a:srgbClr>
          </a:solidFill>
        </p:spPr>
        <p:txBody>
          <a:bodyPr wrap="square" rtlCol="0">
            <a:spAutoFit/>
          </a:bodyPr>
          <a:lstStyle/>
          <a:p>
            <a:pPr algn="ctr"/>
            <a:r>
              <a:rPr lang="en-US" sz="1050" dirty="0">
                <a:solidFill>
                  <a:schemeClr val="tx2"/>
                </a:solidFill>
              </a:rPr>
              <a:t>What would you like to hear?</a:t>
            </a:r>
          </a:p>
        </p:txBody>
      </p:sp>
      <p:pic>
        <p:nvPicPr>
          <p:cNvPr id="17" name="Picture 6" descr="Check Mark Icon, Check Icons, Mark Icons, Symbol PNG and Vector with  Transparent Background for Free Download">
            <a:extLst>
              <a:ext uri="{FF2B5EF4-FFF2-40B4-BE49-F238E27FC236}">
                <a16:creationId xmlns:a16="http://schemas.microsoft.com/office/drawing/2014/main" id="{C24551D9-2196-EC2D-1773-9A4F7D0A0F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3537" y="3943611"/>
            <a:ext cx="336628" cy="33662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DAB5C987-F9B2-02C8-EC00-DBAE61FEB261}"/>
              </a:ext>
            </a:extLst>
          </p:cNvPr>
          <p:cNvSpPr txBox="1"/>
          <p:nvPr/>
        </p:nvSpPr>
        <p:spPr>
          <a:xfrm>
            <a:off x="4770686" y="3510752"/>
            <a:ext cx="1660991" cy="253916"/>
          </a:xfrm>
          <a:prstGeom prst="rect">
            <a:avLst/>
          </a:prstGeom>
          <a:solidFill>
            <a:srgbClr val="E7E6E6">
              <a:alpha val="18824"/>
            </a:srgbClr>
          </a:solidFill>
        </p:spPr>
        <p:txBody>
          <a:bodyPr wrap="square" rtlCol="0">
            <a:spAutoFit/>
          </a:bodyPr>
          <a:lstStyle/>
          <a:p>
            <a:pPr algn="ctr"/>
            <a:r>
              <a:rPr lang="en-US" sz="1050" dirty="0">
                <a:solidFill>
                  <a:schemeClr val="tx2"/>
                </a:solidFill>
              </a:rPr>
              <a:t>Adapt and be flexible.</a:t>
            </a:r>
          </a:p>
        </p:txBody>
      </p:sp>
      <p:pic>
        <p:nvPicPr>
          <p:cNvPr id="19" name="Picture 6" descr="Check Mark Icon, Check Icons, Mark Icons, Symbol PNG and Vector with  Transparent Background for Free Download">
            <a:extLst>
              <a:ext uri="{FF2B5EF4-FFF2-40B4-BE49-F238E27FC236}">
                <a16:creationId xmlns:a16="http://schemas.microsoft.com/office/drawing/2014/main" id="{D4F025AC-A9DF-F850-2F83-40D93EA612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662" y="3511993"/>
            <a:ext cx="336628" cy="336628"/>
          </a:xfrm>
          <a:prstGeom prst="flowChartConnector">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2E138F1C-A6E1-BE61-B87C-03F39E6C0225}"/>
              </a:ext>
            </a:extLst>
          </p:cNvPr>
          <p:cNvSpPr txBox="1"/>
          <p:nvPr/>
        </p:nvSpPr>
        <p:spPr>
          <a:xfrm>
            <a:off x="4655525" y="3947867"/>
            <a:ext cx="1746177" cy="415498"/>
          </a:xfrm>
          <a:prstGeom prst="rect">
            <a:avLst/>
          </a:prstGeom>
          <a:solidFill>
            <a:srgbClr val="E7E6E6">
              <a:alpha val="18824"/>
            </a:srgbClr>
          </a:solidFill>
        </p:spPr>
        <p:txBody>
          <a:bodyPr wrap="square" rtlCol="0">
            <a:spAutoFit/>
          </a:bodyPr>
          <a:lstStyle/>
          <a:p>
            <a:pPr algn="ctr"/>
            <a:r>
              <a:rPr lang="en-US" sz="1050" dirty="0">
                <a:solidFill>
                  <a:schemeClr val="tx2"/>
                </a:solidFill>
              </a:rPr>
              <a:t>Be authentic and professional</a:t>
            </a:r>
          </a:p>
        </p:txBody>
      </p:sp>
      <p:pic>
        <p:nvPicPr>
          <p:cNvPr id="22" name="Picture 6" descr="Check Mark Icon, Check Icons, Mark Icons, Symbol PNG and Vector with  Transparent Background for Free Download">
            <a:extLst>
              <a:ext uri="{FF2B5EF4-FFF2-40B4-BE49-F238E27FC236}">
                <a16:creationId xmlns:a16="http://schemas.microsoft.com/office/drawing/2014/main" id="{CCC8AF03-070E-63B1-1887-C7A75B0C47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471" y="3945088"/>
            <a:ext cx="336628" cy="336628"/>
          </a:xfrm>
          <a:prstGeom prst="flowChartConnector">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DC1B55EE-956E-78EE-AFFE-C83DB3109F9C}"/>
              </a:ext>
            </a:extLst>
          </p:cNvPr>
          <p:cNvSpPr txBox="1"/>
          <p:nvPr/>
        </p:nvSpPr>
        <p:spPr>
          <a:xfrm>
            <a:off x="6723986" y="3477812"/>
            <a:ext cx="1660991" cy="415498"/>
          </a:xfrm>
          <a:prstGeom prst="rect">
            <a:avLst/>
          </a:prstGeom>
          <a:solidFill>
            <a:srgbClr val="E7E6E6">
              <a:alpha val="18824"/>
            </a:srgbClr>
          </a:solidFill>
        </p:spPr>
        <p:txBody>
          <a:bodyPr wrap="square" rtlCol="0">
            <a:spAutoFit/>
          </a:bodyPr>
          <a:lstStyle/>
          <a:p>
            <a:pPr algn="ctr"/>
            <a:r>
              <a:rPr lang="en-US" sz="1050" dirty="0">
                <a:solidFill>
                  <a:schemeClr val="tx2"/>
                </a:solidFill>
              </a:rPr>
              <a:t>Failure is part of the process</a:t>
            </a:r>
          </a:p>
        </p:txBody>
      </p:sp>
      <p:pic>
        <p:nvPicPr>
          <p:cNvPr id="35" name="Picture 6" descr="Check Mark Icon, Check Icons, Mark Icons, Symbol PNG and Vector with  Transparent Background for Free Download">
            <a:extLst>
              <a:ext uri="{FF2B5EF4-FFF2-40B4-BE49-F238E27FC236}">
                <a16:creationId xmlns:a16="http://schemas.microsoft.com/office/drawing/2014/main" id="{7BBF4158-2925-37FF-415E-D722D47406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4926" y="3524960"/>
            <a:ext cx="336628" cy="336628"/>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452694FF-5C1A-5DE1-A03F-6EEF5E2C7B8E}"/>
              </a:ext>
            </a:extLst>
          </p:cNvPr>
          <p:cNvSpPr txBox="1"/>
          <p:nvPr/>
        </p:nvSpPr>
        <p:spPr>
          <a:xfrm>
            <a:off x="6723985" y="3972902"/>
            <a:ext cx="1660991" cy="253916"/>
          </a:xfrm>
          <a:prstGeom prst="rect">
            <a:avLst/>
          </a:prstGeom>
          <a:solidFill>
            <a:srgbClr val="E7E6E6">
              <a:alpha val="18824"/>
            </a:srgbClr>
          </a:solidFill>
        </p:spPr>
        <p:txBody>
          <a:bodyPr wrap="square" rtlCol="0">
            <a:spAutoFit/>
          </a:bodyPr>
          <a:lstStyle/>
          <a:p>
            <a:pPr algn="ctr"/>
            <a:r>
              <a:rPr lang="en-US" sz="1050" dirty="0">
                <a:solidFill>
                  <a:schemeClr val="tx2"/>
                </a:solidFill>
              </a:rPr>
              <a:t>Learn and grow</a:t>
            </a:r>
          </a:p>
        </p:txBody>
      </p:sp>
      <p:pic>
        <p:nvPicPr>
          <p:cNvPr id="37" name="Picture 6" descr="Check Mark Icon, Check Icons, Mark Icons, Symbol PNG and Vector with  Transparent Background for Free Download">
            <a:extLst>
              <a:ext uri="{FF2B5EF4-FFF2-40B4-BE49-F238E27FC236}">
                <a16:creationId xmlns:a16="http://schemas.microsoft.com/office/drawing/2014/main" id="{FA674B06-3163-BA0C-F757-AF312E767F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1763" y="3943611"/>
            <a:ext cx="336628" cy="336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436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C6C12-25E1-8249-B000-5BB9371D1A85}"/>
              </a:ext>
            </a:extLst>
          </p:cNvPr>
          <p:cNvSpPr>
            <a:spLocks noGrp="1"/>
          </p:cNvSpPr>
          <p:nvPr>
            <p:ph type="title"/>
          </p:nvPr>
        </p:nvSpPr>
        <p:spPr/>
        <p:txBody>
          <a:bodyPr/>
          <a:lstStyle/>
          <a:p>
            <a:r>
              <a:rPr lang="en-US" dirty="0"/>
              <a:t>Common Scenarios</a:t>
            </a:r>
          </a:p>
        </p:txBody>
      </p:sp>
      <p:sp>
        <p:nvSpPr>
          <p:cNvPr id="3" name="Text Placeholder 2">
            <a:extLst>
              <a:ext uri="{FF2B5EF4-FFF2-40B4-BE49-F238E27FC236}">
                <a16:creationId xmlns:a16="http://schemas.microsoft.com/office/drawing/2014/main" id="{C6AEA51D-B2AD-624B-B563-7231E43D79EC}"/>
              </a:ext>
            </a:extLst>
          </p:cNvPr>
          <p:cNvSpPr>
            <a:spLocks noGrp="1"/>
          </p:cNvSpPr>
          <p:nvPr>
            <p:ph type="body" idx="1"/>
          </p:nvPr>
        </p:nvSpPr>
        <p:spPr>
          <a:xfrm>
            <a:off x="283567" y="2576657"/>
            <a:ext cx="4326248" cy="1000098"/>
          </a:xfrm>
        </p:spPr>
        <p:txBody>
          <a:bodyPr/>
          <a:lstStyle/>
          <a:p>
            <a:r>
              <a:rPr lang="en-US" dirty="0"/>
              <a:t>Let's Check Them Out! – Call / Chat</a:t>
            </a:r>
          </a:p>
        </p:txBody>
      </p:sp>
      <p:sp>
        <p:nvSpPr>
          <p:cNvPr id="4" name="Slide Number Placeholder 3">
            <a:extLst>
              <a:ext uri="{FF2B5EF4-FFF2-40B4-BE49-F238E27FC236}">
                <a16:creationId xmlns:a16="http://schemas.microsoft.com/office/drawing/2014/main" id="{C91A9E50-879A-824A-8AF0-A1D6D46B0F2C}"/>
              </a:ext>
            </a:extLst>
          </p:cNvPr>
          <p:cNvSpPr>
            <a:spLocks noGrp="1"/>
          </p:cNvSpPr>
          <p:nvPr>
            <p:ph type="sldNum" sz="quarter" idx="12"/>
          </p:nvPr>
        </p:nvSpPr>
        <p:spPr/>
        <p:txBody>
          <a:bodyPr/>
          <a:lstStyle/>
          <a:p>
            <a:pPr algn="r"/>
            <a:fld id="{00000000-1234-1234-1234-123412341234}" type="slidenum">
              <a:rPr lang="en-US" smtClean="0"/>
              <a:pPr algn="r"/>
              <a:t>5</a:t>
            </a:fld>
            <a:endParaRPr lang="en-US"/>
          </a:p>
        </p:txBody>
      </p:sp>
    </p:spTree>
    <p:extLst>
      <p:ext uri="{BB962C8B-B14F-4D97-AF65-F5344CB8AC3E}">
        <p14:creationId xmlns:p14="http://schemas.microsoft.com/office/powerpoint/2010/main" val="1178361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8707EDA5-2D0C-B93F-E36F-EA5FF5870010}"/>
              </a:ext>
            </a:extLst>
          </p:cNvPr>
          <p:cNvCxnSpPr>
            <a:cxnSpLocks/>
          </p:cNvCxnSpPr>
          <p:nvPr/>
        </p:nvCxnSpPr>
        <p:spPr>
          <a:xfrm>
            <a:off x="592177" y="2042708"/>
            <a:ext cx="3087725" cy="0"/>
          </a:xfrm>
          <a:prstGeom prst="line">
            <a:avLst/>
          </a:prstGeom>
          <a:ln>
            <a:solidFill>
              <a:srgbClr val="706866"/>
            </a:solidFill>
            <a:prstDash val="lgDashDotDot"/>
          </a:ln>
        </p:spPr>
        <p:style>
          <a:lnRef idx="1">
            <a:schemeClr val="accent1"/>
          </a:lnRef>
          <a:fillRef idx="0">
            <a:schemeClr val="accent1"/>
          </a:fillRef>
          <a:effectRef idx="0">
            <a:schemeClr val="accent1"/>
          </a:effectRef>
          <a:fontRef idx="minor">
            <a:schemeClr val="tx1"/>
          </a:fontRef>
        </p:style>
      </p:cxnSp>
      <p:pic>
        <p:nvPicPr>
          <p:cNvPr id="4100" name="Picture 4" descr="Thinking Images | Free Vectors, Stock Photos &amp; PSD">
            <a:extLst>
              <a:ext uri="{FF2B5EF4-FFF2-40B4-BE49-F238E27FC236}">
                <a16:creationId xmlns:a16="http://schemas.microsoft.com/office/drawing/2014/main" id="{2B5363E3-00CF-4DDA-B45D-AE326C1476A6}"/>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l="199" t="-274" r="-199" b="6600"/>
          <a:stretch/>
        </p:blipFill>
        <p:spPr bwMode="auto">
          <a:xfrm>
            <a:off x="4839219" y="1155658"/>
            <a:ext cx="4257276" cy="3987842"/>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1B71DAAD-E290-4F17-A90C-A5D4D3DF71F7}"/>
              </a:ext>
            </a:extLst>
          </p:cNvPr>
          <p:cNvSpPr>
            <a:spLocks noGrp="1"/>
          </p:cNvSpPr>
          <p:nvPr>
            <p:ph type="sldNum" sz="quarter" idx="4"/>
          </p:nvPr>
        </p:nvSpPr>
        <p:spPr/>
        <p:txBody>
          <a:bodyPr/>
          <a:lstStyle/>
          <a:p>
            <a:fld id="{00000000-1234-1234-1234-123412341234}" type="slidenum">
              <a:rPr lang="en-US" smtClean="0"/>
              <a:pPr/>
              <a:t>6</a:t>
            </a:fld>
            <a:endParaRPr lang="en-US" dirty="0"/>
          </a:p>
        </p:txBody>
      </p:sp>
      <p:sp>
        <p:nvSpPr>
          <p:cNvPr id="7" name="Title 2">
            <a:extLst>
              <a:ext uri="{FF2B5EF4-FFF2-40B4-BE49-F238E27FC236}">
                <a16:creationId xmlns:a16="http://schemas.microsoft.com/office/drawing/2014/main" id="{4F1A9104-C37B-4752-9A1C-A3583AF66705}"/>
              </a:ext>
            </a:extLst>
          </p:cNvPr>
          <p:cNvSpPr>
            <a:spLocks noGrp="1"/>
          </p:cNvSpPr>
          <p:nvPr>
            <p:ph type="title"/>
          </p:nvPr>
        </p:nvSpPr>
        <p:spPr>
          <a:xfrm>
            <a:off x="1684931" y="336628"/>
            <a:ext cx="5774136" cy="369333"/>
          </a:xfrm>
        </p:spPr>
        <p:txBody>
          <a:bodyPr/>
          <a:lstStyle/>
          <a:p>
            <a:pPr algn="ctr"/>
            <a:r>
              <a:rPr lang="en-US" sz="2800" dirty="0">
                <a:solidFill>
                  <a:srgbClr val="FA6D26"/>
                </a:solidFill>
              </a:rPr>
              <a:t>Handling Irate People</a:t>
            </a:r>
          </a:p>
        </p:txBody>
      </p:sp>
      <p:sp>
        <p:nvSpPr>
          <p:cNvPr id="3" name="Rectangle 2">
            <a:extLst>
              <a:ext uri="{FF2B5EF4-FFF2-40B4-BE49-F238E27FC236}">
                <a16:creationId xmlns:a16="http://schemas.microsoft.com/office/drawing/2014/main" id="{896ECE5C-BC0D-5720-28A7-7077AD509B4F}"/>
              </a:ext>
            </a:extLst>
          </p:cNvPr>
          <p:cNvSpPr/>
          <p:nvPr/>
        </p:nvSpPr>
        <p:spPr>
          <a:xfrm>
            <a:off x="1048213" y="1409988"/>
            <a:ext cx="178420" cy="134929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A20B050E-BD9B-AB4C-965F-0615B02E3190}"/>
              </a:ext>
            </a:extLst>
          </p:cNvPr>
          <p:cNvSpPr/>
          <p:nvPr/>
        </p:nvSpPr>
        <p:spPr>
          <a:xfrm>
            <a:off x="1595721" y="2085278"/>
            <a:ext cx="178420" cy="674008"/>
          </a:xfrm>
          <a:prstGeom prst="rect">
            <a:avLst/>
          </a:prstGeom>
          <a:solidFill>
            <a:srgbClr val="00A5B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4" name="Picture 2" descr="Angry Man Vector Art, Icons, and Graphics for Free Download">
            <a:extLst>
              <a:ext uri="{FF2B5EF4-FFF2-40B4-BE49-F238E27FC236}">
                <a16:creationId xmlns:a16="http://schemas.microsoft.com/office/drawing/2014/main" id="{21210CA9-4E02-EAE6-D217-5B68CD8255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036" y="1172834"/>
            <a:ext cx="508774" cy="508774"/>
          </a:xfrm>
          <a:prstGeom prst="flowChartConnector">
            <a:avLst/>
          </a:prstGeom>
          <a:noFill/>
          <a:ln>
            <a:solidFill>
              <a:srgbClr val="F96013"/>
            </a:solidFill>
          </a:ln>
          <a:extLst>
            <a:ext uri="{909E8E84-426E-40DD-AFC4-6F175D3DCCD1}">
              <a14:hiddenFill xmlns:a14="http://schemas.microsoft.com/office/drawing/2010/main">
                <a:solidFill>
                  <a:srgbClr val="FFFFFF"/>
                </a:solidFill>
              </a14:hiddenFill>
            </a:ext>
          </a:extLst>
        </p:spPr>
      </p:pic>
      <p:pic>
        <p:nvPicPr>
          <p:cNvPr id="3080" name="Picture 8" descr="✓ calm person free vector eps, cdr, ai, svg vector illustration graphic art">
            <a:extLst>
              <a:ext uri="{FF2B5EF4-FFF2-40B4-BE49-F238E27FC236}">
                <a16:creationId xmlns:a16="http://schemas.microsoft.com/office/drawing/2014/main" id="{3AD22382-E323-CF32-5222-0FFFC68A6D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519" y="1790219"/>
            <a:ext cx="512823" cy="508774"/>
          </a:xfrm>
          <a:prstGeom prst="flowChartConnector">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A6BB813A-372D-BD55-BC8B-60A6C59B80A2}"/>
              </a:ext>
            </a:extLst>
          </p:cNvPr>
          <p:cNvSpPr txBox="1"/>
          <p:nvPr/>
        </p:nvSpPr>
        <p:spPr>
          <a:xfrm>
            <a:off x="805378" y="2729842"/>
            <a:ext cx="1671139" cy="307777"/>
          </a:xfrm>
          <a:prstGeom prst="rect">
            <a:avLst/>
          </a:prstGeom>
          <a:noFill/>
        </p:spPr>
        <p:txBody>
          <a:bodyPr wrap="square" rtlCol="0">
            <a:spAutoFit/>
          </a:bodyPr>
          <a:lstStyle/>
          <a:p>
            <a:r>
              <a:rPr lang="en-US" sz="1400" b="1" dirty="0">
                <a:solidFill>
                  <a:srgbClr val="000000"/>
                </a:solidFill>
              </a:rPr>
              <a:t>How it Starts</a:t>
            </a:r>
          </a:p>
        </p:txBody>
      </p:sp>
      <p:sp>
        <p:nvSpPr>
          <p:cNvPr id="11" name="TextBox 10">
            <a:extLst>
              <a:ext uri="{FF2B5EF4-FFF2-40B4-BE49-F238E27FC236}">
                <a16:creationId xmlns:a16="http://schemas.microsoft.com/office/drawing/2014/main" id="{5A134AF5-31AE-19A5-C9EA-1188E320A888}"/>
              </a:ext>
            </a:extLst>
          </p:cNvPr>
          <p:cNvSpPr txBox="1"/>
          <p:nvPr/>
        </p:nvSpPr>
        <p:spPr>
          <a:xfrm>
            <a:off x="2454993" y="2723257"/>
            <a:ext cx="1169845" cy="307777"/>
          </a:xfrm>
          <a:prstGeom prst="rect">
            <a:avLst/>
          </a:prstGeom>
          <a:noFill/>
        </p:spPr>
        <p:txBody>
          <a:bodyPr wrap="square" rtlCol="0">
            <a:spAutoFit/>
          </a:bodyPr>
          <a:lstStyle/>
          <a:p>
            <a:r>
              <a:rPr lang="en-US" sz="1400" b="1" dirty="0"/>
              <a:t>Our Goal</a:t>
            </a:r>
          </a:p>
        </p:txBody>
      </p:sp>
      <p:sp>
        <p:nvSpPr>
          <p:cNvPr id="12" name="Rectangle 11">
            <a:extLst>
              <a:ext uri="{FF2B5EF4-FFF2-40B4-BE49-F238E27FC236}">
                <a16:creationId xmlns:a16="http://schemas.microsoft.com/office/drawing/2014/main" id="{9FC32E22-AF7D-9032-2ED6-6D8D299BA053}"/>
              </a:ext>
            </a:extLst>
          </p:cNvPr>
          <p:cNvSpPr/>
          <p:nvPr/>
        </p:nvSpPr>
        <p:spPr>
          <a:xfrm>
            <a:off x="2535613" y="2085278"/>
            <a:ext cx="135420" cy="67400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F81C37C-394E-61EF-5050-9CCF101E2A30}"/>
              </a:ext>
            </a:extLst>
          </p:cNvPr>
          <p:cNvSpPr/>
          <p:nvPr/>
        </p:nvSpPr>
        <p:spPr>
          <a:xfrm>
            <a:off x="3083121" y="2085278"/>
            <a:ext cx="178420" cy="674008"/>
          </a:xfrm>
          <a:prstGeom prst="rect">
            <a:avLst/>
          </a:prstGeom>
          <a:solidFill>
            <a:srgbClr val="00A5B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2" descr="Angry Man Vector Art, Icons, and Graphics for Free Download">
            <a:extLst>
              <a:ext uri="{FF2B5EF4-FFF2-40B4-BE49-F238E27FC236}">
                <a16:creationId xmlns:a16="http://schemas.microsoft.com/office/drawing/2014/main" id="{FA33DE9C-E3E0-5808-3960-27C2C385FC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3430" y="1788321"/>
            <a:ext cx="508774" cy="508774"/>
          </a:xfrm>
          <a:prstGeom prst="flowChartConnector">
            <a:avLst/>
          </a:prstGeom>
          <a:noFill/>
          <a:ln>
            <a:solidFill>
              <a:srgbClr val="F96013"/>
            </a:solidFill>
          </a:ln>
          <a:extLst>
            <a:ext uri="{909E8E84-426E-40DD-AFC4-6F175D3DCCD1}">
              <a14:hiddenFill xmlns:a14="http://schemas.microsoft.com/office/drawing/2010/main">
                <a:solidFill>
                  <a:srgbClr val="FFFFFF"/>
                </a:solidFill>
              </a14:hiddenFill>
            </a:ext>
          </a:extLst>
        </p:spPr>
      </p:pic>
      <p:pic>
        <p:nvPicPr>
          <p:cNvPr id="15" name="Picture 8" descr="✓ calm person free vector eps, cdr, ai, svg vector illustration graphic art">
            <a:extLst>
              <a:ext uri="{FF2B5EF4-FFF2-40B4-BE49-F238E27FC236}">
                <a16:creationId xmlns:a16="http://schemas.microsoft.com/office/drawing/2014/main" id="{E40BC465-F974-49D4-A12C-3A2DDD2B4D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919" y="1790219"/>
            <a:ext cx="512823" cy="508774"/>
          </a:xfrm>
          <a:prstGeom prst="flowChartConnector">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6100CF1A-87D5-7CB4-5823-C154C94D8EA9}"/>
              </a:ext>
            </a:extLst>
          </p:cNvPr>
          <p:cNvSpPr txBox="1"/>
          <p:nvPr/>
        </p:nvSpPr>
        <p:spPr>
          <a:xfrm>
            <a:off x="4058978" y="1057539"/>
            <a:ext cx="3466933" cy="369332"/>
          </a:xfrm>
          <a:prstGeom prst="rect">
            <a:avLst/>
          </a:prstGeom>
          <a:noFill/>
        </p:spPr>
        <p:txBody>
          <a:bodyPr wrap="square" rtlCol="0">
            <a:spAutoFit/>
          </a:bodyPr>
          <a:lstStyle/>
          <a:p>
            <a:r>
              <a:rPr lang="en-US" b="1" dirty="0">
                <a:solidFill>
                  <a:srgbClr val="00A5B5"/>
                </a:solidFill>
              </a:rPr>
              <a:t>Our Focus</a:t>
            </a:r>
          </a:p>
        </p:txBody>
      </p:sp>
      <p:sp>
        <p:nvSpPr>
          <p:cNvPr id="20" name="TextBox 19">
            <a:extLst>
              <a:ext uri="{FF2B5EF4-FFF2-40B4-BE49-F238E27FC236}">
                <a16:creationId xmlns:a16="http://schemas.microsoft.com/office/drawing/2014/main" id="{176699E9-8E3A-C136-EBCC-13418C41B754}"/>
              </a:ext>
            </a:extLst>
          </p:cNvPr>
          <p:cNvSpPr txBox="1"/>
          <p:nvPr/>
        </p:nvSpPr>
        <p:spPr>
          <a:xfrm>
            <a:off x="4058978" y="1467053"/>
            <a:ext cx="4257276" cy="923330"/>
          </a:xfrm>
          <a:prstGeom prst="rect">
            <a:avLst/>
          </a:prstGeom>
          <a:noFill/>
        </p:spPr>
        <p:txBody>
          <a:bodyPr wrap="square" rtlCol="0">
            <a:spAutoFit/>
          </a:bodyPr>
          <a:lstStyle/>
          <a:p>
            <a:r>
              <a:rPr lang="en-US" dirty="0">
                <a:solidFill>
                  <a:srgbClr val="706866"/>
                </a:solidFill>
                <a:latin typeface="Abadi" panose="020B0604020104020204" pitchFamily="34" charset="0"/>
              </a:rPr>
              <a:t>-Balance the communication by using the  best wording. </a:t>
            </a:r>
          </a:p>
          <a:p>
            <a:r>
              <a:rPr lang="en-US" dirty="0">
                <a:solidFill>
                  <a:srgbClr val="706866"/>
                </a:solidFill>
                <a:latin typeface="Abadi" panose="020B0604020104020204" pitchFamily="34" charset="0"/>
              </a:rPr>
              <a:t>-Resolve</a:t>
            </a:r>
          </a:p>
        </p:txBody>
      </p:sp>
      <p:sp>
        <p:nvSpPr>
          <p:cNvPr id="21" name="TextBox 20">
            <a:extLst>
              <a:ext uri="{FF2B5EF4-FFF2-40B4-BE49-F238E27FC236}">
                <a16:creationId xmlns:a16="http://schemas.microsoft.com/office/drawing/2014/main" id="{1C4C1893-77E7-7031-55E5-E1E78F657071}"/>
              </a:ext>
            </a:extLst>
          </p:cNvPr>
          <p:cNvSpPr txBox="1"/>
          <p:nvPr/>
        </p:nvSpPr>
        <p:spPr>
          <a:xfrm>
            <a:off x="4081346" y="2422282"/>
            <a:ext cx="3466933" cy="369332"/>
          </a:xfrm>
          <a:prstGeom prst="rect">
            <a:avLst/>
          </a:prstGeom>
          <a:noFill/>
        </p:spPr>
        <p:txBody>
          <a:bodyPr wrap="square" rtlCol="0">
            <a:spAutoFit/>
          </a:bodyPr>
          <a:lstStyle/>
          <a:p>
            <a:r>
              <a:rPr lang="en-US" b="1" dirty="0">
                <a:solidFill>
                  <a:srgbClr val="00A5B5"/>
                </a:solidFill>
              </a:rPr>
              <a:t>Our Actions</a:t>
            </a:r>
          </a:p>
        </p:txBody>
      </p:sp>
      <p:sp>
        <p:nvSpPr>
          <p:cNvPr id="22" name="TextBox 21">
            <a:extLst>
              <a:ext uri="{FF2B5EF4-FFF2-40B4-BE49-F238E27FC236}">
                <a16:creationId xmlns:a16="http://schemas.microsoft.com/office/drawing/2014/main" id="{2CA2F723-8FC5-17BC-202D-FE3A286F7DEA}"/>
              </a:ext>
            </a:extLst>
          </p:cNvPr>
          <p:cNvSpPr txBox="1"/>
          <p:nvPr/>
        </p:nvSpPr>
        <p:spPr>
          <a:xfrm>
            <a:off x="4081346" y="2883731"/>
            <a:ext cx="4257276" cy="2031325"/>
          </a:xfrm>
          <a:prstGeom prst="rect">
            <a:avLst/>
          </a:prstGeom>
          <a:noFill/>
        </p:spPr>
        <p:txBody>
          <a:bodyPr wrap="square" rtlCol="0">
            <a:spAutoFit/>
          </a:bodyPr>
          <a:lstStyle/>
          <a:p>
            <a:r>
              <a:rPr lang="en-US" dirty="0">
                <a:solidFill>
                  <a:srgbClr val="706866"/>
                </a:solidFill>
                <a:latin typeface="Abadi" panose="020B0604020104020204" pitchFamily="34" charset="0"/>
              </a:rPr>
              <a:t>-Be effective </a:t>
            </a:r>
          </a:p>
          <a:p>
            <a:r>
              <a:rPr lang="en-US" dirty="0">
                <a:solidFill>
                  <a:srgbClr val="706866"/>
                </a:solidFill>
                <a:latin typeface="Abadi" panose="020B0604020104020204" pitchFamily="34" charset="0"/>
              </a:rPr>
              <a:t>-Do not hesitate</a:t>
            </a:r>
          </a:p>
          <a:p>
            <a:r>
              <a:rPr lang="en-US" dirty="0">
                <a:solidFill>
                  <a:srgbClr val="706866"/>
                </a:solidFill>
                <a:latin typeface="Abadi" panose="020B0604020104020204" pitchFamily="34" charset="0"/>
              </a:rPr>
              <a:t>-Be confident / show confidence</a:t>
            </a:r>
          </a:p>
          <a:p>
            <a:r>
              <a:rPr lang="en-US" dirty="0">
                <a:solidFill>
                  <a:srgbClr val="706866"/>
                </a:solidFill>
                <a:latin typeface="Abadi" panose="020B0604020104020204" pitchFamily="34" charset="0"/>
              </a:rPr>
              <a:t>-Explain the processes / Explain what is going on</a:t>
            </a:r>
          </a:p>
          <a:p>
            <a:r>
              <a:rPr lang="en-US" dirty="0">
                <a:solidFill>
                  <a:srgbClr val="706866"/>
                </a:solidFill>
                <a:latin typeface="Abadi" panose="020B0604020104020204" pitchFamily="34" charset="0"/>
              </a:rPr>
              <a:t>-Manage your voice (neutral)</a:t>
            </a:r>
          </a:p>
          <a:p>
            <a:r>
              <a:rPr lang="en-US" dirty="0">
                <a:solidFill>
                  <a:srgbClr val="706866"/>
                </a:solidFill>
                <a:latin typeface="Abadi" panose="020B0604020104020204" pitchFamily="34" charset="0"/>
              </a:rPr>
              <a:t>-Ask proper questions</a:t>
            </a:r>
          </a:p>
        </p:txBody>
      </p:sp>
      <p:sp>
        <p:nvSpPr>
          <p:cNvPr id="23" name="TextBox 22">
            <a:extLst>
              <a:ext uri="{FF2B5EF4-FFF2-40B4-BE49-F238E27FC236}">
                <a16:creationId xmlns:a16="http://schemas.microsoft.com/office/drawing/2014/main" id="{10ED161C-821F-957C-80B7-A2BEB7B0610B}"/>
              </a:ext>
            </a:extLst>
          </p:cNvPr>
          <p:cNvSpPr txBox="1"/>
          <p:nvPr/>
        </p:nvSpPr>
        <p:spPr>
          <a:xfrm>
            <a:off x="287975" y="3283840"/>
            <a:ext cx="3565117" cy="954107"/>
          </a:xfrm>
          <a:prstGeom prst="rect">
            <a:avLst/>
          </a:prstGeom>
          <a:noFill/>
        </p:spPr>
        <p:txBody>
          <a:bodyPr wrap="square" rtlCol="0">
            <a:spAutoFit/>
          </a:bodyPr>
          <a:lstStyle/>
          <a:p>
            <a:pPr algn="ctr"/>
            <a:r>
              <a:rPr lang="en-US" sz="1400" i="1" dirty="0">
                <a:solidFill>
                  <a:srgbClr val="009999"/>
                </a:solidFill>
              </a:rPr>
              <a:t>This is not the final receipt to handle all calls and chats, every interaction is different, just do your best and learn from that.</a:t>
            </a:r>
          </a:p>
        </p:txBody>
      </p:sp>
      <p:sp>
        <p:nvSpPr>
          <p:cNvPr id="24" name="TextBox 23">
            <a:extLst>
              <a:ext uri="{FF2B5EF4-FFF2-40B4-BE49-F238E27FC236}">
                <a16:creationId xmlns:a16="http://schemas.microsoft.com/office/drawing/2014/main" id="{D7DFAE0B-5F0D-AA15-E28B-AC04F1F0BFC7}"/>
              </a:ext>
            </a:extLst>
          </p:cNvPr>
          <p:cNvSpPr txBox="1"/>
          <p:nvPr/>
        </p:nvSpPr>
        <p:spPr>
          <a:xfrm>
            <a:off x="775795" y="4259487"/>
            <a:ext cx="2720488" cy="369332"/>
          </a:xfrm>
          <a:prstGeom prst="rect">
            <a:avLst/>
          </a:prstGeom>
          <a:noFill/>
        </p:spPr>
        <p:txBody>
          <a:bodyPr wrap="square" rtlCol="0">
            <a:spAutoFit/>
          </a:bodyPr>
          <a:lstStyle/>
          <a:p>
            <a:pPr algn="ctr"/>
            <a:r>
              <a:rPr lang="en-US" b="1" u="sng" dirty="0">
                <a:solidFill>
                  <a:srgbClr val="000000"/>
                </a:solidFill>
                <a:latin typeface="Abadi" panose="020B0604020104020204" pitchFamily="34" charset="0"/>
              </a:rPr>
              <a:t>Do Not Take It Personal</a:t>
            </a:r>
          </a:p>
        </p:txBody>
      </p:sp>
      <p:sp>
        <p:nvSpPr>
          <p:cNvPr id="25" name="TextBox 24">
            <a:extLst>
              <a:ext uri="{FF2B5EF4-FFF2-40B4-BE49-F238E27FC236}">
                <a16:creationId xmlns:a16="http://schemas.microsoft.com/office/drawing/2014/main" id="{3A1165DD-AA3C-87DE-AE89-CA31265211EB}"/>
              </a:ext>
            </a:extLst>
          </p:cNvPr>
          <p:cNvSpPr txBox="1"/>
          <p:nvPr/>
        </p:nvSpPr>
        <p:spPr>
          <a:xfrm>
            <a:off x="496145" y="984566"/>
            <a:ext cx="1486166" cy="200055"/>
          </a:xfrm>
          <a:prstGeom prst="rect">
            <a:avLst/>
          </a:prstGeom>
          <a:noFill/>
        </p:spPr>
        <p:txBody>
          <a:bodyPr wrap="square" rtlCol="0">
            <a:spAutoFit/>
          </a:bodyPr>
          <a:lstStyle/>
          <a:p>
            <a:r>
              <a:rPr lang="en-US" sz="700" dirty="0" err="1"/>
              <a:t>Agressive</a:t>
            </a:r>
            <a:endParaRPr lang="en-US" sz="700" dirty="0"/>
          </a:p>
        </p:txBody>
      </p:sp>
      <p:sp>
        <p:nvSpPr>
          <p:cNvPr id="26" name="TextBox 25">
            <a:extLst>
              <a:ext uri="{FF2B5EF4-FFF2-40B4-BE49-F238E27FC236}">
                <a16:creationId xmlns:a16="http://schemas.microsoft.com/office/drawing/2014/main" id="{91B26B99-02D2-17EF-6B85-4AE26879F470}"/>
              </a:ext>
            </a:extLst>
          </p:cNvPr>
          <p:cNvSpPr txBox="1"/>
          <p:nvPr/>
        </p:nvSpPr>
        <p:spPr>
          <a:xfrm>
            <a:off x="499112" y="2587345"/>
            <a:ext cx="1140544" cy="200055"/>
          </a:xfrm>
          <a:prstGeom prst="rect">
            <a:avLst/>
          </a:prstGeom>
          <a:noFill/>
        </p:spPr>
        <p:txBody>
          <a:bodyPr wrap="square" rtlCol="0">
            <a:spAutoFit/>
          </a:bodyPr>
          <a:lstStyle/>
          <a:p>
            <a:r>
              <a:rPr lang="en-US" sz="700" dirty="0"/>
              <a:t>Passive</a:t>
            </a:r>
          </a:p>
        </p:txBody>
      </p:sp>
      <p:sp>
        <p:nvSpPr>
          <p:cNvPr id="27" name="TextBox 26">
            <a:extLst>
              <a:ext uri="{FF2B5EF4-FFF2-40B4-BE49-F238E27FC236}">
                <a16:creationId xmlns:a16="http://schemas.microsoft.com/office/drawing/2014/main" id="{84436196-34D3-CD7F-FA22-83DAA02613AC}"/>
              </a:ext>
            </a:extLst>
          </p:cNvPr>
          <p:cNvSpPr txBox="1"/>
          <p:nvPr/>
        </p:nvSpPr>
        <p:spPr>
          <a:xfrm>
            <a:off x="496145" y="1847064"/>
            <a:ext cx="1486166" cy="200055"/>
          </a:xfrm>
          <a:prstGeom prst="rect">
            <a:avLst/>
          </a:prstGeom>
          <a:noFill/>
        </p:spPr>
        <p:txBody>
          <a:bodyPr wrap="square" rtlCol="0">
            <a:spAutoFit/>
          </a:bodyPr>
          <a:lstStyle/>
          <a:p>
            <a:r>
              <a:rPr lang="en-US" sz="700" dirty="0"/>
              <a:t>Neutral</a:t>
            </a:r>
          </a:p>
        </p:txBody>
      </p:sp>
    </p:spTree>
    <p:extLst>
      <p:ext uri="{BB962C8B-B14F-4D97-AF65-F5344CB8AC3E}">
        <p14:creationId xmlns:p14="http://schemas.microsoft.com/office/powerpoint/2010/main" val="1448591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Thinking Images | Free Vectors, Stock Photos &amp; PSD">
            <a:extLst>
              <a:ext uri="{FF2B5EF4-FFF2-40B4-BE49-F238E27FC236}">
                <a16:creationId xmlns:a16="http://schemas.microsoft.com/office/drawing/2014/main" id="{2B5363E3-00CF-4DDA-B45D-AE326C1476A6}"/>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l="199" t="-274" r="-199" b="6600"/>
          <a:stretch/>
        </p:blipFill>
        <p:spPr bwMode="auto">
          <a:xfrm>
            <a:off x="2565079" y="1155658"/>
            <a:ext cx="4257276" cy="3987842"/>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1B71DAAD-E290-4F17-A90C-A5D4D3DF71F7}"/>
              </a:ext>
            </a:extLst>
          </p:cNvPr>
          <p:cNvSpPr>
            <a:spLocks noGrp="1"/>
          </p:cNvSpPr>
          <p:nvPr>
            <p:ph type="sldNum" sz="quarter" idx="4"/>
          </p:nvPr>
        </p:nvSpPr>
        <p:spPr/>
        <p:txBody>
          <a:bodyPr/>
          <a:lstStyle/>
          <a:p>
            <a:fld id="{00000000-1234-1234-1234-123412341234}" type="slidenum">
              <a:rPr lang="en-US" smtClean="0"/>
              <a:pPr/>
              <a:t>7</a:t>
            </a:fld>
            <a:endParaRPr lang="en-US" dirty="0"/>
          </a:p>
        </p:txBody>
      </p:sp>
      <p:sp>
        <p:nvSpPr>
          <p:cNvPr id="3" name="TextBox 2">
            <a:extLst>
              <a:ext uri="{FF2B5EF4-FFF2-40B4-BE49-F238E27FC236}">
                <a16:creationId xmlns:a16="http://schemas.microsoft.com/office/drawing/2014/main" id="{5B0B85F1-320D-352A-9447-77E913A60117}"/>
              </a:ext>
            </a:extLst>
          </p:cNvPr>
          <p:cNvSpPr txBox="1"/>
          <p:nvPr/>
        </p:nvSpPr>
        <p:spPr>
          <a:xfrm>
            <a:off x="2410607" y="1230284"/>
            <a:ext cx="6214312" cy="1938992"/>
          </a:xfrm>
          <a:prstGeom prst="rect">
            <a:avLst/>
          </a:prstGeom>
          <a:noFill/>
        </p:spPr>
        <p:txBody>
          <a:bodyPr wrap="square" rtlCol="0">
            <a:spAutoFit/>
          </a:bodyPr>
          <a:lstStyle/>
          <a:p>
            <a:r>
              <a:rPr lang="en-US" sz="1200" dirty="0"/>
              <a:t>Hello this is Steve, If you wanted to make things harder for us as employees, you DID IT RIGHT, this is the seventh time I try to login into your app and the code you are sending does not work.</a:t>
            </a:r>
          </a:p>
          <a:p>
            <a:endParaRPr lang="en-US" sz="1200" dirty="0"/>
          </a:p>
          <a:p>
            <a:r>
              <a:rPr lang="en-US" sz="1200" dirty="0"/>
              <a:t>I am spending my whole lunch time trying to access and the codes you are sending do not work. It always says is invalid.</a:t>
            </a:r>
          </a:p>
          <a:p>
            <a:endParaRPr lang="en-US" sz="1200" dirty="0"/>
          </a:p>
          <a:p>
            <a:r>
              <a:rPr lang="en-US" sz="1200" dirty="0"/>
              <a:t>I do not have a computer at home, and I am in the field doing the hard work.</a:t>
            </a:r>
          </a:p>
          <a:p>
            <a:r>
              <a:rPr lang="en-US" sz="1200" dirty="0"/>
              <a:t>First problem was resetting the password which worked yesterday for me but now all I have is a bunch of codes and none of them work. WHAT IS GOING ON?</a:t>
            </a:r>
          </a:p>
        </p:txBody>
      </p:sp>
      <p:pic>
        <p:nvPicPr>
          <p:cNvPr id="6146" name="Picture 2" descr="Angry People Images | Free Vectors, Stock Photos &amp; PSD">
            <a:extLst>
              <a:ext uri="{FF2B5EF4-FFF2-40B4-BE49-F238E27FC236}">
                <a16:creationId xmlns:a16="http://schemas.microsoft.com/office/drawing/2014/main" id="{5091BFC1-3A4D-07D5-3541-A463806EF0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081" y="1080431"/>
            <a:ext cx="1891526" cy="1891526"/>
          </a:xfrm>
          <a:prstGeom prst="flowChartConnector">
            <a:avLst/>
          </a:prstGeom>
          <a:noFill/>
          <a:ln w="38100">
            <a:solidFill>
              <a:srgbClr val="00A5B5"/>
            </a:solid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1D37A62-15FE-680E-C59C-89B7E34C4FAF}"/>
              </a:ext>
            </a:extLst>
          </p:cNvPr>
          <p:cNvSpPr txBox="1"/>
          <p:nvPr/>
        </p:nvSpPr>
        <p:spPr>
          <a:xfrm>
            <a:off x="2410607" y="887297"/>
            <a:ext cx="3992137" cy="369332"/>
          </a:xfrm>
          <a:prstGeom prst="rect">
            <a:avLst/>
          </a:prstGeom>
          <a:noFill/>
        </p:spPr>
        <p:txBody>
          <a:bodyPr wrap="square" rtlCol="0">
            <a:spAutoFit/>
          </a:bodyPr>
          <a:lstStyle/>
          <a:p>
            <a:r>
              <a:rPr lang="en-US" dirty="0"/>
              <a:t>Scenario: </a:t>
            </a:r>
            <a:r>
              <a:rPr lang="en-US" dirty="0">
                <a:solidFill>
                  <a:srgbClr val="009999"/>
                </a:solidFill>
              </a:rPr>
              <a:t>Irate People</a:t>
            </a:r>
          </a:p>
        </p:txBody>
      </p:sp>
      <p:sp>
        <p:nvSpPr>
          <p:cNvPr id="5" name="TextBox 4">
            <a:extLst>
              <a:ext uri="{FF2B5EF4-FFF2-40B4-BE49-F238E27FC236}">
                <a16:creationId xmlns:a16="http://schemas.microsoft.com/office/drawing/2014/main" id="{C8460CFA-A844-F498-4305-C3C5B31CF25B}"/>
              </a:ext>
            </a:extLst>
          </p:cNvPr>
          <p:cNvSpPr txBox="1"/>
          <p:nvPr/>
        </p:nvSpPr>
        <p:spPr>
          <a:xfrm>
            <a:off x="3731500" y="3124814"/>
            <a:ext cx="3992137" cy="369332"/>
          </a:xfrm>
          <a:prstGeom prst="rect">
            <a:avLst/>
          </a:prstGeom>
          <a:noFill/>
        </p:spPr>
        <p:txBody>
          <a:bodyPr wrap="square" rtlCol="0">
            <a:spAutoFit/>
          </a:bodyPr>
          <a:lstStyle/>
          <a:p>
            <a:r>
              <a:rPr lang="en-US" b="1" dirty="0">
                <a:solidFill>
                  <a:srgbClr val="F96013"/>
                </a:solidFill>
              </a:rPr>
              <a:t>Keep In Mind:</a:t>
            </a:r>
          </a:p>
        </p:txBody>
      </p:sp>
      <p:sp>
        <p:nvSpPr>
          <p:cNvPr id="26" name="TextBox 25">
            <a:extLst>
              <a:ext uri="{FF2B5EF4-FFF2-40B4-BE49-F238E27FC236}">
                <a16:creationId xmlns:a16="http://schemas.microsoft.com/office/drawing/2014/main" id="{833E5130-D3E8-3C40-7749-B9A728EBA3C4}"/>
              </a:ext>
            </a:extLst>
          </p:cNvPr>
          <p:cNvSpPr txBox="1"/>
          <p:nvPr/>
        </p:nvSpPr>
        <p:spPr>
          <a:xfrm>
            <a:off x="664617" y="3537121"/>
            <a:ext cx="2673809" cy="307777"/>
          </a:xfrm>
          <a:prstGeom prst="rect">
            <a:avLst/>
          </a:prstGeom>
          <a:noFill/>
        </p:spPr>
        <p:txBody>
          <a:bodyPr wrap="square" rtlCol="0">
            <a:spAutoFit/>
          </a:bodyPr>
          <a:lstStyle/>
          <a:p>
            <a:r>
              <a:rPr lang="en-US" sz="1400" b="1" dirty="0">
                <a:solidFill>
                  <a:schemeClr val="bg1">
                    <a:lumMod val="50000"/>
                  </a:schemeClr>
                </a:solidFill>
              </a:rPr>
              <a:t>What was your focus?</a:t>
            </a:r>
          </a:p>
        </p:txBody>
      </p:sp>
      <p:pic>
        <p:nvPicPr>
          <p:cNvPr id="27" name="Picture 6" descr="Check Mark Icon, Check Icons, Mark Icons, Symbol PNG and Vector with  Transparent Background for Free Download">
            <a:extLst>
              <a:ext uri="{FF2B5EF4-FFF2-40B4-BE49-F238E27FC236}">
                <a16:creationId xmlns:a16="http://schemas.microsoft.com/office/drawing/2014/main" id="{05EF021F-2A23-1729-D788-678ECE612D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719" y="3525423"/>
            <a:ext cx="336628" cy="33662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Check Mark Icon, Check Icons, Mark Icons, Symbol PNG and Vector with  Transparent Background for Free Download">
            <a:extLst>
              <a:ext uri="{FF2B5EF4-FFF2-40B4-BE49-F238E27FC236}">
                <a16:creationId xmlns:a16="http://schemas.microsoft.com/office/drawing/2014/main" id="{1F121192-0140-6E28-C1CA-BBE7459487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719" y="3915858"/>
            <a:ext cx="336628" cy="33662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 descr="Check Mark Icon, Check Icons, Mark Icons, Symbol PNG and Vector with  Transparent Background for Free Download">
            <a:extLst>
              <a:ext uri="{FF2B5EF4-FFF2-40B4-BE49-F238E27FC236}">
                <a16:creationId xmlns:a16="http://schemas.microsoft.com/office/drawing/2014/main" id="{F26040BE-1DC5-2596-247C-92CC9C76D6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719" y="4352675"/>
            <a:ext cx="336628" cy="33662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 descr="Check Mark Icon, Check Icons, Mark Icons, Symbol PNG and Vector with  Transparent Background for Free Download">
            <a:extLst>
              <a:ext uri="{FF2B5EF4-FFF2-40B4-BE49-F238E27FC236}">
                <a16:creationId xmlns:a16="http://schemas.microsoft.com/office/drawing/2014/main" id="{A6EB527A-601D-9754-631F-6D51178D06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764" y="3562878"/>
            <a:ext cx="336628" cy="336628"/>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6" descr="Check Mark Icon, Check Icons, Mark Icons, Symbol PNG and Vector with  Transparent Background for Free Download">
            <a:extLst>
              <a:ext uri="{FF2B5EF4-FFF2-40B4-BE49-F238E27FC236}">
                <a16:creationId xmlns:a16="http://schemas.microsoft.com/office/drawing/2014/main" id="{C0CE6F01-7127-E884-93EC-46CEFF3302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4827" y="3943807"/>
            <a:ext cx="336628" cy="336628"/>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extLst>
              <a:ext uri="{FF2B5EF4-FFF2-40B4-BE49-F238E27FC236}">
                <a16:creationId xmlns:a16="http://schemas.microsoft.com/office/drawing/2014/main" id="{B65C1891-A983-C50B-B499-434328E18887}"/>
              </a:ext>
            </a:extLst>
          </p:cNvPr>
          <p:cNvSpPr txBox="1"/>
          <p:nvPr/>
        </p:nvSpPr>
        <p:spPr>
          <a:xfrm>
            <a:off x="645537" y="3935480"/>
            <a:ext cx="4257276" cy="307777"/>
          </a:xfrm>
          <a:prstGeom prst="rect">
            <a:avLst/>
          </a:prstGeom>
          <a:noFill/>
        </p:spPr>
        <p:txBody>
          <a:bodyPr wrap="square" rtlCol="0">
            <a:spAutoFit/>
          </a:bodyPr>
          <a:lstStyle/>
          <a:p>
            <a:r>
              <a:rPr lang="en-US" sz="1400" b="1" dirty="0">
                <a:solidFill>
                  <a:schemeClr val="bg1">
                    <a:lumMod val="50000"/>
                  </a:schemeClr>
                </a:solidFill>
              </a:rPr>
              <a:t>How did you balance the communication?</a:t>
            </a:r>
          </a:p>
        </p:txBody>
      </p:sp>
      <p:sp>
        <p:nvSpPr>
          <p:cNvPr id="38" name="TextBox 37">
            <a:extLst>
              <a:ext uri="{FF2B5EF4-FFF2-40B4-BE49-F238E27FC236}">
                <a16:creationId xmlns:a16="http://schemas.microsoft.com/office/drawing/2014/main" id="{84233F44-F7A0-EE66-90FA-95F0B6D30709}"/>
              </a:ext>
            </a:extLst>
          </p:cNvPr>
          <p:cNvSpPr txBox="1"/>
          <p:nvPr/>
        </p:nvSpPr>
        <p:spPr>
          <a:xfrm>
            <a:off x="664617" y="4345429"/>
            <a:ext cx="4634798" cy="307777"/>
          </a:xfrm>
          <a:prstGeom prst="rect">
            <a:avLst/>
          </a:prstGeom>
          <a:noFill/>
        </p:spPr>
        <p:txBody>
          <a:bodyPr wrap="square" rtlCol="0">
            <a:spAutoFit/>
          </a:bodyPr>
          <a:lstStyle/>
          <a:p>
            <a:r>
              <a:rPr lang="en-US" sz="1400" b="1" dirty="0">
                <a:solidFill>
                  <a:schemeClr val="bg1">
                    <a:lumMod val="50000"/>
                  </a:schemeClr>
                </a:solidFill>
              </a:rPr>
              <a:t>How good was your explanation?</a:t>
            </a:r>
          </a:p>
        </p:txBody>
      </p:sp>
      <p:sp>
        <p:nvSpPr>
          <p:cNvPr id="39" name="TextBox 38">
            <a:extLst>
              <a:ext uri="{FF2B5EF4-FFF2-40B4-BE49-F238E27FC236}">
                <a16:creationId xmlns:a16="http://schemas.microsoft.com/office/drawing/2014/main" id="{FD585067-B79A-039F-EC04-080317FD48E2}"/>
              </a:ext>
            </a:extLst>
          </p:cNvPr>
          <p:cNvSpPr txBox="1"/>
          <p:nvPr/>
        </p:nvSpPr>
        <p:spPr>
          <a:xfrm>
            <a:off x="5299415" y="3564969"/>
            <a:ext cx="3469866" cy="307777"/>
          </a:xfrm>
          <a:prstGeom prst="rect">
            <a:avLst/>
          </a:prstGeom>
          <a:noFill/>
        </p:spPr>
        <p:txBody>
          <a:bodyPr wrap="square" rtlCol="0">
            <a:spAutoFit/>
          </a:bodyPr>
          <a:lstStyle/>
          <a:p>
            <a:r>
              <a:rPr lang="en-US" sz="1400" b="1" dirty="0">
                <a:solidFill>
                  <a:schemeClr val="bg1">
                    <a:lumMod val="50000"/>
                  </a:schemeClr>
                </a:solidFill>
              </a:rPr>
              <a:t>How was your tone of voice?</a:t>
            </a:r>
          </a:p>
        </p:txBody>
      </p:sp>
      <p:sp>
        <p:nvSpPr>
          <p:cNvPr id="40" name="TextBox 39">
            <a:extLst>
              <a:ext uri="{FF2B5EF4-FFF2-40B4-BE49-F238E27FC236}">
                <a16:creationId xmlns:a16="http://schemas.microsoft.com/office/drawing/2014/main" id="{7ECC9E53-99C7-F719-5629-F934F12E82FF}"/>
              </a:ext>
            </a:extLst>
          </p:cNvPr>
          <p:cNvSpPr txBox="1"/>
          <p:nvPr/>
        </p:nvSpPr>
        <p:spPr>
          <a:xfrm>
            <a:off x="5306938" y="3951989"/>
            <a:ext cx="3607187" cy="307777"/>
          </a:xfrm>
          <a:prstGeom prst="rect">
            <a:avLst/>
          </a:prstGeom>
          <a:noFill/>
        </p:spPr>
        <p:txBody>
          <a:bodyPr wrap="square" rtlCol="0">
            <a:spAutoFit/>
          </a:bodyPr>
          <a:lstStyle/>
          <a:p>
            <a:r>
              <a:rPr lang="en-US" sz="1400" b="1" dirty="0">
                <a:solidFill>
                  <a:schemeClr val="bg1">
                    <a:lumMod val="50000"/>
                  </a:schemeClr>
                </a:solidFill>
              </a:rPr>
              <a:t>How did you display confidence?</a:t>
            </a:r>
          </a:p>
        </p:txBody>
      </p:sp>
      <p:sp>
        <p:nvSpPr>
          <p:cNvPr id="9" name="Title 2">
            <a:extLst>
              <a:ext uri="{FF2B5EF4-FFF2-40B4-BE49-F238E27FC236}">
                <a16:creationId xmlns:a16="http://schemas.microsoft.com/office/drawing/2014/main" id="{FFB42CD9-CB12-1D3B-9AE1-3A00074BFA18}"/>
              </a:ext>
            </a:extLst>
          </p:cNvPr>
          <p:cNvSpPr txBox="1">
            <a:spLocks/>
          </p:cNvSpPr>
          <p:nvPr/>
        </p:nvSpPr>
        <p:spPr>
          <a:xfrm>
            <a:off x="1684931" y="336628"/>
            <a:ext cx="5774136" cy="369333"/>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pPr algn="ctr"/>
            <a:r>
              <a:rPr lang="en-US" sz="2800" dirty="0">
                <a:solidFill>
                  <a:srgbClr val="FA6D26"/>
                </a:solidFill>
              </a:rPr>
              <a:t>Interaction Handling</a:t>
            </a:r>
          </a:p>
        </p:txBody>
      </p:sp>
    </p:spTree>
    <p:extLst>
      <p:ext uri="{BB962C8B-B14F-4D97-AF65-F5344CB8AC3E}">
        <p14:creationId xmlns:p14="http://schemas.microsoft.com/office/powerpoint/2010/main" val="676646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Thinking Images | Free Vectors, Stock Photos &amp; PSD">
            <a:extLst>
              <a:ext uri="{FF2B5EF4-FFF2-40B4-BE49-F238E27FC236}">
                <a16:creationId xmlns:a16="http://schemas.microsoft.com/office/drawing/2014/main" id="{2B5363E3-00CF-4DDA-B45D-AE326C1476A6}"/>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l="8175" r="8175" b="6565"/>
          <a:stretch/>
        </p:blipFill>
        <p:spPr bwMode="auto">
          <a:xfrm>
            <a:off x="6160249" y="1810695"/>
            <a:ext cx="2983751" cy="3332805"/>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1B71DAAD-E290-4F17-A90C-A5D4D3DF71F7}"/>
              </a:ext>
            </a:extLst>
          </p:cNvPr>
          <p:cNvSpPr>
            <a:spLocks noGrp="1"/>
          </p:cNvSpPr>
          <p:nvPr>
            <p:ph type="sldNum" sz="quarter" idx="4"/>
          </p:nvPr>
        </p:nvSpPr>
        <p:spPr/>
        <p:txBody>
          <a:bodyPr/>
          <a:lstStyle/>
          <a:p>
            <a:fld id="{00000000-1234-1234-1234-123412341234}" type="slidenum">
              <a:rPr lang="en-US" smtClean="0"/>
              <a:pPr/>
              <a:t>8</a:t>
            </a:fld>
            <a:endParaRPr lang="en-US" dirty="0"/>
          </a:p>
        </p:txBody>
      </p:sp>
      <p:sp>
        <p:nvSpPr>
          <p:cNvPr id="3" name="TextBox 2">
            <a:extLst>
              <a:ext uri="{FF2B5EF4-FFF2-40B4-BE49-F238E27FC236}">
                <a16:creationId xmlns:a16="http://schemas.microsoft.com/office/drawing/2014/main" id="{5B0B85F1-320D-352A-9447-77E913A60117}"/>
              </a:ext>
            </a:extLst>
          </p:cNvPr>
          <p:cNvSpPr txBox="1"/>
          <p:nvPr/>
        </p:nvSpPr>
        <p:spPr>
          <a:xfrm>
            <a:off x="423746" y="1169125"/>
            <a:ext cx="6676581" cy="1546577"/>
          </a:xfrm>
          <a:prstGeom prst="rect">
            <a:avLst/>
          </a:prstGeom>
          <a:noFill/>
        </p:spPr>
        <p:txBody>
          <a:bodyPr wrap="square" rtlCol="0">
            <a:spAutoFit/>
          </a:bodyPr>
          <a:lstStyle/>
          <a:p>
            <a:r>
              <a:rPr lang="en-US" sz="1050" dirty="0"/>
              <a:t>Hello this is Steve, If you wanted to make things harder for us as employees, you DID IT RIGHT, this is the seventh time I try to login into your app and the </a:t>
            </a:r>
            <a:r>
              <a:rPr lang="en-US" sz="1050" b="1" dirty="0">
                <a:solidFill>
                  <a:srgbClr val="FF0000"/>
                </a:solidFill>
              </a:rPr>
              <a:t>code you are sending does not work</a:t>
            </a:r>
            <a:r>
              <a:rPr lang="en-US" sz="1050" b="1" dirty="0"/>
              <a:t>.</a:t>
            </a:r>
          </a:p>
          <a:p>
            <a:endParaRPr lang="en-US" sz="1050" dirty="0"/>
          </a:p>
          <a:p>
            <a:r>
              <a:rPr lang="en-US" sz="1050" dirty="0"/>
              <a:t>I am spending my whole lunch time trying to access and the codes you are sending do not work. It always says is invalid.</a:t>
            </a:r>
          </a:p>
          <a:p>
            <a:endParaRPr lang="en-US" sz="1050" dirty="0"/>
          </a:p>
          <a:p>
            <a:r>
              <a:rPr lang="en-US" sz="1050" b="1" dirty="0">
                <a:solidFill>
                  <a:srgbClr val="FF0000"/>
                </a:solidFill>
              </a:rPr>
              <a:t>I do not have a computer at home</a:t>
            </a:r>
            <a:r>
              <a:rPr lang="en-US" sz="1050" dirty="0"/>
              <a:t>, and I am in the field doing the hard work.</a:t>
            </a:r>
          </a:p>
          <a:p>
            <a:r>
              <a:rPr lang="en-US" sz="1050" dirty="0"/>
              <a:t>First problem was resetting the password which worked yesterday for me but now all I have is a bunch of codes and none of them work. WHAT IS GOING ON?</a:t>
            </a:r>
          </a:p>
        </p:txBody>
      </p:sp>
      <p:sp>
        <p:nvSpPr>
          <p:cNvPr id="4" name="TextBox 3">
            <a:extLst>
              <a:ext uri="{FF2B5EF4-FFF2-40B4-BE49-F238E27FC236}">
                <a16:creationId xmlns:a16="http://schemas.microsoft.com/office/drawing/2014/main" id="{01D37A62-15FE-680E-C59C-89B7E34C4FAF}"/>
              </a:ext>
            </a:extLst>
          </p:cNvPr>
          <p:cNvSpPr txBox="1"/>
          <p:nvPr/>
        </p:nvSpPr>
        <p:spPr>
          <a:xfrm>
            <a:off x="420746" y="799793"/>
            <a:ext cx="3992137" cy="369332"/>
          </a:xfrm>
          <a:prstGeom prst="rect">
            <a:avLst/>
          </a:prstGeom>
          <a:noFill/>
        </p:spPr>
        <p:txBody>
          <a:bodyPr wrap="square" rtlCol="0">
            <a:spAutoFit/>
          </a:bodyPr>
          <a:lstStyle/>
          <a:p>
            <a:r>
              <a:rPr lang="en-US" dirty="0"/>
              <a:t>Scenario: </a:t>
            </a:r>
            <a:r>
              <a:rPr lang="en-US" dirty="0">
                <a:solidFill>
                  <a:srgbClr val="009999"/>
                </a:solidFill>
              </a:rPr>
              <a:t>Irate People</a:t>
            </a:r>
          </a:p>
        </p:txBody>
      </p:sp>
      <p:sp>
        <p:nvSpPr>
          <p:cNvPr id="9" name="Title 2">
            <a:extLst>
              <a:ext uri="{FF2B5EF4-FFF2-40B4-BE49-F238E27FC236}">
                <a16:creationId xmlns:a16="http://schemas.microsoft.com/office/drawing/2014/main" id="{FFB42CD9-CB12-1D3B-9AE1-3A00074BFA18}"/>
              </a:ext>
            </a:extLst>
          </p:cNvPr>
          <p:cNvSpPr txBox="1">
            <a:spLocks/>
          </p:cNvSpPr>
          <p:nvPr/>
        </p:nvSpPr>
        <p:spPr>
          <a:xfrm>
            <a:off x="1684931" y="336628"/>
            <a:ext cx="5774136" cy="369333"/>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pPr algn="ctr"/>
            <a:r>
              <a:rPr lang="en-US" sz="2800" dirty="0">
                <a:solidFill>
                  <a:srgbClr val="FA6D26"/>
                </a:solidFill>
              </a:rPr>
              <a:t>Interaction Handling</a:t>
            </a:r>
          </a:p>
        </p:txBody>
      </p:sp>
      <p:sp>
        <p:nvSpPr>
          <p:cNvPr id="2" name="TextBox 1">
            <a:extLst>
              <a:ext uri="{FF2B5EF4-FFF2-40B4-BE49-F238E27FC236}">
                <a16:creationId xmlns:a16="http://schemas.microsoft.com/office/drawing/2014/main" id="{4B01BAC1-B802-30AF-6F7C-3E024517C89A}"/>
              </a:ext>
            </a:extLst>
          </p:cNvPr>
          <p:cNvSpPr txBox="1"/>
          <p:nvPr/>
        </p:nvSpPr>
        <p:spPr>
          <a:xfrm>
            <a:off x="420746" y="2748034"/>
            <a:ext cx="6679581" cy="2162294"/>
          </a:xfrm>
          <a:prstGeom prst="flowChartAlternateProcess">
            <a:avLst/>
          </a:prstGeom>
          <a:solidFill>
            <a:schemeClr val="accent1">
              <a:lumMod val="20000"/>
              <a:lumOff val="80000"/>
            </a:schemeClr>
          </a:solidFill>
          <a:effectLst>
            <a:outerShdw blurRad="50800" dist="38100" algn="l" rotWithShape="0">
              <a:prstClr val="black">
                <a:alpha val="40000"/>
              </a:prstClr>
            </a:outerShdw>
          </a:effectLst>
        </p:spPr>
        <p:txBody>
          <a:bodyPr wrap="square" rtlCol="0">
            <a:spAutoFit/>
          </a:bodyPr>
          <a:lstStyle/>
          <a:p>
            <a:r>
              <a:rPr lang="en-US" sz="1100" b="1" i="1" dirty="0">
                <a:solidFill>
                  <a:srgbClr val="00B050"/>
                </a:solidFill>
              </a:rPr>
              <a:t>I understand this must be frustrating </a:t>
            </a:r>
            <a:r>
              <a:rPr lang="en-US" sz="1100" dirty="0"/>
              <a:t>for you Steve, Let me help you fix this as soon as we can so you can </a:t>
            </a:r>
            <a:r>
              <a:rPr lang="en-US" sz="1100" b="1" i="1" dirty="0">
                <a:solidFill>
                  <a:srgbClr val="00B050"/>
                </a:solidFill>
              </a:rPr>
              <a:t>go back to your duties (…) </a:t>
            </a:r>
            <a:br>
              <a:rPr lang="en-US" sz="1100" dirty="0"/>
            </a:br>
            <a:br>
              <a:rPr lang="en-US" sz="1100" dirty="0"/>
            </a:br>
            <a:r>
              <a:rPr lang="en-US" sz="1100" dirty="0"/>
              <a:t>Great! In order to pull up your profile may I have your </a:t>
            </a:r>
            <a:r>
              <a:rPr lang="es-US" sz="1100" b="1" dirty="0"/>
              <a:t>(…)</a:t>
            </a:r>
            <a:r>
              <a:rPr lang="es-US" sz="1100" dirty="0"/>
              <a:t>.</a:t>
            </a:r>
            <a:br>
              <a:rPr lang="es-US" sz="1100" dirty="0"/>
            </a:br>
            <a:br>
              <a:rPr lang="es-US" sz="1100" dirty="0"/>
            </a:br>
            <a:r>
              <a:rPr lang="en-US" sz="1100" b="1" i="1" dirty="0">
                <a:solidFill>
                  <a:schemeClr val="accent3"/>
                </a:solidFill>
              </a:rPr>
              <a:t>I was reviewing your profile and some information was not up to date</a:t>
            </a:r>
            <a:r>
              <a:rPr lang="en-US" sz="1100" dirty="0"/>
              <a:t>, I have made some changes to your account so, please login again and request the code via SMS. </a:t>
            </a:r>
            <a:r>
              <a:rPr lang="en-US" sz="1100" b="1" dirty="0"/>
              <a:t>(…)</a:t>
            </a:r>
            <a:br>
              <a:rPr lang="en-US" sz="1100" dirty="0"/>
            </a:br>
            <a:br>
              <a:rPr lang="en-US" sz="1100" dirty="0"/>
            </a:br>
            <a:r>
              <a:rPr lang="en-US" sz="1100" b="1" dirty="0">
                <a:solidFill>
                  <a:schemeClr val="accent1"/>
                </a:solidFill>
              </a:rPr>
              <a:t>We know the codes can be upsetting but is the best way to protect your information against hackers</a:t>
            </a:r>
            <a:r>
              <a:rPr lang="en-US" sz="1100" dirty="0"/>
              <a:t>, just keep in mind the system will send you a code only the first time you login during the day. If you happen to have more issues let us know so we can request our Tech dept to step in.</a:t>
            </a:r>
          </a:p>
        </p:txBody>
      </p:sp>
      <p:sp>
        <p:nvSpPr>
          <p:cNvPr id="7" name="TextBox 6">
            <a:extLst>
              <a:ext uri="{FF2B5EF4-FFF2-40B4-BE49-F238E27FC236}">
                <a16:creationId xmlns:a16="http://schemas.microsoft.com/office/drawing/2014/main" id="{A5F20CEF-4050-007D-235E-BA68CA994D96}"/>
              </a:ext>
            </a:extLst>
          </p:cNvPr>
          <p:cNvSpPr txBox="1"/>
          <p:nvPr/>
        </p:nvSpPr>
        <p:spPr>
          <a:xfrm>
            <a:off x="6800407" y="3054269"/>
            <a:ext cx="1922847" cy="1532334"/>
          </a:xfrm>
          <a:prstGeom prst="flowChartAlternateProcess">
            <a:avLst/>
          </a:prstGeom>
          <a:solidFill>
            <a:schemeClr val="bg2"/>
          </a:solidFill>
          <a:ln>
            <a:solidFill>
              <a:schemeClr val="accent3"/>
            </a:solidFill>
          </a:ln>
          <a:effectLst>
            <a:outerShdw blurRad="50800" dist="38100" algn="l" rotWithShape="0">
              <a:prstClr val="black">
                <a:alpha val="40000"/>
              </a:prstClr>
            </a:outerShdw>
          </a:effectLst>
        </p:spPr>
        <p:txBody>
          <a:bodyPr wrap="square" rtlCol="0">
            <a:spAutoFit/>
          </a:bodyPr>
          <a:lstStyle/>
          <a:p>
            <a:r>
              <a:rPr lang="es-US" sz="1200" b="1" i="1" dirty="0">
                <a:solidFill>
                  <a:srgbClr val="00B050"/>
                </a:solidFill>
              </a:rPr>
              <a:t>Empathy Statements, connection.</a:t>
            </a:r>
          </a:p>
          <a:p>
            <a:endParaRPr lang="es-US" sz="1200" b="1" i="1" dirty="0">
              <a:solidFill>
                <a:srgbClr val="00B050"/>
              </a:solidFill>
            </a:endParaRPr>
          </a:p>
          <a:p>
            <a:r>
              <a:rPr lang="es-US" sz="1200" b="1" i="1" dirty="0">
                <a:solidFill>
                  <a:schemeClr val="accent3"/>
                </a:solidFill>
              </a:rPr>
              <a:t>Explanation of why the issue happened.</a:t>
            </a:r>
          </a:p>
          <a:p>
            <a:endParaRPr lang="es-US" sz="1200" b="1" i="1" dirty="0">
              <a:solidFill>
                <a:schemeClr val="accent3"/>
              </a:solidFill>
            </a:endParaRPr>
          </a:p>
          <a:p>
            <a:r>
              <a:rPr lang="en-US" sz="1200" b="1" i="1" dirty="0">
                <a:solidFill>
                  <a:schemeClr val="accent1"/>
                </a:solidFill>
              </a:rPr>
              <a:t>Expectations</a:t>
            </a:r>
          </a:p>
        </p:txBody>
      </p:sp>
    </p:spTree>
    <p:extLst>
      <p:ext uri="{BB962C8B-B14F-4D97-AF65-F5344CB8AC3E}">
        <p14:creationId xmlns:p14="http://schemas.microsoft.com/office/powerpoint/2010/main" val="3802186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Thinking Images | Free Vectors, Stock Photos &amp; PSD">
            <a:extLst>
              <a:ext uri="{FF2B5EF4-FFF2-40B4-BE49-F238E27FC236}">
                <a16:creationId xmlns:a16="http://schemas.microsoft.com/office/drawing/2014/main" id="{2B5363E3-00CF-4DDA-B45D-AE326C1476A6}"/>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l="199" t="-274" r="-199" b="6600"/>
          <a:stretch/>
        </p:blipFill>
        <p:spPr bwMode="auto">
          <a:xfrm>
            <a:off x="2565079" y="1155658"/>
            <a:ext cx="4257276" cy="3987842"/>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1B71DAAD-E290-4F17-A90C-A5D4D3DF71F7}"/>
              </a:ext>
            </a:extLst>
          </p:cNvPr>
          <p:cNvSpPr>
            <a:spLocks noGrp="1"/>
          </p:cNvSpPr>
          <p:nvPr>
            <p:ph type="sldNum" sz="quarter" idx="4"/>
          </p:nvPr>
        </p:nvSpPr>
        <p:spPr/>
        <p:txBody>
          <a:bodyPr/>
          <a:lstStyle/>
          <a:p>
            <a:fld id="{00000000-1234-1234-1234-123412341234}" type="slidenum">
              <a:rPr lang="en-US" smtClean="0"/>
              <a:pPr/>
              <a:t>9</a:t>
            </a:fld>
            <a:endParaRPr lang="en-US" dirty="0"/>
          </a:p>
        </p:txBody>
      </p:sp>
      <p:sp>
        <p:nvSpPr>
          <p:cNvPr id="3" name="TextBox 2">
            <a:extLst>
              <a:ext uri="{FF2B5EF4-FFF2-40B4-BE49-F238E27FC236}">
                <a16:creationId xmlns:a16="http://schemas.microsoft.com/office/drawing/2014/main" id="{5B0B85F1-320D-352A-9447-77E913A60117}"/>
              </a:ext>
            </a:extLst>
          </p:cNvPr>
          <p:cNvSpPr txBox="1"/>
          <p:nvPr/>
        </p:nvSpPr>
        <p:spPr>
          <a:xfrm>
            <a:off x="2410607" y="1333696"/>
            <a:ext cx="6214312" cy="1015663"/>
          </a:xfrm>
          <a:prstGeom prst="rect">
            <a:avLst/>
          </a:prstGeom>
          <a:noFill/>
        </p:spPr>
        <p:txBody>
          <a:bodyPr wrap="square" rtlCol="0">
            <a:spAutoFit/>
          </a:bodyPr>
          <a:lstStyle/>
          <a:p>
            <a:r>
              <a:rPr lang="en-US" sz="1200" dirty="0"/>
              <a:t>Hello, this is the 3</a:t>
            </a:r>
            <a:r>
              <a:rPr lang="en-US" sz="1200" baseline="30000" dirty="0"/>
              <a:t>rd</a:t>
            </a:r>
            <a:r>
              <a:rPr lang="en-US" sz="1200" dirty="0"/>
              <a:t> time I am calling your company because I have not received my pay, I have a 2 years old kid who needs diapers and a demanding wife who needs money to get the food for our family and guess what... I cannot do any of that because you think my payment is something you can play with whenever you feel like! Last guy I talked to said that it would be deposited In the next hours, and nothing has happened!</a:t>
            </a:r>
          </a:p>
        </p:txBody>
      </p:sp>
      <p:pic>
        <p:nvPicPr>
          <p:cNvPr id="6146" name="Picture 2" descr="Angry People Images | Free Vectors, Stock Photos &amp; PSD">
            <a:extLst>
              <a:ext uri="{FF2B5EF4-FFF2-40B4-BE49-F238E27FC236}">
                <a16:creationId xmlns:a16="http://schemas.microsoft.com/office/drawing/2014/main" id="{5091BFC1-3A4D-07D5-3541-A463806EF0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081" y="1080431"/>
            <a:ext cx="1891526" cy="1891526"/>
          </a:xfrm>
          <a:prstGeom prst="flowChartConnector">
            <a:avLst/>
          </a:prstGeom>
          <a:noFill/>
          <a:ln w="38100">
            <a:solidFill>
              <a:srgbClr val="00A5B5"/>
            </a:solid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1D37A62-15FE-680E-C59C-89B7E34C4FAF}"/>
              </a:ext>
            </a:extLst>
          </p:cNvPr>
          <p:cNvSpPr txBox="1"/>
          <p:nvPr/>
        </p:nvSpPr>
        <p:spPr>
          <a:xfrm>
            <a:off x="2410607" y="990709"/>
            <a:ext cx="3992137" cy="369332"/>
          </a:xfrm>
          <a:prstGeom prst="rect">
            <a:avLst/>
          </a:prstGeom>
          <a:noFill/>
        </p:spPr>
        <p:txBody>
          <a:bodyPr wrap="square" rtlCol="0">
            <a:spAutoFit/>
          </a:bodyPr>
          <a:lstStyle/>
          <a:p>
            <a:r>
              <a:rPr lang="en-US" dirty="0"/>
              <a:t>Scenario: </a:t>
            </a:r>
            <a:r>
              <a:rPr lang="en-US" dirty="0">
                <a:solidFill>
                  <a:srgbClr val="009999"/>
                </a:solidFill>
              </a:rPr>
              <a:t>Irate People</a:t>
            </a:r>
          </a:p>
        </p:txBody>
      </p:sp>
      <p:sp>
        <p:nvSpPr>
          <p:cNvPr id="5" name="TextBox 4">
            <a:extLst>
              <a:ext uri="{FF2B5EF4-FFF2-40B4-BE49-F238E27FC236}">
                <a16:creationId xmlns:a16="http://schemas.microsoft.com/office/drawing/2014/main" id="{C8460CFA-A844-F498-4305-C3C5B31CF25B}"/>
              </a:ext>
            </a:extLst>
          </p:cNvPr>
          <p:cNvSpPr txBox="1"/>
          <p:nvPr/>
        </p:nvSpPr>
        <p:spPr>
          <a:xfrm>
            <a:off x="3731500" y="2968887"/>
            <a:ext cx="3992137" cy="369332"/>
          </a:xfrm>
          <a:prstGeom prst="rect">
            <a:avLst/>
          </a:prstGeom>
          <a:noFill/>
        </p:spPr>
        <p:txBody>
          <a:bodyPr wrap="square" rtlCol="0">
            <a:spAutoFit/>
          </a:bodyPr>
          <a:lstStyle/>
          <a:p>
            <a:r>
              <a:rPr lang="en-US" b="1" dirty="0">
                <a:solidFill>
                  <a:srgbClr val="F96013"/>
                </a:solidFill>
              </a:rPr>
              <a:t>Keep in mind:</a:t>
            </a:r>
          </a:p>
        </p:txBody>
      </p:sp>
      <p:sp>
        <p:nvSpPr>
          <p:cNvPr id="26" name="TextBox 25">
            <a:extLst>
              <a:ext uri="{FF2B5EF4-FFF2-40B4-BE49-F238E27FC236}">
                <a16:creationId xmlns:a16="http://schemas.microsoft.com/office/drawing/2014/main" id="{833E5130-D3E8-3C40-7749-B9A728EBA3C4}"/>
              </a:ext>
            </a:extLst>
          </p:cNvPr>
          <p:cNvSpPr txBox="1"/>
          <p:nvPr/>
        </p:nvSpPr>
        <p:spPr>
          <a:xfrm>
            <a:off x="645537" y="3492719"/>
            <a:ext cx="2673809" cy="307777"/>
          </a:xfrm>
          <a:prstGeom prst="rect">
            <a:avLst/>
          </a:prstGeom>
          <a:noFill/>
        </p:spPr>
        <p:txBody>
          <a:bodyPr wrap="square" rtlCol="0">
            <a:spAutoFit/>
          </a:bodyPr>
          <a:lstStyle/>
          <a:p>
            <a:r>
              <a:rPr lang="en-US" sz="1400" b="1" dirty="0">
                <a:solidFill>
                  <a:schemeClr val="bg1">
                    <a:lumMod val="50000"/>
                  </a:schemeClr>
                </a:solidFill>
              </a:rPr>
              <a:t>What was your focus?</a:t>
            </a:r>
          </a:p>
        </p:txBody>
      </p:sp>
      <p:pic>
        <p:nvPicPr>
          <p:cNvPr id="27" name="Picture 6" descr="Check Mark Icon, Check Icons, Mark Icons, Symbol PNG and Vector with  Transparent Background for Free Download">
            <a:extLst>
              <a:ext uri="{FF2B5EF4-FFF2-40B4-BE49-F238E27FC236}">
                <a16:creationId xmlns:a16="http://schemas.microsoft.com/office/drawing/2014/main" id="{05EF021F-2A23-1729-D788-678ECE612D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719" y="3525423"/>
            <a:ext cx="336628" cy="33662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Check Mark Icon, Check Icons, Mark Icons, Symbol PNG and Vector with  Transparent Background for Free Download">
            <a:extLst>
              <a:ext uri="{FF2B5EF4-FFF2-40B4-BE49-F238E27FC236}">
                <a16:creationId xmlns:a16="http://schemas.microsoft.com/office/drawing/2014/main" id="{1F121192-0140-6E28-C1CA-BBE7459487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719" y="3915858"/>
            <a:ext cx="336628" cy="33662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 descr="Check Mark Icon, Check Icons, Mark Icons, Symbol PNG and Vector with  Transparent Background for Free Download">
            <a:extLst>
              <a:ext uri="{FF2B5EF4-FFF2-40B4-BE49-F238E27FC236}">
                <a16:creationId xmlns:a16="http://schemas.microsoft.com/office/drawing/2014/main" id="{A6EB527A-601D-9754-631F-6D51178D06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764" y="3562878"/>
            <a:ext cx="336628" cy="336628"/>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6" descr="Check Mark Icon, Check Icons, Mark Icons, Symbol PNG and Vector with  Transparent Background for Free Download">
            <a:extLst>
              <a:ext uri="{FF2B5EF4-FFF2-40B4-BE49-F238E27FC236}">
                <a16:creationId xmlns:a16="http://schemas.microsoft.com/office/drawing/2014/main" id="{C0CE6F01-7127-E884-93EC-46CEFF3302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4827" y="3943807"/>
            <a:ext cx="336628" cy="336628"/>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extLst>
              <a:ext uri="{FF2B5EF4-FFF2-40B4-BE49-F238E27FC236}">
                <a16:creationId xmlns:a16="http://schemas.microsoft.com/office/drawing/2014/main" id="{B65C1891-A983-C50B-B499-434328E18887}"/>
              </a:ext>
            </a:extLst>
          </p:cNvPr>
          <p:cNvSpPr txBox="1"/>
          <p:nvPr/>
        </p:nvSpPr>
        <p:spPr>
          <a:xfrm>
            <a:off x="645537" y="3858474"/>
            <a:ext cx="4257276" cy="307777"/>
          </a:xfrm>
          <a:prstGeom prst="rect">
            <a:avLst/>
          </a:prstGeom>
          <a:noFill/>
        </p:spPr>
        <p:txBody>
          <a:bodyPr wrap="square" rtlCol="0">
            <a:spAutoFit/>
          </a:bodyPr>
          <a:lstStyle/>
          <a:p>
            <a:r>
              <a:rPr lang="en-US" sz="1400" b="1" dirty="0">
                <a:solidFill>
                  <a:schemeClr val="bg1">
                    <a:lumMod val="50000"/>
                  </a:schemeClr>
                </a:solidFill>
              </a:rPr>
              <a:t>How did you balance the communication?</a:t>
            </a:r>
          </a:p>
        </p:txBody>
      </p:sp>
      <p:sp>
        <p:nvSpPr>
          <p:cNvPr id="39" name="TextBox 38">
            <a:extLst>
              <a:ext uri="{FF2B5EF4-FFF2-40B4-BE49-F238E27FC236}">
                <a16:creationId xmlns:a16="http://schemas.microsoft.com/office/drawing/2014/main" id="{FD585067-B79A-039F-EC04-080317FD48E2}"/>
              </a:ext>
            </a:extLst>
          </p:cNvPr>
          <p:cNvSpPr txBox="1"/>
          <p:nvPr/>
        </p:nvSpPr>
        <p:spPr>
          <a:xfrm>
            <a:off x="5299415" y="3509071"/>
            <a:ext cx="3469866" cy="307777"/>
          </a:xfrm>
          <a:prstGeom prst="rect">
            <a:avLst/>
          </a:prstGeom>
          <a:noFill/>
        </p:spPr>
        <p:txBody>
          <a:bodyPr wrap="square" rtlCol="0">
            <a:spAutoFit/>
          </a:bodyPr>
          <a:lstStyle/>
          <a:p>
            <a:r>
              <a:rPr lang="en-US" sz="1400" b="1" dirty="0">
                <a:solidFill>
                  <a:schemeClr val="bg1">
                    <a:lumMod val="50000"/>
                  </a:schemeClr>
                </a:solidFill>
              </a:rPr>
              <a:t>How was your tone of voice?</a:t>
            </a:r>
          </a:p>
        </p:txBody>
      </p:sp>
      <p:sp>
        <p:nvSpPr>
          <p:cNvPr id="40" name="TextBox 39">
            <a:extLst>
              <a:ext uri="{FF2B5EF4-FFF2-40B4-BE49-F238E27FC236}">
                <a16:creationId xmlns:a16="http://schemas.microsoft.com/office/drawing/2014/main" id="{7ECC9E53-99C7-F719-5629-F934F12E82FF}"/>
              </a:ext>
            </a:extLst>
          </p:cNvPr>
          <p:cNvSpPr txBox="1"/>
          <p:nvPr/>
        </p:nvSpPr>
        <p:spPr>
          <a:xfrm>
            <a:off x="5315414" y="3928063"/>
            <a:ext cx="3607187" cy="307777"/>
          </a:xfrm>
          <a:prstGeom prst="rect">
            <a:avLst/>
          </a:prstGeom>
          <a:noFill/>
        </p:spPr>
        <p:txBody>
          <a:bodyPr wrap="square" rtlCol="0">
            <a:spAutoFit/>
          </a:bodyPr>
          <a:lstStyle/>
          <a:p>
            <a:r>
              <a:rPr lang="en-US" sz="1400" b="1" dirty="0">
                <a:solidFill>
                  <a:schemeClr val="bg1">
                    <a:lumMod val="50000"/>
                  </a:schemeClr>
                </a:solidFill>
              </a:rPr>
              <a:t>How did you display confidence?</a:t>
            </a:r>
          </a:p>
        </p:txBody>
      </p:sp>
      <p:sp>
        <p:nvSpPr>
          <p:cNvPr id="9" name="Title 2">
            <a:extLst>
              <a:ext uri="{FF2B5EF4-FFF2-40B4-BE49-F238E27FC236}">
                <a16:creationId xmlns:a16="http://schemas.microsoft.com/office/drawing/2014/main" id="{E53882CA-D094-6B7C-B4A8-AF02B62CCDBC}"/>
              </a:ext>
            </a:extLst>
          </p:cNvPr>
          <p:cNvSpPr txBox="1">
            <a:spLocks/>
          </p:cNvSpPr>
          <p:nvPr/>
        </p:nvSpPr>
        <p:spPr>
          <a:xfrm>
            <a:off x="1684931" y="336628"/>
            <a:ext cx="5774136" cy="369333"/>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pPr algn="ctr"/>
            <a:r>
              <a:rPr lang="en-US" sz="2800" dirty="0">
                <a:solidFill>
                  <a:srgbClr val="FA6D26"/>
                </a:solidFill>
              </a:rPr>
              <a:t>Interaction Handling</a:t>
            </a:r>
          </a:p>
        </p:txBody>
      </p:sp>
    </p:spTree>
    <p:extLst>
      <p:ext uri="{BB962C8B-B14F-4D97-AF65-F5344CB8AC3E}">
        <p14:creationId xmlns:p14="http://schemas.microsoft.com/office/powerpoint/2010/main" val="3903808807"/>
      </p:ext>
    </p:extLst>
  </p:cSld>
  <p:clrMapOvr>
    <a:masterClrMapping/>
  </p:clrMapOvr>
</p:sld>
</file>

<file path=ppt/theme/theme1.xml><?xml version="1.0" encoding="utf-8"?>
<a:theme xmlns:a="http://schemas.openxmlformats.org/drawingml/2006/main" name="Vensure PPT Template">
  <a:themeElements>
    <a:clrScheme name="Vensure">
      <a:dk1>
        <a:srgbClr val="000000"/>
      </a:dk1>
      <a:lt1>
        <a:srgbClr val="FFFFFF"/>
      </a:lt1>
      <a:dk2>
        <a:srgbClr val="44546A"/>
      </a:dk2>
      <a:lt2>
        <a:srgbClr val="E7E6E6"/>
      </a:lt2>
      <a:accent1>
        <a:srgbClr val="E05106"/>
      </a:accent1>
      <a:accent2>
        <a:srgbClr val="6C6F70"/>
      </a:accent2>
      <a:accent3>
        <a:srgbClr val="00A5B5"/>
      </a:accent3>
      <a:accent4>
        <a:srgbClr val="E18849"/>
      </a:accent4>
      <a:accent5>
        <a:srgbClr val="A71930"/>
      </a:accent5>
      <a:accent6>
        <a:srgbClr val="69BE47"/>
      </a:accent6>
      <a:hlink>
        <a:srgbClr val="E05106"/>
      </a:hlink>
      <a:folHlink>
        <a:srgbClr val="3B00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392A58BE00B1545AA1A12C2241357A0" ma:contentTypeVersion="17" ma:contentTypeDescription="Create a new document." ma:contentTypeScope="" ma:versionID="1fc17f03e3c1a0841c41bbd9ad42ff71">
  <xsd:schema xmlns:xsd="http://www.w3.org/2001/XMLSchema" xmlns:xs="http://www.w3.org/2001/XMLSchema" xmlns:p="http://schemas.microsoft.com/office/2006/metadata/properties" xmlns:ns2="3033b280-ae71-40d6-aa29-5fd3ac97e96f" xmlns:ns3="9116cb9f-bd0d-43bf-83a7-1685e5d6ba3a" targetNamespace="http://schemas.microsoft.com/office/2006/metadata/properties" ma:root="true" ma:fieldsID="c130d228af32b48fbaca373eddde570b" ns2:_="" ns3:_="">
    <xsd:import namespace="3033b280-ae71-40d6-aa29-5fd3ac97e96f"/>
    <xsd:import namespace="9116cb9f-bd0d-43bf-83a7-1685e5d6ba3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33b280-ae71-40d6-aa29-5fd3ac97e9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4269d6d-f8a2-4d27-bd71-c96a8741e68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116cb9f-bd0d-43bf-83a7-1685e5d6ba3a"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f6a6ed9-464b-4bc5-b25f-4d225d3d0700}" ma:internalName="TaxCatchAll" ma:showField="CatchAllData" ma:web="9116cb9f-bd0d-43bf-83a7-1685e5d6ba3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7AD7876-E20D-4088-BD18-0C846BE60F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33b280-ae71-40d6-aa29-5fd3ac97e96f"/>
    <ds:schemaRef ds:uri="9116cb9f-bd0d-43bf-83a7-1685e5d6ba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4D1FDDE-4346-46D4-9849-A100B29922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30858</TotalTime>
  <Words>3789</Words>
  <Application>Microsoft Office PowerPoint</Application>
  <PresentationFormat>Presentación en pantalla (16:9)</PresentationFormat>
  <Paragraphs>318</Paragraphs>
  <Slides>28</Slides>
  <Notes>1</Notes>
  <HiddenSlides>0</HiddenSlides>
  <MMClips>0</MMClips>
  <ScaleCrop>false</ScaleCrop>
  <HeadingPairs>
    <vt:vector size="4" baseType="variant">
      <vt:variant>
        <vt:lpstr>Tema</vt:lpstr>
      </vt:variant>
      <vt:variant>
        <vt:i4>1</vt:i4>
      </vt:variant>
      <vt:variant>
        <vt:lpstr>Títulos de diapositiva</vt:lpstr>
      </vt:variant>
      <vt:variant>
        <vt:i4>28</vt:i4>
      </vt:variant>
    </vt:vector>
  </HeadingPairs>
  <TitlesOfParts>
    <vt:vector size="29" baseType="lpstr">
      <vt:lpstr>Vensure PPT Template</vt:lpstr>
      <vt:lpstr>Employee Relations </vt:lpstr>
      <vt:lpstr>We Are Assisting Employees But We Are Also Helping People</vt:lpstr>
      <vt:lpstr>What are Soft Skills?</vt:lpstr>
      <vt:lpstr>So how can we improve?</vt:lpstr>
      <vt:lpstr>Common Scenarios</vt:lpstr>
      <vt:lpstr>Handling Irate People</vt:lpstr>
      <vt:lpstr>Presentación de PowerPoint</vt:lpstr>
      <vt:lpstr>Presentación de PowerPoint</vt:lpstr>
      <vt:lpstr>Presentación de PowerPoint</vt:lpstr>
      <vt:lpstr>Presentación de PowerPoint</vt:lpstr>
      <vt:lpstr>How To Explain / Deliver Information</vt:lpstr>
      <vt:lpstr>Presentación de PowerPoint</vt:lpstr>
      <vt:lpstr>Presentación de PowerPoint</vt:lpstr>
      <vt:lpstr>Presentación de PowerPoint</vt:lpstr>
      <vt:lpstr>Presentación de PowerPoint</vt:lpstr>
      <vt:lpstr>Empathy And Rapport</vt:lpstr>
      <vt:lpstr>Presentación de PowerPoint</vt:lpstr>
      <vt:lpstr>Presentación de PowerPoint</vt:lpstr>
      <vt:lpstr>Presentación de PowerPoint</vt:lpstr>
      <vt:lpstr>Presentación de PowerPoint</vt:lpstr>
      <vt:lpstr>Chat Handling</vt:lpstr>
      <vt:lpstr>Chat Handling</vt:lpstr>
      <vt:lpstr>Chat Handling</vt:lpstr>
      <vt:lpstr>Chat Handling</vt:lpstr>
      <vt:lpstr>Chat Handling</vt:lpstr>
      <vt:lpstr>Chat Handling</vt:lpstr>
      <vt:lpstr>Chat Handling</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Customized Business Solutions</dc:title>
  <dc:creator>Julie Dower</dc:creator>
  <cp:lastModifiedBy>Sergio Garcia</cp:lastModifiedBy>
  <cp:revision>356</cp:revision>
  <cp:lastPrinted>2019-03-04T13:55:30Z</cp:lastPrinted>
  <dcterms:modified xsi:type="dcterms:W3CDTF">2023-10-10T19:34:48Z</dcterms:modified>
</cp:coreProperties>
</file>