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3"/>
  </p:sldMasterIdLst>
  <p:notesMasterIdLst>
    <p:notesMasterId r:id="rId30"/>
  </p:notesMasterIdLst>
  <p:handoutMasterIdLst>
    <p:handoutMasterId r:id="rId31"/>
  </p:handoutMasterIdLst>
  <p:sldIdLst>
    <p:sldId id="256" r:id="rId4"/>
    <p:sldId id="264" r:id="rId5"/>
    <p:sldId id="260" r:id="rId6"/>
    <p:sldId id="311" r:id="rId7"/>
    <p:sldId id="312" r:id="rId8"/>
    <p:sldId id="344" r:id="rId9"/>
    <p:sldId id="342" r:id="rId10"/>
    <p:sldId id="341" r:id="rId11"/>
    <p:sldId id="343" r:id="rId12"/>
    <p:sldId id="345" r:id="rId13"/>
    <p:sldId id="346" r:id="rId14"/>
    <p:sldId id="347" r:id="rId15"/>
    <p:sldId id="348" r:id="rId16"/>
    <p:sldId id="349" r:id="rId17"/>
    <p:sldId id="350" r:id="rId18"/>
    <p:sldId id="351" r:id="rId19"/>
    <p:sldId id="353" r:id="rId20"/>
    <p:sldId id="352" r:id="rId21"/>
    <p:sldId id="354" r:id="rId22"/>
    <p:sldId id="355" r:id="rId23"/>
    <p:sldId id="356" r:id="rId24"/>
    <p:sldId id="357" r:id="rId25"/>
    <p:sldId id="358" r:id="rId26"/>
    <p:sldId id="359" r:id="rId27"/>
    <p:sldId id="258" r:id="rId28"/>
    <p:sldId id="360" r:id="rId29"/>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5"/>
    <a:srgbClr val="706866"/>
    <a:srgbClr val="F96013"/>
    <a:srgbClr val="000000"/>
    <a:srgbClr val="009999"/>
    <a:srgbClr val="19728C"/>
    <a:srgbClr val="E7E6E6"/>
    <a:srgbClr val="FEDBC8"/>
    <a:srgbClr val="FA6A22"/>
    <a:srgbClr val="03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0538" autoAdjust="0"/>
  </p:normalViewPr>
  <p:slideViewPr>
    <p:cSldViewPr snapToGrid="0">
      <p:cViewPr varScale="1">
        <p:scale>
          <a:sx n="86" d="100"/>
          <a:sy n="86" d="100"/>
        </p:scale>
        <p:origin x="120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dirty="0">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871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09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dirty="0"/>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dirty="0"/>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dirty="0"/>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dirty="0"/>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dirty="0"/>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dirty="0"/>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a:t>Know it all Contest</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7A42FEC6-81D7-5163-BC8D-156C25102C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10</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3 - Onboarding</a:t>
            </a:r>
          </a:p>
        </p:txBody>
      </p:sp>
      <p:sp>
        <p:nvSpPr>
          <p:cNvPr id="5" name="TextBox 4">
            <a:extLst>
              <a:ext uri="{FF2B5EF4-FFF2-40B4-BE49-F238E27FC236}">
                <a16:creationId xmlns:a16="http://schemas.microsoft.com/office/drawing/2014/main" id="{CA51721B-0059-564C-24AA-01269C0302A4}"/>
              </a:ext>
            </a:extLst>
          </p:cNvPr>
          <p:cNvSpPr txBox="1"/>
          <p:nvPr/>
        </p:nvSpPr>
        <p:spPr>
          <a:xfrm>
            <a:off x="1797496" y="1287624"/>
            <a:ext cx="6572964" cy="738664"/>
          </a:xfrm>
          <a:prstGeom prst="rect">
            <a:avLst/>
          </a:prstGeom>
          <a:noFill/>
        </p:spPr>
        <p:txBody>
          <a:bodyPr wrap="square" rtlCol="0">
            <a:spAutoFit/>
          </a:bodyPr>
          <a:lstStyle/>
          <a:p>
            <a:r>
              <a:rPr lang="en-US" sz="1400" dirty="0">
                <a:solidFill>
                  <a:schemeClr val="bg2">
                    <a:lumMod val="50000"/>
                  </a:schemeClr>
                </a:solidFill>
              </a:rPr>
              <a:t>1. First, since the employee stated that sees onboarding complete, we need to confirm if WSM approved the paperwork. It has not been approved. Keep in mind to check </a:t>
            </a:r>
            <a:r>
              <a:rPr lang="en-US" sz="1400" b="1" dirty="0">
                <a:solidFill>
                  <a:schemeClr val="bg2">
                    <a:lumMod val="50000"/>
                  </a:schemeClr>
                </a:solidFill>
              </a:rPr>
              <a:t>Section 2 filter </a:t>
            </a:r>
            <a:r>
              <a:rPr lang="en-US" sz="1400" dirty="0">
                <a:solidFill>
                  <a:schemeClr val="bg2">
                    <a:lumMod val="50000"/>
                  </a:schemeClr>
                </a:solidFill>
              </a:rPr>
              <a:t>of the onboarding window.</a:t>
            </a:r>
          </a:p>
        </p:txBody>
      </p:sp>
      <p:sp>
        <p:nvSpPr>
          <p:cNvPr id="13" name="TextBox 12">
            <a:extLst>
              <a:ext uri="{FF2B5EF4-FFF2-40B4-BE49-F238E27FC236}">
                <a16:creationId xmlns:a16="http://schemas.microsoft.com/office/drawing/2014/main" id="{F5A911C7-7F25-4BC1-3959-A71461871794}"/>
              </a:ext>
            </a:extLst>
          </p:cNvPr>
          <p:cNvSpPr txBox="1"/>
          <p:nvPr/>
        </p:nvSpPr>
        <p:spPr>
          <a:xfrm>
            <a:off x="670835" y="2904376"/>
            <a:ext cx="8038267" cy="523220"/>
          </a:xfrm>
          <a:prstGeom prst="rect">
            <a:avLst/>
          </a:prstGeom>
          <a:noFill/>
        </p:spPr>
        <p:txBody>
          <a:bodyPr wrap="square" rtlCol="0">
            <a:spAutoFit/>
          </a:bodyPr>
          <a:lstStyle/>
          <a:p>
            <a:r>
              <a:rPr lang="en-US" sz="1400" dirty="0">
                <a:solidFill>
                  <a:schemeClr val="bg2">
                    <a:lumMod val="50000"/>
                  </a:schemeClr>
                </a:solidFill>
              </a:rPr>
              <a:t>2. After referring the EE to the WSM for approval, we can check the set up of the Direct Deposit and confirm the payment.</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33" y="726124"/>
            <a:ext cx="1207856" cy="214670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30874A-F9FC-1D7F-07D5-23E176CB5AF6}"/>
              </a:ext>
            </a:extLst>
          </p:cNvPr>
          <p:cNvPicPr>
            <a:picLocks noChangeAspect="1"/>
          </p:cNvPicPr>
          <p:nvPr/>
        </p:nvPicPr>
        <p:blipFill>
          <a:blip r:embed="rId4"/>
          <a:stretch>
            <a:fillRect/>
          </a:stretch>
        </p:blipFill>
        <p:spPr>
          <a:xfrm>
            <a:off x="1797496" y="2194373"/>
            <a:ext cx="6770163" cy="541918"/>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32FF639D-36E2-04CA-09A8-2E70D0E5B217}"/>
              </a:ext>
            </a:extLst>
          </p:cNvPr>
          <p:cNvPicPr>
            <a:picLocks noChangeAspect="1"/>
          </p:cNvPicPr>
          <p:nvPr/>
        </p:nvPicPr>
        <p:blipFill>
          <a:blip r:embed="rId5"/>
          <a:stretch>
            <a:fillRect/>
          </a:stretch>
        </p:blipFill>
        <p:spPr>
          <a:xfrm>
            <a:off x="701968" y="3681156"/>
            <a:ext cx="2191056" cy="485843"/>
          </a:xfrm>
          <a:prstGeom prst="rect">
            <a:avLst/>
          </a:prstGeom>
          <a:ln>
            <a:solidFill>
              <a:schemeClr val="bg1">
                <a:lumMod val="75000"/>
              </a:schemeClr>
            </a:solidFill>
          </a:ln>
        </p:spPr>
      </p:pic>
      <p:sp>
        <p:nvSpPr>
          <p:cNvPr id="11" name="TextBox 10">
            <a:extLst>
              <a:ext uri="{FF2B5EF4-FFF2-40B4-BE49-F238E27FC236}">
                <a16:creationId xmlns:a16="http://schemas.microsoft.com/office/drawing/2014/main" id="{0C916276-D737-A894-2EAB-CAA0097DA39E}"/>
              </a:ext>
            </a:extLst>
          </p:cNvPr>
          <p:cNvSpPr txBox="1"/>
          <p:nvPr/>
        </p:nvSpPr>
        <p:spPr>
          <a:xfrm>
            <a:off x="3071946" y="3567020"/>
            <a:ext cx="5406504" cy="738664"/>
          </a:xfrm>
          <a:prstGeom prst="rect">
            <a:avLst/>
          </a:prstGeom>
          <a:noFill/>
        </p:spPr>
        <p:txBody>
          <a:bodyPr wrap="square" rtlCol="0">
            <a:spAutoFit/>
          </a:bodyPr>
          <a:lstStyle/>
          <a:p>
            <a:r>
              <a:rPr lang="en-US" sz="1400" dirty="0">
                <a:solidFill>
                  <a:schemeClr val="bg2">
                    <a:lumMod val="50000"/>
                  </a:schemeClr>
                </a:solidFill>
              </a:rPr>
              <a:t>3. Account in prenotification will go active after 5-7 business days, so the employee will receive a live check while the account goes active.</a:t>
            </a:r>
          </a:p>
        </p:txBody>
      </p:sp>
    </p:spTree>
    <p:extLst>
      <p:ext uri="{BB962C8B-B14F-4D97-AF65-F5344CB8AC3E}">
        <p14:creationId xmlns:p14="http://schemas.microsoft.com/office/powerpoint/2010/main" val="362350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C8262CDB-919A-4561-80E5-313596BB776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11</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4- Payroll</a:t>
            </a:r>
          </a:p>
        </p:txBody>
      </p:sp>
      <p:sp>
        <p:nvSpPr>
          <p:cNvPr id="3" name="TextBox 2">
            <a:extLst>
              <a:ext uri="{FF2B5EF4-FFF2-40B4-BE49-F238E27FC236}">
                <a16:creationId xmlns:a16="http://schemas.microsoft.com/office/drawing/2014/main" id="{B76442B5-F72F-3437-55EC-CA7543E415BB}"/>
              </a:ext>
            </a:extLst>
          </p:cNvPr>
          <p:cNvSpPr txBox="1"/>
          <p:nvPr/>
        </p:nvSpPr>
        <p:spPr>
          <a:xfrm>
            <a:off x="228600" y="2628277"/>
            <a:ext cx="8658922" cy="738664"/>
          </a:xfrm>
          <a:prstGeom prst="rect">
            <a:avLst/>
          </a:prstGeom>
          <a:noFill/>
        </p:spPr>
        <p:txBody>
          <a:bodyPr wrap="square" rtlCol="0">
            <a:spAutoFit/>
          </a:bodyPr>
          <a:lstStyle/>
          <a:p>
            <a:r>
              <a:rPr lang="en-US" sz="1400" dirty="0">
                <a:solidFill>
                  <a:schemeClr val="bg2">
                    <a:lumMod val="50000"/>
                  </a:schemeClr>
                </a:solidFill>
              </a:rPr>
              <a:t>Hi! I am </a:t>
            </a:r>
            <a:r>
              <a:rPr lang="en-US" sz="1400" dirty="0" err="1">
                <a:solidFill>
                  <a:schemeClr val="bg2">
                    <a:lumMod val="50000"/>
                  </a:schemeClr>
                </a:solidFill>
              </a:rPr>
              <a:t>Muinat</a:t>
            </a:r>
            <a:r>
              <a:rPr lang="en-US" sz="1400" dirty="0">
                <a:solidFill>
                  <a:schemeClr val="bg2">
                    <a:lumMod val="50000"/>
                  </a:schemeClr>
                </a:solidFill>
              </a:rPr>
              <a:t> </a:t>
            </a:r>
            <a:r>
              <a:rPr lang="en-US" sz="1400" dirty="0" err="1">
                <a:solidFill>
                  <a:schemeClr val="bg2">
                    <a:lumMod val="50000"/>
                  </a:schemeClr>
                </a:solidFill>
              </a:rPr>
              <a:t>Tosin</a:t>
            </a:r>
            <a:r>
              <a:rPr lang="en-US" sz="1400" dirty="0">
                <a:solidFill>
                  <a:schemeClr val="bg2">
                    <a:lumMod val="50000"/>
                  </a:schemeClr>
                </a:solidFill>
              </a:rPr>
              <a:t> </a:t>
            </a:r>
            <a:r>
              <a:rPr lang="en-US" sz="1400" dirty="0" err="1">
                <a:solidFill>
                  <a:schemeClr val="bg2">
                    <a:lumMod val="50000"/>
                  </a:schemeClr>
                </a:solidFill>
              </a:rPr>
              <a:t>Adenihun</a:t>
            </a:r>
            <a:r>
              <a:rPr lang="en-US" sz="1400" dirty="0">
                <a:solidFill>
                  <a:schemeClr val="bg2">
                    <a:lumMod val="50000"/>
                  </a:schemeClr>
                </a:solidFill>
              </a:rPr>
              <a:t>, I am employee for GRAIL, I am checking on my paystub and I see the SIGN ON Bonus item there but no payments or whatsoever, still at the bottom part of my paystub it says that I was paid for it  USD$19.200, where did the money go?</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5" y="3752878"/>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err="1">
                <a:solidFill>
                  <a:schemeClr val="bg2">
                    <a:lumMod val="50000"/>
                  </a:schemeClr>
                </a:solidFill>
              </a:rPr>
              <a:t>Muinat</a:t>
            </a:r>
            <a:r>
              <a:rPr lang="en-US" sz="1200" b="1" dirty="0">
                <a:solidFill>
                  <a:schemeClr val="bg2">
                    <a:lumMod val="50000"/>
                  </a:schemeClr>
                </a:solidFill>
              </a:rPr>
              <a:t> </a:t>
            </a:r>
            <a:r>
              <a:rPr lang="en-US" sz="1200" b="1" dirty="0" err="1">
                <a:solidFill>
                  <a:schemeClr val="bg2">
                    <a:lumMod val="50000"/>
                  </a:schemeClr>
                </a:solidFill>
              </a:rPr>
              <a:t>Tosin</a:t>
            </a:r>
            <a:r>
              <a:rPr lang="en-US" sz="1200" b="1" dirty="0">
                <a:solidFill>
                  <a:schemeClr val="bg2">
                    <a:lumMod val="50000"/>
                  </a:schemeClr>
                </a:solidFill>
              </a:rPr>
              <a:t> </a:t>
            </a:r>
            <a:r>
              <a:rPr lang="en-US" sz="1200" b="1" dirty="0" err="1">
                <a:solidFill>
                  <a:schemeClr val="bg2">
                    <a:lumMod val="50000"/>
                  </a:schemeClr>
                </a:solidFill>
              </a:rPr>
              <a:t>Adenihun</a:t>
            </a:r>
            <a:r>
              <a:rPr lang="en-US" sz="1200" b="1" dirty="0">
                <a:solidFill>
                  <a:schemeClr val="bg2">
                    <a:lumMod val="50000"/>
                  </a:schemeClr>
                </a:solidFill>
              </a:rPr>
              <a:t> SSN 9975  – DOB 04/30/92 GRAIL LLC</a:t>
            </a:r>
          </a:p>
          <a:p>
            <a:pPr algn="ctr"/>
            <a:endParaRPr lang="en-US" sz="1200" b="1" dirty="0">
              <a:solidFill>
                <a:schemeClr val="bg2">
                  <a:lumMod val="50000"/>
                </a:schemeClr>
              </a:solidFill>
            </a:endParaRPr>
          </a:p>
        </p:txBody>
      </p:sp>
      <p:pic>
        <p:nvPicPr>
          <p:cNvPr id="9218" name="Picture 2" descr="30k+ Angry Woman Pictures | Download Free Images on Unsplash">
            <a:extLst>
              <a:ext uri="{FF2B5EF4-FFF2-40B4-BE49-F238E27FC236}">
                <a16:creationId xmlns:a16="http://schemas.microsoft.com/office/drawing/2014/main" id="{BB074825-FAFA-BDBA-B39E-7389EF2DF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58" r="13544"/>
          <a:stretch/>
        </p:blipFill>
        <p:spPr bwMode="auto">
          <a:xfrm>
            <a:off x="3378581" y="972019"/>
            <a:ext cx="1740061" cy="1543204"/>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6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0E231E93-838B-02E4-9858-B04C2F997D4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12</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4 – Payroll</a:t>
            </a:r>
          </a:p>
        </p:txBody>
      </p:sp>
      <p:sp>
        <p:nvSpPr>
          <p:cNvPr id="5" name="TextBox 4">
            <a:extLst>
              <a:ext uri="{FF2B5EF4-FFF2-40B4-BE49-F238E27FC236}">
                <a16:creationId xmlns:a16="http://schemas.microsoft.com/office/drawing/2014/main" id="{CA51721B-0059-564C-24AA-01269C0302A4}"/>
              </a:ext>
            </a:extLst>
          </p:cNvPr>
          <p:cNvSpPr txBox="1"/>
          <p:nvPr/>
        </p:nvSpPr>
        <p:spPr>
          <a:xfrm>
            <a:off x="542887" y="1182556"/>
            <a:ext cx="3153645" cy="1169551"/>
          </a:xfrm>
          <a:prstGeom prst="rect">
            <a:avLst/>
          </a:prstGeom>
          <a:noFill/>
        </p:spPr>
        <p:txBody>
          <a:bodyPr wrap="square" rtlCol="0">
            <a:spAutoFit/>
          </a:bodyPr>
          <a:lstStyle/>
          <a:p>
            <a:r>
              <a:rPr lang="en-US" sz="1400" b="1" dirty="0">
                <a:solidFill>
                  <a:schemeClr val="bg2">
                    <a:lumMod val="50000"/>
                  </a:schemeClr>
                </a:solidFill>
              </a:rPr>
              <a:t>1. </a:t>
            </a:r>
            <a:r>
              <a:rPr lang="en-US" sz="1400" dirty="0">
                <a:solidFill>
                  <a:schemeClr val="bg2">
                    <a:lumMod val="50000"/>
                  </a:schemeClr>
                </a:solidFill>
              </a:rPr>
              <a:t>First, we must educate the employee on the meaning of Y-T-D (Year To Date), this values stores the total amount paid so far during the year for that specific item.</a:t>
            </a:r>
          </a:p>
        </p:txBody>
      </p:sp>
      <p:sp>
        <p:nvSpPr>
          <p:cNvPr id="13" name="TextBox 12">
            <a:extLst>
              <a:ext uri="{FF2B5EF4-FFF2-40B4-BE49-F238E27FC236}">
                <a16:creationId xmlns:a16="http://schemas.microsoft.com/office/drawing/2014/main" id="{F5A911C7-7F25-4BC1-3959-A71461871794}"/>
              </a:ext>
            </a:extLst>
          </p:cNvPr>
          <p:cNvSpPr txBox="1"/>
          <p:nvPr/>
        </p:nvSpPr>
        <p:spPr>
          <a:xfrm>
            <a:off x="5454612" y="2682925"/>
            <a:ext cx="2705641" cy="1169551"/>
          </a:xfrm>
          <a:prstGeom prst="rect">
            <a:avLst/>
          </a:prstGeom>
          <a:noFill/>
        </p:spPr>
        <p:txBody>
          <a:bodyPr wrap="square" rtlCol="0">
            <a:spAutoFit/>
          </a:bodyPr>
          <a:lstStyle/>
          <a:p>
            <a:r>
              <a:rPr lang="en-US" sz="1400" b="1" dirty="0">
                <a:solidFill>
                  <a:schemeClr val="bg2">
                    <a:lumMod val="50000"/>
                  </a:schemeClr>
                </a:solidFill>
              </a:rPr>
              <a:t>2.</a:t>
            </a:r>
            <a:r>
              <a:rPr lang="en-US" sz="1400" dirty="0">
                <a:solidFill>
                  <a:schemeClr val="bg2">
                    <a:lumMod val="50000"/>
                  </a:schemeClr>
                </a:solidFill>
              </a:rPr>
              <a:t> Also remember that the item SIGN ON Bonus Appears in the voucher without amount so it did not affect the EE’s pay check.</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754" y="425041"/>
            <a:ext cx="1207856" cy="214670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4740584-2180-CA5C-4766-45907FA41FCF}"/>
              </a:ext>
            </a:extLst>
          </p:cNvPr>
          <p:cNvPicPr>
            <a:picLocks noChangeAspect="1"/>
          </p:cNvPicPr>
          <p:nvPr/>
        </p:nvPicPr>
        <p:blipFill>
          <a:blip r:embed="rId4"/>
          <a:stretch>
            <a:fillRect/>
          </a:stretch>
        </p:blipFill>
        <p:spPr>
          <a:xfrm>
            <a:off x="3661982" y="1070447"/>
            <a:ext cx="2765558" cy="1365566"/>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4D01DEED-5506-8C36-B9B7-25C9D4418901}"/>
              </a:ext>
            </a:extLst>
          </p:cNvPr>
          <p:cNvPicPr>
            <a:picLocks noChangeAspect="1"/>
          </p:cNvPicPr>
          <p:nvPr/>
        </p:nvPicPr>
        <p:blipFill>
          <a:blip r:embed="rId5"/>
          <a:stretch>
            <a:fillRect/>
          </a:stretch>
        </p:blipFill>
        <p:spPr>
          <a:xfrm>
            <a:off x="542887" y="2707487"/>
            <a:ext cx="4763165" cy="1991003"/>
          </a:xfrm>
          <a:prstGeom prst="rect">
            <a:avLst/>
          </a:prstGeom>
          <a:ln>
            <a:solidFill>
              <a:schemeClr val="bg1">
                <a:lumMod val="75000"/>
              </a:schemeClr>
            </a:solidFill>
          </a:ln>
        </p:spPr>
      </p:pic>
      <p:sp>
        <p:nvSpPr>
          <p:cNvPr id="12" name="TextBox 11">
            <a:extLst>
              <a:ext uri="{FF2B5EF4-FFF2-40B4-BE49-F238E27FC236}">
                <a16:creationId xmlns:a16="http://schemas.microsoft.com/office/drawing/2014/main" id="{CEA5599C-1821-E05D-3D98-3415D198991D}"/>
              </a:ext>
            </a:extLst>
          </p:cNvPr>
          <p:cNvSpPr txBox="1"/>
          <p:nvPr/>
        </p:nvSpPr>
        <p:spPr>
          <a:xfrm>
            <a:off x="5417523" y="3917659"/>
            <a:ext cx="2705641" cy="954107"/>
          </a:xfrm>
          <a:prstGeom prst="rect">
            <a:avLst/>
          </a:prstGeom>
          <a:noFill/>
        </p:spPr>
        <p:txBody>
          <a:bodyPr wrap="square" rtlCol="0">
            <a:spAutoFit/>
          </a:bodyPr>
          <a:lstStyle/>
          <a:p>
            <a:r>
              <a:rPr lang="en-US" sz="1400" b="1" dirty="0">
                <a:solidFill>
                  <a:schemeClr val="bg2">
                    <a:lumMod val="50000"/>
                  </a:schemeClr>
                </a:solidFill>
              </a:rPr>
              <a:t>3.</a:t>
            </a:r>
            <a:r>
              <a:rPr lang="en-US" sz="1400" dirty="0">
                <a:solidFill>
                  <a:schemeClr val="bg2">
                    <a:lumMod val="50000"/>
                  </a:schemeClr>
                </a:solidFill>
              </a:rPr>
              <a:t> Explain the EE that he is looking at the Total amount paid for that item, so he was paid for it in the past.</a:t>
            </a:r>
          </a:p>
        </p:txBody>
      </p:sp>
    </p:spTree>
    <p:extLst>
      <p:ext uri="{BB962C8B-B14F-4D97-AF65-F5344CB8AC3E}">
        <p14:creationId xmlns:p14="http://schemas.microsoft.com/office/powerpoint/2010/main" val="190912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8E2E9788-9EEB-7F33-6DD0-DBAC5B03596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13</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5 - Onboarding</a:t>
            </a:r>
          </a:p>
        </p:txBody>
      </p:sp>
      <p:sp>
        <p:nvSpPr>
          <p:cNvPr id="3" name="TextBox 2">
            <a:extLst>
              <a:ext uri="{FF2B5EF4-FFF2-40B4-BE49-F238E27FC236}">
                <a16:creationId xmlns:a16="http://schemas.microsoft.com/office/drawing/2014/main" id="{B76442B5-F72F-3437-55EC-CA7543E415BB}"/>
              </a:ext>
            </a:extLst>
          </p:cNvPr>
          <p:cNvSpPr txBox="1"/>
          <p:nvPr/>
        </p:nvSpPr>
        <p:spPr>
          <a:xfrm>
            <a:off x="242539" y="2727480"/>
            <a:ext cx="8658922" cy="738664"/>
          </a:xfrm>
          <a:prstGeom prst="rect">
            <a:avLst/>
          </a:prstGeom>
          <a:noFill/>
        </p:spPr>
        <p:txBody>
          <a:bodyPr wrap="square" rtlCol="0">
            <a:spAutoFit/>
          </a:bodyPr>
          <a:lstStyle/>
          <a:p>
            <a:r>
              <a:rPr lang="en-US" sz="1400" dirty="0">
                <a:solidFill>
                  <a:schemeClr val="bg2">
                    <a:lumMod val="50000"/>
                  </a:schemeClr>
                </a:solidFill>
              </a:rPr>
              <a:t>Hi! I am Heather Jennings, I was trying to register into the portal and for some reason is not working, is giving me, an error that my information does not match, and I cannot create my account. Can you please assist?</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5" y="3574458"/>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Heather Jennings SSN 563-98-7151– DOB 05/24/1987 GRAIL LLC</a:t>
            </a:r>
          </a:p>
          <a:p>
            <a:pPr algn="ctr"/>
            <a:endParaRPr lang="en-US" sz="1200" b="1" dirty="0">
              <a:solidFill>
                <a:schemeClr val="bg2">
                  <a:lumMod val="50000"/>
                </a:schemeClr>
              </a:solidFill>
            </a:endParaRPr>
          </a:p>
        </p:txBody>
      </p:sp>
      <p:pic>
        <p:nvPicPr>
          <p:cNvPr id="10242" name="Picture 2" descr="74,851 Angry Woman Face Stock Photos, Pictures &amp; Royalty-Free Images -  iStock">
            <a:extLst>
              <a:ext uri="{FF2B5EF4-FFF2-40B4-BE49-F238E27FC236}">
                <a16:creationId xmlns:a16="http://schemas.microsoft.com/office/drawing/2014/main" id="{EABA85EB-8BC8-78F8-E95E-7F9CF5C0C5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20"/>
          <a:stretch/>
        </p:blipFill>
        <p:spPr bwMode="auto">
          <a:xfrm>
            <a:off x="3378581" y="1181662"/>
            <a:ext cx="1740061" cy="1234358"/>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4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C35D808D-EFFA-7932-EB47-38B08DCFB89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14</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5 – Onboarding</a:t>
            </a:r>
          </a:p>
        </p:txBody>
      </p:sp>
      <p:sp>
        <p:nvSpPr>
          <p:cNvPr id="5" name="TextBox 4">
            <a:extLst>
              <a:ext uri="{FF2B5EF4-FFF2-40B4-BE49-F238E27FC236}">
                <a16:creationId xmlns:a16="http://schemas.microsoft.com/office/drawing/2014/main" id="{CA51721B-0059-564C-24AA-01269C0302A4}"/>
              </a:ext>
            </a:extLst>
          </p:cNvPr>
          <p:cNvSpPr txBox="1"/>
          <p:nvPr/>
        </p:nvSpPr>
        <p:spPr>
          <a:xfrm>
            <a:off x="542887" y="1182556"/>
            <a:ext cx="4452859" cy="738664"/>
          </a:xfrm>
          <a:prstGeom prst="rect">
            <a:avLst/>
          </a:prstGeom>
          <a:noFill/>
        </p:spPr>
        <p:txBody>
          <a:bodyPr wrap="square" rtlCol="0">
            <a:spAutoFit/>
          </a:bodyPr>
          <a:lstStyle/>
          <a:p>
            <a:r>
              <a:rPr lang="en-US" sz="1400" b="1" dirty="0">
                <a:solidFill>
                  <a:schemeClr val="bg2">
                    <a:lumMod val="50000"/>
                  </a:schemeClr>
                </a:solidFill>
              </a:rPr>
              <a:t>1. </a:t>
            </a:r>
            <a:r>
              <a:rPr lang="en-US" sz="1400" dirty="0">
                <a:solidFill>
                  <a:schemeClr val="bg2">
                    <a:lumMod val="50000"/>
                  </a:schemeClr>
                </a:solidFill>
              </a:rPr>
              <a:t>When the EE states that the error is due to the information not matching, we must confirm all data to ensure is right in the system.</a:t>
            </a:r>
          </a:p>
        </p:txBody>
      </p:sp>
      <p:sp>
        <p:nvSpPr>
          <p:cNvPr id="13" name="TextBox 12">
            <a:extLst>
              <a:ext uri="{FF2B5EF4-FFF2-40B4-BE49-F238E27FC236}">
                <a16:creationId xmlns:a16="http://schemas.microsoft.com/office/drawing/2014/main" id="{F5A911C7-7F25-4BC1-3959-A71461871794}"/>
              </a:ext>
            </a:extLst>
          </p:cNvPr>
          <p:cNvSpPr txBox="1"/>
          <p:nvPr/>
        </p:nvSpPr>
        <p:spPr>
          <a:xfrm>
            <a:off x="5180223" y="1832897"/>
            <a:ext cx="3555574" cy="1169551"/>
          </a:xfrm>
          <a:prstGeom prst="rect">
            <a:avLst/>
          </a:prstGeom>
          <a:noFill/>
        </p:spPr>
        <p:txBody>
          <a:bodyPr wrap="square" rtlCol="0">
            <a:spAutoFit/>
          </a:bodyPr>
          <a:lstStyle/>
          <a:p>
            <a:r>
              <a:rPr lang="en-US" sz="1400" b="1" dirty="0">
                <a:solidFill>
                  <a:schemeClr val="bg2">
                    <a:lumMod val="50000"/>
                  </a:schemeClr>
                </a:solidFill>
              </a:rPr>
              <a:t>2.</a:t>
            </a:r>
            <a:r>
              <a:rPr lang="en-US" sz="1400" dirty="0">
                <a:solidFill>
                  <a:schemeClr val="bg2">
                    <a:lumMod val="50000"/>
                  </a:schemeClr>
                </a:solidFill>
              </a:rPr>
              <a:t> We must ask if the employee is entering the same information we have in the system, they both must match otherwise we will have to update accordingly (following the SOP guidance)</a:t>
            </a:r>
          </a:p>
        </p:txBody>
      </p:sp>
      <p:sp>
        <p:nvSpPr>
          <p:cNvPr id="12" name="TextBox 11">
            <a:extLst>
              <a:ext uri="{FF2B5EF4-FFF2-40B4-BE49-F238E27FC236}">
                <a16:creationId xmlns:a16="http://schemas.microsoft.com/office/drawing/2014/main" id="{CEA5599C-1821-E05D-3D98-3415D198991D}"/>
              </a:ext>
            </a:extLst>
          </p:cNvPr>
          <p:cNvSpPr txBox="1"/>
          <p:nvPr/>
        </p:nvSpPr>
        <p:spPr>
          <a:xfrm>
            <a:off x="5180223" y="3646577"/>
            <a:ext cx="3678237" cy="954107"/>
          </a:xfrm>
          <a:prstGeom prst="rect">
            <a:avLst/>
          </a:prstGeom>
          <a:noFill/>
        </p:spPr>
        <p:txBody>
          <a:bodyPr wrap="square" rtlCol="0">
            <a:spAutoFit/>
          </a:bodyPr>
          <a:lstStyle/>
          <a:p>
            <a:r>
              <a:rPr lang="en-US" sz="1400" b="1" dirty="0">
                <a:solidFill>
                  <a:schemeClr val="bg2">
                    <a:lumMod val="50000"/>
                  </a:schemeClr>
                </a:solidFill>
              </a:rPr>
              <a:t>3.</a:t>
            </a:r>
            <a:r>
              <a:rPr lang="en-US" sz="1400" dirty="0">
                <a:solidFill>
                  <a:schemeClr val="bg2">
                    <a:lumMod val="50000"/>
                  </a:schemeClr>
                </a:solidFill>
              </a:rPr>
              <a:t> If the information is still the same but the error is still happening, please create a Case to CS so they can create the credentials for the EE</a:t>
            </a:r>
          </a:p>
        </p:txBody>
      </p:sp>
      <p:pic>
        <p:nvPicPr>
          <p:cNvPr id="4" name="Picture 3">
            <a:extLst>
              <a:ext uri="{FF2B5EF4-FFF2-40B4-BE49-F238E27FC236}">
                <a16:creationId xmlns:a16="http://schemas.microsoft.com/office/drawing/2014/main" id="{B437AA54-1381-6966-9DFD-C3AED763C990}"/>
              </a:ext>
            </a:extLst>
          </p:cNvPr>
          <p:cNvPicPr>
            <a:picLocks noChangeAspect="1"/>
          </p:cNvPicPr>
          <p:nvPr/>
        </p:nvPicPr>
        <p:blipFill>
          <a:blip r:embed="rId3"/>
          <a:stretch>
            <a:fillRect/>
          </a:stretch>
        </p:blipFill>
        <p:spPr>
          <a:xfrm>
            <a:off x="542887" y="2136662"/>
            <a:ext cx="4314837" cy="2145499"/>
          </a:xfrm>
          <a:prstGeom prst="rect">
            <a:avLst/>
          </a:prstGeom>
        </p:spPr>
      </p:pic>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692" y="2143437"/>
            <a:ext cx="1207856" cy="214670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BC38AE5-F493-DEBE-A7B0-E34A6FF00A72}"/>
              </a:ext>
            </a:extLst>
          </p:cNvPr>
          <p:cNvPicPr>
            <a:picLocks noChangeAspect="1"/>
          </p:cNvPicPr>
          <p:nvPr/>
        </p:nvPicPr>
        <p:blipFill>
          <a:blip r:embed="rId5"/>
          <a:stretch>
            <a:fillRect/>
          </a:stretch>
        </p:blipFill>
        <p:spPr>
          <a:xfrm>
            <a:off x="5243270" y="3002448"/>
            <a:ext cx="3429479" cy="428685"/>
          </a:xfrm>
          <a:prstGeom prst="rect">
            <a:avLst/>
          </a:prstGeom>
          <a:ln>
            <a:solidFill>
              <a:schemeClr val="bg1">
                <a:lumMod val="75000"/>
              </a:schemeClr>
            </a:solidFill>
          </a:ln>
        </p:spPr>
      </p:pic>
    </p:spTree>
    <p:extLst>
      <p:ext uri="{BB962C8B-B14F-4D97-AF65-F5344CB8AC3E}">
        <p14:creationId xmlns:p14="http://schemas.microsoft.com/office/powerpoint/2010/main" val="290494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412930B5-2D09-30E7-1C26-6CFD07A5555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15</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6- Payroll</a:t>
            </a:r>
          </a:p>
        </p:txBody>
      </p:sp>
      <p:sp>
        <p:nvSpPr>
          <p:cNvPr id="3" name="TextBox 2">
            <a:extLst>
              <a:ext uri="{FF2B5EF4-FFF2-40B4-BE49-F238E27FC236}">
                <a16:creationId xmlns:a16="http://schemas.microsoft.com/office/drawing/2014/main" id="{B76442B5-F72F-3437-55EC-CA7543E415BB}"/>
              </a:ext>
            </a:extLst>
          </p:cNvPr>
          <p:cNvSpPr txBox="1"/>
          <p:nvPr/>
        </p:nvSpPr>
        <p:spPr>
          <a:xfrm>
            <a:off x="403674" y="2625907"/>
            <a:ext cx="8658922" cy="738664"/>
          </a:xfrm>
          <a:prstGeom prst="rect">
            <a:avLst/>
          </a:prstGeom>
          <a:noFill/>
        </p:spPr>
        <p:txBody>
          <a:bodyPr wrap="square" rtlCol="0">
            <a:spAutoFit/>
          </a:bodyPr>
          <a:lstStyle/>
          <a:p>
            <a:r>
              <a:rPr lang="en-US" sz="1400" dirty="0">
                <a:solidFill>
                  <a:schemeClr val="bg2">
                    <a:lumMod val="50000"/>
                  </a:schemeClr>
                </a:solidFill>
              </a:rPr>
              <a:t>Hello, This is Charles Patrick ID T49906 , I am calling because I did not receive the payment on 8/26/2022, I called the bank and they said the transaction was never done, the paystub on the portal does not have the account number where the money was sent to</a:t>
            </a:r>
            <a:r>
              <a:rPr lang="es-US" sz="1400" dirty="0">
                <a:solidFill>
                  <a:schemeClr val="bg2">
                    <a:lumMod val="50000"/>
                  </a:schemeClr>
                </a:solidFill>
              </a:rPr>
              <a:t>? </a:t>
            </a:r>
            <a:r>
              <a:rPr lang="en-US" sz="1400" dirty="0">
                <a:solidFill>
                  <a:schemeClr val="bg2">
                    <a:lumMod val="50000"/>
                  </a:schemeClr>
                </a:solidFill>
              </a:rPr>
              <a:t>How can I know if you guys paid me my money?</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5" y="3574458"/>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Charles Patrick </a:t>
            </a:r>
            <a:r>
              <a:rPr lang="en-US" sz="1200" b="1" dirty="0" err="1">
                <a:solidFill>
                  <a:schemeClr val="bg2">
                    <a:lumMod val="50000"/>
                  </a:schemeClr>
                </a:solidFill>
              </a:rPr>
              <a:t>Amerena</a:t>
            </a:r>
            <a:r>
              <a:rPr lang="en-US" sz="1200" b="1" dirty="0">
                <a:solidFill>
                  <a:schemeClr val="bg2">
                    <a:lumMod val="50000"/>
                  </a:schemeClr>
                </a:solidFill>
              </a:rPr>
              <a:t> SSN 7156 – DOB 12/04/1990 GRAIL LLC</a:t>
            </a:r>
          </a:p>
          <a:p>
            <a:pPr algn="ctr"/>
            <a:endParaRPr lang="en-US" sz="1200" b="1" dirty="0">
              <a:solidFill>
                <a:schemeClr val="bg2">
                  <a:lumMod val="50000"/>
                </a:schemeClr>
              </a:solidFill>
            </a:endParaRPr>
          </a:p>
        </p:txBody>
      </p:sp>
      <p:pic>
        <p:nvPicPr>
          <p:cNvPr id="11266" name="Picture 2" descr="266,408 Angry Man Stock Photos, Pictures &amp; Royalty-Free Images - iStock">
            <a:extLst>
              <a:ext uri="{FF2B5EF4-FFF2-40B4-BE49-F238E27FC236}">
                <a16:creationId xmlns:a16="http://schemas.microsoft.com/office/drawing/2014/main" id="{C3909BE4-BDD5-5AD2-8C19-D55FC14F4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2" r="13462"/>
          <a:stretch/>
        </p:blipFill>
        <p:spPr bwMode="auto">
          <a:xfrm>
            <a:off x="3378581" y="1044951"/>
            <a:ext cx="1740061" cy="1371069"/>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7919AF27-F9EA-9C9B-3040-3648A8953640}"/>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16</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6 – Onboarding</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8999"/>
            <a:ext cx="2207587" cy="392351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pic>
        <p:nvPicPr>
          <p:cNvPr id="5122" name="Picture 2" descr="Caution Vectores, Iconos, Gráficos y Fondos para Descargar Gratis">
            <a:extLst>
              <a:ext uri="{FF2B5EF4-FFF2-40B4-BE49-F238E27FC236}">
                <a16:creationId xmlns:a16="http://schemas.microsoft.com/office/drawing/2014/main" id="{D2FAD2B9-BFF8-A24B-9C64-DBBC5014F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587" y="1048999"/>
            <a:ext cx="2036491" cy="2036491"/>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51721B-0059-564C-24AA-01269C0302A4}"/>
              </a:ext>
            </a:extLst>
          </p:cNvPr>
          <p:cNvSpPr txBox="1"/>
          <p:nvPr/>
        </p:nvSpPr>
        <p:spPr>
          <a:xfrm>
            <a:off x="2504405" y="2781353"/>
            <a:ext cx="5937068" cy="1200329"/>
          </a:xfrm>
          <a:prstGeom prst="rect">
            <a:avLst/>
          </a:prstGeom>
          <a:noFill/>
        </p:spPr>
        <p:txBody>
          <a:bodyPr wrap="square" rtlCol="0">
            <a:spAutoFit/>
          </a:bodyPr>
          <a:lstStyle/>
          <a:p>
            <a:r>
              <a:rPr lang="en-US" sz="2400" b="1" dirty="0">
                <a:solidFill>
                  <a:schemeClr val="bg2">
                    <a:lumMod val="50000"/>
                  </a:schemeClr>
                </a:solidFill>
              </a:rPr>
              <a:t>Did you check the EE’s Information? We should not assist employees that do not validate the right info.</a:t>
            </a:r>
          </a:p>
        </p:txBody>
      </p:sp>
    </p:spTree>
    <p:extLst>
      <p:ext uri="{BB962C8B-B14F-4D97-AF65-F5344CB8AC3E}">
        <p14:creationId xmlns:p14="http://schemas.microsoft.com/office/powerpoint/2010/main" val="414176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nd holding megaphone with contest Royalty Free Vector">
            <a:extLst>
              <a:ext uri="{FF2B5EF4-FFF2-40B4-BE49-F238E27FC236}">
                <a16:creationId xmlns:a16="http://schemas.microsoft.com/office/drawing/2014/main" id="{EF155769-6093-59D4-3B96-F27913C3C90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17</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7- Payroll</a:t>
            </a:r>
          </a:p>
        </p:txBody>
      </p:sp>
      <p:sp>
        <p:nvSpPr>
          <p:cNvPr id="3" name="TextBox 2">
            <a:extLst>
              <a:ext uri="{FF2B5EF4-FFF2-40B4-BE49-F238E27FC236}">
                <a16:creationId xmlns:a16="http://schemas.microsoft.com/office/drawing/2014/main" id="{B76442B5-F72F-3437-55EC-CA7543E415BB}"/>
              </a:ext>
            </a:extLst>
          </p:cNvPr>
          <p:cNvSpPr txBox="1"/>
          <p:nvPr/>
        </p:nvSpPr>
        <p:spPr>
          <a:xfrm>
            <a:off x="403674" y="2625907"/>
            <a:ext cx="8658922" cy="738664"/>
          </a:xfrm>
          <a:prstGeom prst="rect">
            <a:avLst/>
          </a:prstGeom>
          <a:noFill/>
        </p:spPr>
        <p:txBody>
          <a:bodyPr wrap="square" rtlCol="0">
            <a:spAutoFit/>
          </a:bodyPr>
          <a:lstStyle/>
          <a:p>
            <a:r>
              <a:rPr lang="en-US" sz="1400" dirty="0">
                <a:solidFill>
                  <a:schemeClr val="bg2">
                    <a:lumMod val="50000"/>
                  </a:schemeClr>
                </a:solidFill>
              </a:rPr>
              <a:t>Hello, This is Charles Patrick, I am calling because I did not receive the payment on 8/26/2022, I called the bank and they said the transaction was never done, the paystub on the portal does not have the account number where the money was sent to</a:t>
            </a:r>
            <a:r>
              <a:rPr lang="es-US" sz="1400" dirty="0">
                <a:solidFill>
                  <a:schemeClr val="bg2">
                    <a:lumMod val="50000"/>
                  </a:schemeClr>
                </a:solidFill>
              </a:rPr>
              <a:t>? </a:t>
            </a:r>
            <a:r>
              <a:rPr lang="es-US" sz="1400" dirty="0" err="1">
                <a:solidFill>
                  <a:schemeClr val="bg2">
                    <a:lumMod val="50000"/>
                  </a:schemeClr>
                </a:solidFill>
              </a:rPr>
              <a:t>How</a:t>
            </a:r>
            <a:r>
              <a:rPr lang="es-US" sz="1400" dirty="0">
                <a:solidFill>
                  <a:schemeClr val="bg2">
                    <a:lumMod val="50000"/>
                  </a:schemeClr>
                </a:solidFill>
              </a:rPr>
              <a:t> can I </a:t>
            </a:r>
            <a:r>
              <a:rPr lang="es-US" sz="1400" dirty="0" err="1">
                <a:solidFill>
                  <a:schemeClr val="bg2">
                    <a:lumMod val="50000"/>
                  </a:schemeClr>
                </a:solidFill>
              </a:rPr>
              <a:t>know</a:t>
            </a:r>
            <a:r>
              <a:rPr lang="es-US" sz="1400" dirty="0">
                <a:solidFill>
                  <a:schemeClr val="bg2">
                    <a:lumMod val="50000"/>
                  </a:schemeClr>
                </a:solidFill>
              </a:rPr>
              <a:t> </a:t>
            </a:r>
            <a:r>
              <a:rPr lang="es-US" sz="1400" dirty="0" err="1">
                <a:solidFill>
                  <a:schemeClr val="bg2">
                    <a:lumMod val="50000"/>
                  </a:schemeClr>
                </a:solidFill>
              </a:rPr>
              <a:t>if</a:t>
            </a:r>
            <a:r>
              <a:rPr lang="es-US" sz="1400" dirty="0">
                <a:solidFill>
                  <a:schemeClr val="bg2">
                    <a:lumMod val="50000"/>
                  </a:schemeClr>
                </a:solidFill>
              </a:rPr>
              <a:t> </a:t>
            </a:r>
            <a:r>
              <a:rPr lang="es-US" sz="1400" dirty="0" err="1">
                <a:solidFill>
                  <a:schemeClr val="bg2">
                    <a:lumMod val="50000"/>
                  </a:schemeClr>
                </a:solidFill>
              </a:rPr>
              <a:t>you</a:t>
            </a:r>
            <a:r>
              <a:rPr lang="es-US" sz="1400" dirty="0">
                <a:solidFill>
                  <a:schemeClr val="bg2">
                    <a:lumMod val="50000"/>
                  </a:schemeClr>
                </a:solidFill>
              </a:rPr>
              <a:t> </a:t>
            </a:r>
            <a:r>
              <a:rPr lang="es-US" sz="1400" dirty="0" err="1">
                <a:solidFill>
                  <a:schemeClr val="bg2">
                    <a:lumMod val="50000"/>
                  </a:schemeClr>
                </a:solidFill>
              </a:rPr>
              <a:t>guys</a:t>
            </a:r>
            <a:r>
              <a:rPr lang="es-US" sz="1400" dirty="0">
                <a:solidFill>
                  <a:schemeClr val="bg2">
                    <a:lumMod val="50000"/>
                  </a:schemeClr>
                </a:solidFill>
              </a:rPr>
              <a:t> </a:t>
            </a:r>
            <a:r>
              <a:rPr lang="es-US" sz="1400" dirty="0" err="1">
                <a:solidFill>
                  <a:schemeClr val="bg2">
                    <a:lumMod val="50000"/>
                  </a:schemeClr>
                </a:solidFill>
              </a:rPr>
              <a:t>paid</a:t>
            </a:r>
            <a:r>
              <a:rPr lang="es-US" sz="1400" dirty="0">
                <a:solidFill>
                  <a:schemeClr val="bg2">
                    <a:lumMod val="50000"/>
                  </a:schemeClr>
                </a:solidFill>
              </a:rPr>
              <a:t> me </a:t>
            </a:r>
            <a:r>
              <a:rPr lang="es-US" sz="1400" dirty="0" err="1">
                <a:solidFill>
                  <a:schemeClr val="bg2">
                    <a:lumMod val="50000"/>
                  </a:schemeClr>
                </a:solidFill>
              </a:rPr>
              <a:t>my</a:t>
            </a:r>
            <a:r>
              <a:rPr lang="es-US" sz="1400" dirty="0">
                <a:solidFill>
                  <a:schemeClr val="bg2">
                    <a:lumMod val="50000"/>
                  </a:schemeClr>
                </a:solidFill>
              </a:rPr>
              <a:t> </a:t>
            </a:r>
            <a:r>
              <a:rPr lang="es-US" sz="1400" dirty="0" err="1">
                <a:solidFill>
                  <a:schemeClr val="bg2">
                    <a:lumMod val="50000"/>
                  </a:schemeClr>
                </a:solidFill>
              </a:rPr>
              <a:t>money</a:t>
            </a:r>
            <a:r>
              <a:rPr lang="es-US" sz="1400" dirty="0">
                <a:solidFill>
                  <a:schemeClr val="bg2">
                    <a:lumMod val="50000"/>
                  </a:schemeClr>
                </a:solidFill>
              </a:rPr>
              <a:t>?</a:t>
            </a:r>
            <a:endParaRPr lang="en-US" sz="1400" dirty="0">
              <a:solidFill>
                <a:schemeClr val="bg2">
                  <a:lumMod val="50000"/>
                </a:schemeClr>
              </a:solidFill>
            </a:endParaRPr>
          </a:p>
        </p:txBody>
      </p:sp>
      <p:sp>
        <p:nvSpPr>
          <p:cNvPr id="4" name="TextBox 3">
            <a:extLst>
              <a:ext uri="{FF2B5EF4-FFF2-40B4-BE49-F238E27FC236}">
                <a16:creationId xmlns:a16="http://schemas.microsoft.com/office/drawing/2014/main" id="{D86AC394-CA50-B381-5E73-37B04A416C00}"/>
              </a:ext>
            </a:extLst>
          </p:cNvPr>
          <p:cNvSpPr txBox="1"/>
          <p:nvPr/>
        </p:nvSpPr>
        <p:spPr>
          <a:xfrm>
            <a:off x="2428175" y="3574458"/>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Charles Patrick </a:t>
            </a:r>
            <a:r>
              <a:rPr lang="en-US" sz="1200" b="1" dirty="0" err="1">
                <a:solidFill>
                  <a:schemeClr val="bg2">
                    <a:lumMod val="50000"/>
                  </a:schemeClr>
                </a:solidFill>
              </a:rPr>
              <a:t>Amerena</a:t>
            </a:r>
            <a:r>
              <a:rPr lang="en-US" sz="1200" b="1" dirty="0">
                <a:solidFill>
                  <a:schemeClr val="bg2">
                    <a:lumMod val="50000"/>
                  </a:schemeClr>
                </a:solidFill>
              </a:rPr>
              <a:t> SSN </a:t>
            </a:r>
            <a:r>
              <a:rPr lang="en-US" sz="1200" b="1" dirty="0">
                <a:solidFill>
                  <a:srgbClr val="00B050"/>
                </a:solidFill>
              </a:rPr>
              <a:t>7158</a:t>
            </a:r>
            <a:r>
              <a:rPr lang="en-US" sz="1200" b="1" dirty="0">
                <a:solidFill>
                  <a:schemeClr val="bg2">
                    <a:lumMod val="50000"/>
                  </a:schemeClr>
                </a:solidFill>
              </a:rPr>
              <a:t> – DOB 12/</a:t>
            </a:r>
            <a:r>
              <a:rPr lang="en-US" sz="1200" b="1" dirty="0">
                <a:solidFill>
                  <a:srgbClr val="00B050"/>
                </a:solidFill>
              </a:rPr>
              <a:t>03</a:t>
            </a:r>
            <a:r>
              <a:rPr lang="en-US" sz="1200" b="1" dirty="0">
                <a:solidFill>
                  <a:schemeClr val="bg2">
                    <a:lumMod val="50000"/>
                  </a:schemeClr>
                </a:solidFill>
              </a:rPr>
              <a:t>/1990 GRAIL LLC</a:t>
            </a:r>
          </a:p>
          <a:p>
            <a:pPr algn="ctr"/>
            <a:endParaRPr lang="en-US" sz="1200" b="1" dirty="0">
              <a:solidFill>
                <a:schemeClr val="bg2">
                  <a:lumMod val="50000"/>
                </a:schemeClr>
              </a:solidFill>
            </a:endParaRPr>
          </a:p>
        </p:txBody>
      </p:sp>
      <p:pic>
        <p:nvPicPr>
          <p:cNvPr id="2" name="Picture 2" descr="266,408 Angry Man Stock Photos, Pictures &amp; Royalty-Free Images - iStock">
            <a:extLst>
              <a:ext uri="{FF2B5EF4-FFF2-40B4-BE49-F238E27FC236}">
                <a16:creationId xmlns:a16="http://schemas.microsoft.com/office/drawing/2014/main" id="{C2CBCF46-4611-BFC6-4203-3C3FF7E5F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2" r="13462"/>
          <a:stretch/>
        </p:blipFill>
        <p:spPr bwMode="auto">
          <a:xfrm>
            <a:off x="3378581" y="1044951"/>
            <a:ext cx="1740061" cy="1371069"/>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5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3FADE029-B2B0-D3ED-3964-2B33BCF52CD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614" y="2209128"/>
            <a:ext cx="1207856" cy="214670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18</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7 – Payroll</a:t>
            </a:r>
          </a:p>
        </p:txBody>
      </p:sp>
      <p:sp>
        <p:nvSpPr>
          <p:cNvPr id="5" name="TextBox 4">
            <a:extLst>
              <a:ext uri="{FF2B5EF4-FFF2-40B4-BE49-F238E27FC236}">
                <a16:creationId xmlns:a16="http://schemas.microsoft.com/office/drawing/2014/main" id="{CA51721B-0059-564C-24AA-01269C0302A4}"/>
              </a:ext>
            </a:extLst>
          </p:cNvPr>
          <p:cNvSpPr txBox="1"/>
          <p:nvPr/>
        </p:nvSpPr>
        <p:spPr>
          <a:xfrm>
            <a:off x="542887" y="1182556"/>
            <a:ext cx="7251815" cy="738664"/>
          </a:xfrm>
          <a:prstGeom prst="rect">
            <a:avLst/>
          </a:prstGeom>
          <a:noFill/>
        </p:spPr>
        <p:txBody>
          <a:bodyPr wrap="square" rtlCol="0">
            <a:spAutoFit/>
          </a:bodyPr>
          <a:lstStyle/>
          <a:p>
            <a:r>
              <a:rPr lang="en-US" sz="1400" dirty="0">
                <a:solidFill>
                  <a:schemeClr val="bg2">
                    <a:lumMod val="50000"/>
                  </a:schemeClr>
                </a:solidFill>
              </a:rPr>
              <a:t>1. First, we must confirm the information we have in the payroll voucher for the EE. We should be looking at the Direct Deposit Section as it is the one that shows the account where the money was sent to.</a:t>
            </a:r>
          </a:p>
        </p:txBody>
      </p:sp>
      <p:pic>
        <p:nvPicPr>
          <p:cNvPr id="3" name="Picture 2">
            <a:extLst>
              <a:ext uri="{FF2B5EF4-FFF2-40B4-BE49-F238E27FC236}">
                <a16:creationId xmlns:a16="http://schemas.microsoft.com/office/drawing/2014/main" id="{E9EA8CC5-0DB1-9A11-6BA3-94A91DB8D428}"/>
              </a:ext>
            </a:extLst>
          </p:cNvPr>
          <p:cNvPicPr>
            <a:picLocks noChangeAspect="1"/>
          </p:cNvPicPr>
          <p:nvPr/>
        </p:nvPicPr>
        <p:blipFill>
          <a:blip r:embed="rId4"/>
          <a:stretch>
            <a:fillRect/>
          </a:stretch>
        </p:blipFill>
        <p:spPr>
          <a:xfrm>
            <a:off x="542887" y="1965651"/>
            <a:ext cx="3353268" cy="828791"/>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E9138C62-C4C0-D270-7FC8-7A3B5A027F74}"/>
              </a:ext>
            </a:extLst>
          </p:cNvPr>
          <p:cNvPicPr>
            <a:picLocks noChangeAspect="1"/>
          </p:cNvPicPr>
          <p:nvPr/>
        </p:nvPicPr>
        <p:blipFill>
          <a:blip r:embed="rId5"/>
          <a:stretch>
            <a:fillRect/>
          </a:stretch>
        </p:blipFill>
        <p:spPr>
          <a:xfrm>
            <a:off x="542887" y="2934372"/>
            <a:ext cx="7122303" cy="575817"/>
          </a:xfrm>
          <a:prstGeom prst="rect">
            <a:avLst/>
          </a:prstGeom>
          <a:ln>
            <a:solidFill>
              <a:schemeClr val="bg1">
                <a:lumMod val="75000"/>
              </a:schemeClr>
            </a:solidFill>
          </a:ln>
        </p:spPr>
      </p:pic>
      <p:sp>
        <p:nvSpPr>
          <p:cNvPr id="10" name="TextBox 9">
            <a:extLst>
              <a:ext uri="{FF2B5EF4-FFF2-40B4-BE49-F238E27FC236}">
                <a16:creationId xmlns:a16="http://schemas.microsoft.com/office/drawing/2014/main" id="{2DEF05B5-8CE7-152B-3B8A-C1426DDA87AA}"/>
              </a:ext>
            </a:extLst>
          </p:cNvPr>
          <p:cNvSpPr txBox="1"/>
          <p:nvPr/>
        </p:nvSpPr>
        <p:spPr>
          <a:xfrm>
            <a:off x="4090422" y="2100210"/>
            <a:ext cx="3690663" cy="738663"/>
          </a:xfrm>
          <a:prstGeom prst="rect">
            <a:avLst/>
          </a:prstGeom>
          <a:noFill/>
        </p:spPr>
        <p:txBody>
          <a:bodyPr wrap="square" rtlCol="0">
            <a:spAutoFit/>
          </a:bodyPr>
          <a:lstStyle/>
          <a:p>
            <a:r>
              <a:rPr lang="en-US" sz="1400" dirty="0">
                <a:solidFill>
                  <a:schemeClr val="bg2">
                    <a:lumMod val="50000"/>
                  </a:schemeClr>
                </a:solidFill>
              </a:rPr>
              <a:t>2. We compare the account numbers, and they must match, the status is active so from our end everything is correct.</a:t>
            </a:r>
          </a:p>
        </p:txBody>
      </p:sp>
      <p:sp>
        <p:nvSpPr>
          <p:cNvPr id="11" name="TextBox 10">
            <a:extLst>
              <a:ext uri="{FF2B5EF4-FFF2-40B4-BE49-F238E27FC236}">
                <a16:creationId xmlns:a16="http://schemas.microsoft.com/office/drawing/2014/main" id="{56A5F717-BB6B-77B2-3C5C-F4CA06225CE1}"/>
              </a:ext>
            </a:extLst>
          </p:cNvPr>
          <p:cNvSpPr txBox="1"/>
          <p:nvPr/>
        </p:nvSpPr>
        <p:spPr>
          <a:xfrm>
            <a:off x="478131" y="3665949"/>
            <a:ext cx="7122304" cy="523220"/>
          </a:xfrm>
          <a:prstGeom prst="rect">
            <a:avLst/>
          </a:prstGeom>
          <a:noFill/>
        </p:spPr>
        <p:txBody>
          <a:bodyPr wrap="square" rtlCol="0">
            <a:spAutoFit/>
          </a:bodyPr>
          <a:lstStyle/>
          <a:p>
            <a:r>
              <a:rPr lang="en-US" sz="1400" dirty="0">
                <a:solidFill>
                  <a:schemeClr val="bg2">
                    <a:lumMod val="50000"/>
                  </a:schemeClr>
                </a:solidFill>
              </a:rPr>
              <a:t>3. We contact the Payroll Assigned to the client via teams to see where the money went, if he does not reply we can create a case and assign it to him/her.</a:t>
            </a:r>
          </a:p>
        </p:txBody>
      </p:sp>
    </p:spTree>
    <p:extLst>
      <p:ext uri="{BB962C8B-B14F-4D97-AF65-F5344CB8AC3E}">
        <p14:creationId xmlns:p14="http://schemas.microsoft.com/office/powerpoint/2010/main" val="421838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978DE577-E7EA-802C-EFEC-830E98B3A8E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19</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8 - Onboarding</a:t>
            </a:r>
          </a:p>
        </p:txBody>
      </p:sp>
      <p:sp>
        <p:nvSpPr>
          <p:cNvPr id="3" name="TextBox 2">
            <a:extLst>
              <a:ext uri="{FF2B5EF4-FFF2-40B4-BE49-F238E27FC236}">
                <a16:creationId xmlns:a16="http://schemas.microsoft.com/office/drawing/2014/main" id="{B76442B5-F72F-3437-55EC-CA7543E415BB}"/>
              </a:ext>
            </a:extLst>
          </p:cNvPr>
          <p:cNvSpPr txBox="1"/>
          <p:nvPr/>
        </p:nvSpPr>
        <p:spPr>
          <a:xfrm>
            <a:off x="673255" y="2815810"/>
            <a:ext cx="8180814" cy="738664"/>
          </a:xfrm>
          <a:prstGeom prst="rect">
            <a:avLst/>
          </a:prstGeom>
          <a:noFill/>
        </p:spPr>
        <p:txBody>
          <a:bodyPr wrap="square" rtlCol="0">
            <a:spAutoFit/>
          </a:bodyPr>
          <a:lstStyle/>
          <a:p>
            <a:r>
              <a:rPr lang="en-US" sz="1400" dirty="0">
                <a:solidFill>
                  <a:schemeClr val="bg2">
                    <a:lumMod val="50000"/>
                  </a:schemeClr>
                </a:solidFill>
              </a:rPr>
              <a:t>Hello, this is Jesus Mendez from GRAIL LLC.I am trying to register into the portal for an account but all I see is a blank Web Page, does not do anything, I am stuck in a white web page for about 30 minutes now. Can you do something for me?</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4" y="3740564"/>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Jesus Mendez-Moreno SSN 8419 – DOB 06/18/1993 GRAIL LLC</a:t>
            </a:r>
          </a:p>
          <a:p>
            <a:pPr algn="ctr"/>
            <a:endParaRPr lang="en-US" sz="1200" b="1" dirty="0">
              <a:solidFill>
                <a:schemeClr val="bg2">
                  <a:lumMod val="50000"/>
                </a:schemeClr>
              </a:solidFill>
            </a:endParaRPr>
          </a:p>
        </p:txBody>
      </p:sp>
      <p:pic>
        <p:nvPicPr>
          <p:cNvPr id="7172" name="Picture 4" descr="Avatar' Actor Stephen Lang To Lead Thriller 'Old Man' For XYZ, Amp –  Deadline">
            <a:extLst>
              <a:ext uri="{FF2B5EF4-FFF2-40B4-BE49-F238E27FC236}">
                <a16:creationId xmlns:a16="http://schemas.microsoft.com/office/drawing/2014/main" id="{BC4AD73A-950F-1853-1D62-1275BAE9A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598" y="1102003"/>
            <a:ext cx="2102026" cy="1527717"/>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8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109B-60F5-4A41-B4AD-00E4F71014F7}"/>
              </a:ext>
            </a:extLst>
          </p:cNvPr>
          <p:cNvSpPr>
            <a:spLocks noGrp="1"/>
          </p:cNvSpPr>
          <p:nvPr>
            <p:ph type="title"/>
          </p:nvPr>
        </p:nvSpPr>
        <p:spPr>
          <a:xfrm>
            <a:off x="404897" y="2033978"/>
            <a:ext cx="7863731" cy="1572114"/>
          </a:xfrm>
          <a:effectLst>
            <a:outerShdw blurRad="50800" dist="38100" algn="l" rotWithShape="0">
              <a:prstClr val="black">
                <a:alpha val="40000"/>
              </a:prstClr>
            </a:outerShdw>
          </a:effectLst>
        </p:spPr>
        <p:txBody>
          <a:bodyPr/>
          <a:lstStyle/>
          <a:p>
            <a:r>
              <a:rPr lang="en-US" sz="5400" dirty="0"/>
              <a:t>Know It All Contest</a:t>
            </a:r>
          </a:p>
        </p:txBody>
      </p:sp>
      <p:sp>
        <p:nvSpPr>
          <p:cNvPr id="4" name="TextBox 3">
            <a:extLst>
              <a:ext uri="{FF2B5EF4-FFF2-40B4-BE49-F238E27FC236}">
                <a16:creationId xmlns:a16="http://schemas.microsoft.com/office/drawing/2014/main" id="{7A281DEA-D7E2-419D-9F5B-82A7BF4AAE73}"/>
              </a:ext>
            </a:extLst>
          </p:cNvPr>
          <p:cNvSpPr txBox="1"/>
          <p:nvPr/>
        </p:nvSpPr>
        <p:spPr>
          <a:xfrm>
            <a:off x="404897" y="2635369"/>
            <a:ext cx="5610389" cy="369332"/>
          </a:xfrm>
          <a:prstGeom prst="rect">
            <a:avLst/>
          </a:prstGeom>
          <a:noFill/>
        </p:spPr>
        <p:txBody>
          <a:bodyPr wrap="square" rtlCol="0">
            <a:spAutoFit/>
          </a:bodyPr>
          <a:lstStyle/>
          <a:p>
            <a:r>
              <a:rPr lang="en-US" dirty="0">
                <a:solidFill>
                  <a:schemeClr val="bg1">
                    <a:lumMod val="50000"/>
                  </a:schemeClr>
                </a:solidFill>
              </a:rPr>
              <a:t>Test Your Knowledge</a:t>
            </a:r>
          </a:p>
        </p:txBody>
      </p:sp>
    </p:spTree>
    <p:extLst>
      <p:ext uri="{BB962C8B-B14F-4D97-AF65-F5344CB8AC3E}">
        <p14:creationId xmlns:p14="http://schemas.microsoft.com/office/powerpoint/2010/main" val="27595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nd holding megaphone with contest Royalty Free Vector">
            <a:extLst>
              <a:ext uri="{FF2B5EF4-FFF2-40B4-BE49-F238E27FC236}">
                <a16:creationId xmlns:a16="http://schemas.microsoft.com/office/drawing/2014/main" id="{4670F647-74A5-C170-E08F-ECB8BF8132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20</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8 – Onboarding</a:t>
            </a:r>
          </a:p>
        </p:txBody>
      </p:sp>
      <p:sp>
        <p:nvSpPr>
          <p:cNvPr id="5" name="TextBox 4">
            <a:extLst>
              <a:ext uri="{FF2B5EF4-FFF2-40B4-BE49-F238E27FC236}">
                <a16:creationId xmlns:a16="http://schemas.microsoft.com/office/drawing/2014/main" id="{CA51721B-0059-564C-24AA-01269C0302A4}"/>
              </a:ext>
            </a:extLst>
          </p:cNvPr>
          <p:cNvSpPr txBox="1"/>
          <p:nvPr/>
        </p:nvSpPr>
        <p:spPr>
          <a:xfrm>
            <a:off x="542887" y="1016182"/>
            <a:ext cx="7954342" cy="523220"/>
          </a:xfrm>
          <a:prstGeom prst="rect">
            <a:avLst/>
          </a:prstGeom>
          <a:noFill/>
        </p:spPr>
        <p:txBody>
          <a:bodyPr wrap="square" rtlCol="0">
            <a:spAutoFit/>
          </a:bodyPr>
          <a:lstStyle/>
          <a:p>
            <a:r>
              <a:rPr lang="en-US" sz="1400" b="1" dirty="0">
                <a:solidFill>
                  <a:schemeClr val="bg2">
                    <a:lumMod val="50000"/>
                  </a:schemeClr>
                </a:solidFill>
              </a:rPr>
              <a:t>1. </a:t>
            </a:r>
            <a:r>
              <a:rPr lang="en-US" sz="1400" dirty="0">
                <a:solidFill>
                  <a:schemeClr val="bg2">
                    <a:lumMod val="50000"/>
                  </a:schemeClr>
                </a:solidFill>
              </a:rPr>
              <a:t>Before we confirm with the employee any information, we should understand why is the employee not able to access or see the web page, by asking probing questions.</a:t>
            </a:r>
          </a:p>
        </p:txBody>
      </p:sp>
      <p:sp>
        <p:nvSpPr>
          <p:cNvPr id="13" name="TextBox 12">
            <a:extLst>
              <a:ext uri="{FF2B5EF4-FFF2-40B4-BE49-F238E27FC236}">
                <a16:creationId xmlns:a16="http://schemas.microsoft.com/office/drawing/2014/main" id="{F5A911C7-7F25-4BC1-3959-A71461871794}"/>
              </a:ext>
            </a:extLst>
          </p:cNvPr>
          <p:cNvSpPr txBox="1"/>
          <p:nvPr/>
        </p:nvSpPr>
        <p:spPr>
          <a:xfrm>
            <a:off x="2641970" y="1764852"/>
            <a:ext cx="5855259" cy="523220"/>
          </a:xfrm>
          <a:prstGeom prst="rect">
            <a:avLst/>
          </a:prstGeom>
          <a:noFill/>
        </p:spPr>
        <p:txBody>
          <a:bodyPr wrap="square" rtlCol="0">
            <a:spAutoFit/>
          </a:bodyPr>
          <a:lstStyle/>
          <a:p>
            <a:r>
              <a:rPr lang="en-US" sz="1400" b="1" dirty="0">
                <a:solidFill>
                  <a:schemeClr val="bg2">
                    <a:lumMod val="50000"/>
                  </a:schemeClr>
                </a:solidFill>
              </a:rPr>
              <a:t>2.</a:t>
            </a:r>
            <a:r>
              <a:rPr lang="en-US" sz="1400" dirty="0">
                <a:solidFill>
                  <a:schemeClr val="bg2">
                    <a:lumMod val="50000"/>
                  </a:schemeClr>
                </a:solidFill>
              </a:rPr>
              <a:t> With the information we have, it seems like the problem is not in our end (the EE is not getting any error</a:t>
            </a:r>
            <a:r>
              <a:rPr lang="es-US" sz="1400" dirty="0">
                <a:solidFill>
                  <a:schemeClr val="bg2">
                    <a:lumMod val="50000"/>
                  </a:schemeClr>
                </a:solidFill>
              </a:rPr>
              <a:t>) </a:t>
            </a:r>
            <a:r>
              <a:rPr lang="en-US" sz="1400" dirty="0">
                <a:solidFill>
                  <a:schemeClr val="bg2">
                    <a:lumMod val="50000"/>
                  </a:schemeClr>
                </a:solidFill>
              </a:rPr>
              <a:t>rather is a device issue.</a:t>
            </a:r>
          </a:p>
        </p:txBody>
      </p:sp>
      <p:sp>
        <p:nvSpPr>
          <p:cNvPr id="12" name="TextBox 11">
            <a:extLst>
              <a:ext uri="{FF2B5EF4-FFF2-40B4-BE49-F238E27FC236}">
                <a16:creationId xmlns:a16="http://schemas.microsoft.com/office/drawing/2014/main" id="{CEA5599C-1821-E05D-3D98-3415D198991D}"/>
              </a:ext>
            </a:extLst>
          </p:cNvPr>
          <p:cNvSpPr txBox="1"/>
          <p:nvPr/>
        </p:nvSpPr>
        <p:spPr>
          <a:xfrm>
            <a:off x="2641970" y="2475027"/>
            <a:ext cx="6082135" cy="738664"/>
          </a:xfrm>
          <a:prstGeom prst="rect">
            <a:avLst/>
          </a:prstGeom>
          <a:noFill/>
        </p:spPr>
        <p:txBody>
          <a:bodyPr wrap="square" rtlCol="0">
            <a:spAutoFit/>
          </a:bodyPr>
          <a:lstStyle/>
          <a:p>
            <a:r>
              <a:rPr lang="en-US" sz="1400" b="1" dirty="0">
                <a:solidFill>
                  <a:schemeClr val="bg2">
                    <a:lumMod val="50000"/>
                  </a:schemeClr>
                </a:solidFill>
              </a:rPr>
              <a:t>3.</a:t>
            </a:r>
            <a:r>
              <a:rPr lang="en-US" sz="1400" dirty="0">
                <a:solidFill>
                  <a:schemeClr val="bg2">
                    <a:lumMod val="50000"/>
                  </a:schemeClr>
                </a:solidFill>
              </a:rPr>
              <a:t> We can provide the basic troubleshooting options for the EE but do not engage into the troubleshooting yourself, rather explain that switching devices if possible.</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454" y="3181389"/>
            <a:ext cx="1027183" cy="1825601"/>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480258-B730-4118-96F7-C8EF904DBC0D}"/>
              </a:ext>
            </a:extLst>
          </p:cNvPr>
          <p:cNvSpPr txBox="1"/>
          <p:nvPr/>
        </p:nvSpPr>
        <p:spPr>
          <a:xfrm>
            <a:off x="542887" y="3446812"/>
            <a:ext cx="5757552" cy="1600438"/>
          </a:xfrm>
          <a:prstGeom prst="rect">
            <a:avLst/>
          </a:prstGeom>
          <a:noFill/>
        </p:spPr>
        <p:txBody>
          <a:bodyPr wrap="square" rtlCol="0">
            <a:spAutoFit/>
          </a:bodyPr>
          <a:lstStyle/>
          <a:p>
            <a:r>
              <a:rPr lang="en-US" sz="1400" b="1" dirty="0">
                <a:solidFill>
                  <a:schemeClr val="bg2">
                    <a:lumMod val="50000"/>
                  </a:schemeClr>
                </a:solidFill>
              </a:rPr>
              <a:t>4.</a:t>
            </a:r>
            <a:r>
              <a:rPr lang="en-US" sz="1400" dirty="0">
                <a:solidFill>
                  <a:schemeClr val="bg2">
                    <a:lumMod val="50000"/>
                  </a:schemeClr>
                </a:solidFill>
              </a:rPr>
              <a:t> At this point is a matter of controlling the call, as the problem is not the system. </a:t>
            </a:r>
            <a:br>
              <a:rPr lang="en-US" sz="1400" dirty="0">
                <a:solidFill>
                  <a:schemeClr val="bg2">
                    <a:lumMod val="50000"/>
                  </a:schemeClr>
                </a:solidFill>
              </a:rPr>
            </a:br>
            <a:r>
              <a:rPr lang="en-US" sz="1400" dirty="0">
                <a:solidFill>
                  <a:schemeClr val="bg2">
                    <a:lumMod val="50000"/>
                  </a:schemeClr>
                </a:solidFill>
              </a:rPr>
              <a:t>Make sure you:</a:t>
            </a:r>
            <a:br>
              <a:rPr lang="en-US" sz="1400" dirty="0">
                <a:solidFill>
                  <a:schemeClr val="bg2">
                    <a:lumMod val="50000"/>
                  </a:schemeClr>
                </a:solidFill>
              </a:rPr>
            </a:br>
            <a:br>
              <a:rPr lang="en-US" sz="1400" dirty="0">
                <a:solidFill>
                  <a:schemeClr val="bg2">
                    <a:lumMod val="50000"/>
                  </a:schemeClr>
                </a:solidFill>
              </a:rPr>
            </a:br>
            <a:r>
              <a:rPr lang="en-US" sz="1400" b="1" dirty="0">
                <a:solidFill>
                  <a:srgbClr val="FF0000"/>
                </a:solidFill>
              </a:rPr>
              <a:t>Explain the reason of the problem </a:t>
            </a:r>
            <a:r>
              <a:rPr lang="en-US" sz="1400" dirty="0">
                <a:solidFill>
                  <a:schemeClr val="bg2">
                    <a:lumMod val="50000"/>
                  </a:schemeClr>
                </a:solidFill>
              </a:rPr>
              <a:t>+ </a:t>
            </a:r>
            <a:r>
              <a:rPr lang="en-US" sz="1400" b="1" dirty="0">
                <a:solidFill>
                  <a:srgbClr val="FFC000"/>
                </a:solidFill>
              </a:rPr>
              <a:t>explain why is not something related to our system</a:t>
            </a:r>
            <a:r>
              <a:rPr lang="en-US" sz="1400" dirty="0">
                <a:solidFill>
                  <a:schemeClr val="bg2">
                    <a:lumMod val="50000"/>
                  </a:schemeClr>
                </a:solidFill>
              </a:rPr>
              <a:t> + </a:t>
            </a:r>
            <a:r>
              <a:rPr lang="en-US" sz="1400" b="1" dirty="0">
                <a:solidFill>
                  <a:srgbClr val="00B050"/>
                </a:solidFill>
              </a:rPr>
              <a:t>provide options to resolve</a:t>
            </a:r>
          </a:p>
          <a:p>
            <a:endParaRPr lang="en-US" sz="1400" dirty="0">
              <a:solidFill>
                <a:schemeClr val="bg2">
                  <a:lumMod val="50000"/>
                </a:schemeClr>
              </a:solidFill>
            </a:endParaRPr>
          </a:p>
        </p:txBody>
      </p:sp>
      <p:pic>
        <p:nvPicPr>
          <p:cNvPr id="3" name="Picture 4" descr="Avatar' Actor Stephen Lang To Lead Thriller 'Old Man' For XYZ, Amp –  Deadline">
            <a:extLst>
              <a:ext uri="{FF2B5EF4-FFF2-40B4-BE49-F238E27FC236}">
                <a16:creationId xmlns:a16="http://schemas.microsoft.com/office/drawing/2014/main" id="{A0F7194E-C0F1-DEAC-82EC-DC5DF8146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5" y="1753140"/>
            <a:ext cx="2122582" cy="1527717"/>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4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39340599-C4FA-A7E5-D4A9-9D1EC97031B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21</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9 - Payroll</a:t>
            </a:r>
          </a:p>
        </p:txBody>
      </p:sp>
      <p:sp>
        <p:nvSpPr>
          <p:cNvPr id="3" name="TextBox 2">
            <a:extLst>
              <a:ext uri="{FF2B5EF4-FFF2-40B4-BE49-F238E27FC236}">
                <a16:creationId xmlns:a16="http://schemas.microsoft.com/office/drawing/2014/main" id="{B76442B5-F72F-3437-55EC-CA7543E415BB}"/>
              </a:ext>
            </a:extLst>
          </p:cNvPr>
          <p:cNvSpPr txBox="1"/>
          <p:nvPr/>
        </p:nvSpPr>
        <p:spPr>
          <a:xfrm>
            <a:off x="2074127" y="1131077"/>
            <a:ext cx="5823027" cy="738664"/>
          </a:xfrm>
          <a:prstGeom prst="rect">
            <a:avLst/>
          </a:prstGeom>
          <a:noFill/>
        </p:spPr>
        <p:txBody>
          <a:bodyPr wrap="square" rtlCol="0">
            <a:spAutoFit/>
          </a:bodyPr>
          <a:lstStyle/>
          <a:p>
            <a:r>
              <a:rPr lang="en-US" sz="1400" dirty="0">
                <a:solidFill>
                  <a:schemeClr val="bg2">
                    <a:lumMod val="50000"/>
                  </a:schemeClr>
                </a:solidFill>
              </a:rPr>
              <a:t>Hello, This is Kate Clare </a:t>
            </a:r>
            <a:r>
              <a:rPr lang="en-US" sz="1400" dirty="0" err="1">
                <a:solidFill>
                  <a:schemeClr val="bg2">
                    <a:lumMod val="50000"/>
                  </a:schemeClr>
                </a:solidFill>
              </a:rPr>
              <a:t>Adelmann</a:t>
            </a:r>
            <a:r>
              <a:rPr lang="en-US" sz="1400" dirty="0">
                <a:solidFill>
                  <a:schemeClr val="bg2">
                    <a:lumMod val="50000"/>
                  </a:schemeClr>
                </a:solidFill>
              </a:rPr>
              <a:t>, I am calling because today is my </a:t>
            </a:r>
            <a:r>
              <a:rPr lang="en-US" sz="1400" dirty="0" err="1">
                <a:solidFill>
                  <a:schemeClr val="bg2">
                    <a:lumMod val="50000"/>
                  </a:schemeClr>
                </a:solidFill>
              </a:rPr>
              <a:t>paydate</a:t>
            </a:r>
            <a:r>
              <a:rPr lang="en-US" sz="1400" dirty="0">
                <a:solidFill>
                  <a:schemeClr val="bg2">
                    <a:lumMod val="50000"/>
                  </a:schemeClr>
                </a:solidFill>
              </a:rPr>
              <a:t> but I have not received any money into my account. I talked to the WSM but he referred me to you guys. </a:t>
            </a:r>
          </a:p>
        </p:txBody>
      </p:sp>
      <p:sp>
        <p:nvSpPr>
          <p:cNvPr id="4" name="TextBox 3">
            <a:extLst>
              <a:ext uri="{FF2B5EF4-FFF2-40B4-BE49-F238E27FC236}">
                <a16:creationId xmlns:a16="http://schemas.microsoft.com/office/drawing/2014/main" id="{D86AC394-CA50-B381-5E73-37B04A416C00}"/>
              </a:ext>
            </a:extLst>
          </p:cNvPr>
          <p:cNvSpPr txBox="1"/>
          <p:nvPr/>
        </p:nvSpPr>
        <p:spPr>
          <a:xfrm>
            <a:off x="2751563" y="4363134"/>
            <a:ext cx="3640874" cy="646331"/>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No need for information</a:t>
            </a:r>
          </a:p>
          <a:p>
            <a:pPr algn="ctr"/>
            <a:endParaRPr lang="en-US" sz="1200" b="1" dirty="0">
              <a:solidFill>
                <a:schemeClr val="bg2">
                  <a:lumMod val="50000"/>
                </a:schemeClr>
              </a:solidFill>
            </a:endParaRPr>
          </a:p>
        </p:txBody>
      </p:sp>
      <p:pic>
        <p:nvPicPr>
          <p:cNvPr id="5" name="Picture 4">
            <a:extLst>
              <a:ext uri="{FF2B5EF4-FFF2-40B4-BE49-F238E27FC236}">
                <a16:creationId xmlns:a16="http://schemas.microsoft.com/office/drawing/2014/main" id="{64510D14-FEA9-4B7D-31E4-219C4355649B}"/>
              </a:ext>
            </a:extLst>
          </p:cNvPr>
          <p:cNvPicPr>
            <a:picLocks noChangeAspect="1"/>
          </p:cNvPicPr>
          <p:nvPr/>
        </p:nvPicPr>
        <p:blipFill>
          <a:blip r:embed="rId4"/>
          <a:stretch>
            <a:fillRect/>
          </a:stretch>
        </p:blipFill>
        <p:spPr>
          <a:xfrm>
            <a:off x="695696" y="2261210"/>
            <a:ext cx="7324121" cy="1570840"/>
          </a:xfrm>
          <a:prstGeom prst="rect">
            <a:avLst/>
          </a:prstGeom>
          <a:ln>
            <a:solidFill>
              <a:schemeClr val="bg1">
                <a:lumMod val="75000"/>
              </a:schemeClr>
            </a:solidFill>
          </a:ln>
        </p:spPr>
      </p:pic>
      <p:sp>
        <p:nvSpPr>
          <p:cNvPr id="8" name="TextBox 7">
            <a:extLst>
              <a:ext uri="{FF2B5EF4-FFF2-40B4-BE49-F238E27FC236}">
                <a16:creationId xmlns:a16="http://schemas.microsoft.com/office/drawing/2014/main" id="{B78E6DF6-83A0-A3EB-50E2-5AB52BAE0AD1}"/>
              </a:ext>
            </a:extLst>
          </p:cNvPr>
          <p:cNvSpPr txBox="1"/>
          <p:nvPr/>
        </p:nvSpPr>
        <p:spPr>
          <a:xfrm>
            <a:off x="581954" y="3924877"/>
            <a:ext cx="8180814" cy="307777"/>
          </a:xfrm>
          <a:prstGeom prst="rect">
            <a:avLst/>
          </a:prstGeom>
          <a:noFill/>
        </p:spPr>
        <p:txBody>
          <a:bodyPr wrap="square" rtlCol="0">
            <a:spAutoFit/>
          </a:bodyPr>
          <a:lstStyle/>
          <a:p>
            <a:r>
              <a:rPr lang="en-US" sz="1400" dirty="0">
                <a:solidFill>
                  <a:schemeClr val="bg2">
                    <a:lumMod val="50000"/>
                  </a:schemeClr>
                </a:solidFill>
              </a:rPr>
              <a:t>This is what you see in the EE’s profile. How can we assist the employee?</a:t>
            </a:r>
          </a:p>
        </p:txBody>
      </p:sp>
      <p:pic>
        <p:nvPicPr>
          <p:cNvPr id="12290" name="Picture 2" descr="8,829 Angry old woman face Images, Stock Photos &amp; Vectors | Shutterstock">
            <a:extLst>
              <a:ext uri="{FF2B5EF4-FFF2-40B4-BE49-F238E27FC236}">
                <a16:creationId xmlns:a16="http://schemas.microsoft.com/office/drawing/2014/main" id="{0A2A6004-FD60-ACF9-B76A-4B154E03B0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79" r="15585" b="9679"/>
          <a:stretch/>
        </p:blipFill>
        <p:spPr bwMode="auto">
          <a:xfrm>
            <a:off x="806225" y="979992"/>
            <a:ext cx="1110641" cy="1133538"/>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7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holding megaphone with contest Royalty Free Vector">
            <a:extLst>
              <a:ext uri="{FF2B5EF4-FFF2-40B4-BE49-F238E27FC236}">
                <a16:creationId xmlns:a16="http://schemas.microsoft.com/office/drawing/2014/main" id="{39DAFC97-5D9E-2043-4726-8490B8A16460}"/>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22</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9 – Payroll</a:t>
            </a:r>
          </a:p>
        </p:txBody>
      </p:sp>
      <p:sp>
        <p:nvSpPr>
          <p:cNvPr id="5" name="TextBox 4">
            <a:extLst>
              <a:ext uri="{FF2B5EF4-FFF2-40B4-BE49-F238E27FC236}">
                <a16:creationId xmlns:a16="http://schemas.microsoft.com/office/drawing/2014/main" id="{CA51721B-0059-564C-24AA-01269C0302A4}"/>
              </a:ext>
            </a:extLst>
          </p:cNvPr>
          <p:cNvSpPr txBox="1"/>
          <p:nvPr/>
        </p:nvSpPr>
        <p:spPr>
          <a:xfrm>
            <a:off x="542887" y="1177683"/>
            <a:ext cx="6802979" cy="738664"/>
          </a:xfrm>
          <a:prstGeom prst="rect">
            <a:avLst/>
          </a:prstGeom>
          <a:noFill/>
        </p:spPr>
        <p:txBody>
          <a:bodyPr wrap="square" rtlCol="0">
            <a:spAutoFit/>
          </a:bodyPr>
          <a:lstStyle/>
          <a:p>
            <a:r>
              <a:rPr lang="en-US" sz="1400" b="1" dirty="0">
                <a:solidFill>
                  <a:schemeClr val="bg2">
                    <a:lumMod val="50000"/>
                  </a:schemeClr>
                </a:solidFill>
              </a:rPr>
              <a:t>1</a:t>
            </a:r>
            <a:r>
              <a:rPr lang="en-US" sz="1400" dirty="0">
                <a:solidFill>
                  <a:schemeClr val="bg2">
                    <a:lumMod val="50000"/>
                  </a:schemeClr>
                </a:solidFill>
              </a:rPr>
              <a:t>. Before we do anything we should always ask probing questions to gain a better understanding but in this case We know the problem is related to this set up on the employee’s profile: </a:t>
            </a:r>
          </a:p>
        </p:txBody>
      </p:sp>
      <p:sp>
        <p:nvSpPr>
          <p:cNvPr id="12" name="TextBox 11">
            <a:extLst>
              <a:ext uri="{FF2B5EF4-FFF2-40B4-BE49-F238E27FC236}">
                <a16:creationId xmlns:a16="http://schemas.microsoft.com/office/drawing/2014/main" id="{CEA5599C-1821-E05D-3D98-3415D198991D}"/>
              </a:ext>
            </a:extLst>
          </p:cNvPr>
          <p:cNvSpPr txBox="1"/>
          <p:nvPr/>
        </p:nvSpPr>
        <p:spPr>
          <a:xfrm>
            <a:off x="542886" y="3547227"/>
            <a:ext cx="6802979" cy="738664"/>
          </a:xfrm>
          <a:prstGeom prst="rect">
            <a:avLst/>
          </a:prstGeom>
          <a:noFill/>
        </p:spPr>
        <p:txBody>
          <a:bodyPr wrap="square" rtlCol="0">
            <a:spAutoFit/>
          </a:bodyPr>
          <a:lstStyle/>
          <a:p>
            <a:r>
              <a:rPr lang="en-US" sz="1400" b="1" dirty="0">
                <a:solidFill>
                  <a:schemeClr val="bg2">
                    <a:lumMod val="50000"/>
                  </a:schemeClr>
                </a:solidFill>
              </a:rPr>
              <a:t>2.</a:t>
            </a:r>
            <a:r>
              <a:rPr lang="en-US" sz="1400" dirty="0">
                <a:solidFill>
                  <a:schemeClr val="bg2">
                    <a:lumMod val="50000"/>
                  </a:schemeClr>
                </a:solidFill>
              </a:rPr>
              <a:t> As it appears inactive, we </a:t>
            </a:r>
            <a:r>
              <a:rPr lang="en-US" sz="1400" b="1" dirty="0">
                <a:solidFill>
                  <a:schemeClr val="bg2">
                    <a:lumMod val="50000"/>
                  </a:schemeClr>
                </a:solidFill>
              </a:rPr>
              <a:t>SHOULD NOT </a:t>
            </a:r>
            <a:r>
              <a:rPr lang="en-US" sz="1400" dirty="0">
                <a:solidFill>
                  <a:schemeClr val="bg2">
                    <a:lumMod val="50000"/>
                  </a:schemeClr>
                </a:solidFill>
              </a:rPr>
              <a:t>modify the settings for the employee, even if the information is correct, we should not change it, we must talk to the payroll processor.</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865" y="1177683"/>
            <a:ext cx="1496140" cy="2659073"/>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480258-B730-4118-96F7-C8EF904DBC0D}"/>
              </a:ext>
            </a:extLst>
          </p:cNvPr>
          <p:cNvSpPr txBox="1"/>
          <p:nvPr/>
        </p:nvSpPr>
        <p:spPr>
          <a:xfrm>
            <a:off x="542886" y="4399234"/>
            <a:ext cx="5757552" cy="523220"/>
          </a:xfrm>
          <a:prstGeom prst="rect">
            <a:avLst/>
          </a:prstGeom>
          <a:noFill/>
        </p:spPr>
        <p:txBody>
          <a:bodyPr wrap="square" rtlCol="0">
            <a:spAutoFit/>
          </a:bodyPr>
          <a:lstStyle/>
          <a:p>
            <a:r>
              <a:rPr lang="en-US" sz="1400" b="1" dirty="0">
                <a:solidFill>
                  <a:schemeClr val="bg2">
                    <a:lumMod val="50000"/>
                  </a:schemeClr>
                </a:solidFill>
              </a:rPr>
              <a:t>3.</a:t>
            </a:r>
            <a:r>
              <a:rPr lang="en-US" sz="1400" dirty="0">
                <a:solidFill>
                  <a:schemeClr val="bg2">
                    <a:lumMod val="50000"/>
                  </a:schemeClr>
                </a:solidFill>
              </a:rPr>
              <a:t> So, business as usual. Contact the payroll processor via teams and follow their instructions if they do not reply offer a case creation.</a:t>
            </a:r>
          </a:p>
        </p:txBody>
      </p:sp>
      <p:pic>
        <p:nvPicPr>
          <p:cNvPr id="4" name="Picture 3">
            <a:extLst>
              <a:ext uri="{FF2B5EF4-FFF2-40B4-BE49-F238E27FC236}">
                <a16:creationId xmlns:a16="http://schemas.microsoft.com/office/drawing/2014/main" id="{49419614-4112-EDED-1385-B70CC8CAE820}"/>
              </a:ext>
            </a:extLst>
          </p:cNvPr>
          <p:cNvPicPr>
            <a:picLocks noChangeAspect="1"/>
          </p:cNvPicPr>
          <p:nvPr/>
        </p:nvPicPr>
        <p:blipFill>
          <a:blip r:embed="rId4"/>
          <a:stretch>
            <a:fillRect/>
          </a:stretch>
        </p:blipFill>
        <p:spPr>
          <a:xfrm>
            <a:off x="593765" y="1964107"/>
            <a:ext cx="6493454" cy="1496758"/>
          </a:xfrm>
          <a:prstGeom prst="rect">
            <a:avLst/>
          </a:prstGeom>
        </p:spPr>
      </p:pic>
    </p:spTree>
    <p:extLst>
      <p:ext uri="{BB962C8B-B14F-4D97-AF65-F5344CB8AC3E}">
        <p14:creationId xmlns:p14="http://schemas.microsoft.com/office/powerpoint/2010/main" val="27904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363EBCB3-F5E6-6E99-883A-67CC09CC574D}"/>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23</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10 - Onboarding</a:t>
            </a:r>
          </a:p>
        </p:txBody>
      </p:sp>
      <p:sp>
        <p:nvSpPr>
          <p:cNvPr id="3" name="TextBox 2">
            <a:extLst>
              <a:ext uri="{FF2B5EF4-FFF2-40B4-BE49-F238E27FC236}">
                <a16:creationId xmlns:a16="http://schemas.microsoft.com/office/drawing/2014/main" id="{B76442B5-F72F-3437-55EC-CA7543E415BB}"/>
              </a:ext>
            </a:extLst>
          </p:cNvPr>
          <p:cNvSpPr txBox="1"/>
          <p:nvPr/>
        </p:nvSpPr>
        <p:spPr>
          <a:xfrm>
            <a:off x="782728" y="2532510"/>
            <a:ext cx="8026735" cy="738664"/>
          </a:xfrm>
          <a:prstGeom prst="rect">
            <a:avLst/>
          </a:prstGeom>
          <a:noFill/>
        </p:spPr>
        <p:txBody>
          <a:bodyPr wrap="square" rtlCol="0">
            <a:spAutoFit/>
          </a:bodyPr>
          <a:lstStyle/>
          <a:p>
            <a:r>
              <a:rPr lang="en-US" sz="1400" b="1" dirty="0">
                <a:solidFill>
                  <a:schemeClr val="bg2">
                    <a:lumMod val="50000"/>
                  </a:schemeClr>
                </a:solidFill>
              </a:rPr>
              <a:t>Part 1. </a:t>
            </a:r>
            <a:r>
              <a:rPr lang="en-US" sz="1400" dirty="0">
                <a:solidFill>
                  <a:schemeClr val="bg2">
                    <a:lumMod val="50000"/>
                  </a:schemeClr>
                </a:solidFill>
              </a:rPr>
              <a:t>Hello this is Lia McNeal, I am applying for a job at GRAIL LLC. So, I would like to know how to declare exempt from the Federal Taxes, I navigated through your system but is kind of confusing could you please assist?</a:t>
            </a:r>
          </a:p>
        </p:txBody>
      </p:sp>
      <p:sp>
        <p:nvSpPr>
          <p:cNvPr id="4" name="TextBox 3">
            <a:extLst>
              <a:ext uri="{FF2B5EF4-FFF2-40B4-BE49-F238E27FC236}">
                <a16:creationId xmlns:a16="http://schemas.microsoft.com/office/drawing/2014/main" id="{D86AC394-CA50-B381-5E73-37B04A416C00}"/>
              </a:ext>
            </a:extLst>
          </p:cNvPr>
          <p:cNvSpPr txBox="1"/>
          <p:nvPr/>
        </p:nvSpPr>
        <p:spPr>
          <a:xfrm>
            <a:off x="2751563" y="4051801"/>
            <a:ext cx="3640874" cy="646331"/>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No need for information</a:t>
            </a:r>
          </a:p>
          <a:p>
            <a:pPr algn="ctr"/>
            <a:endParaRPr lang="en-US" sz="1200" b="1" dirty="0">
              <a:solidFill>
                <a:schemeClr val="bg2">
                  <a:lumMod val="50000"/>
                </a:schemeClr>
              </a:solidFill>
            </a:endParaRPr>
          </a:p>
        </p:txBody>
      </p:sp>
      <p:pic>
        <p:nvPicPr>
          <p:cNvPr id="7170" name="Picture 2" descr="2,263 Old Woman Profile Stock Photos, Pictures &amp; Royalty-Free Images -  iStock">
            <a:extLst>
              <a:ext uri="{FF2B5EF4-FFF2-40B4-BE49-F238E27FC236}">
                <a16:creationId xmlns:a16="http://schemas.microsoft.com/office/drawing/2014/main" id="{527E310C-5040-DA60-BC23-4A163EE4E1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455" r="5136"/>
          <a:stretch/>
        </p:blipFill>
        <p:spPr bwMode="auto">
          <a:xfrm>
            <a:off x="3715499" y="1096753"/>
            <a:ext cx="1157636" cy="1144906"/>
          </a:xfrm>
          <a:prstGeom prst="flowChartConnector">
            <a:avLst/>
          </a:prstGeom>
          <a:noFill/>
          <a:ln w="3810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8E6DF6-83A0-A3EB-50E2-5AB52BAE0AD1}"/>
              </a:ext>
            </a:extLst>
          </p:cNvPr>
          <p:cNvSpPr txBox="1"/>
          <p:nvPr/>
        </p:nvSpPr>
        <p:spPr>
          <a:xfrm>
            <a:off x="782728" y="3450631"/>
            <a:ext cx="8180814" cy="523220"/>
          </a:xfrm>
          <a:prstGeom prst="rect">
            <a:avLst/>
          </a:prstGeom>
          <a:noFill/>
        </p:spPr>
        <p:txBody>
          <a:bodyPr wrap="square" rtlCol="0">
            <a:spAutoFit/>
          </a:bodyPr>
          <a:lstStyle/>
          <a:p>
            <a:r>
              <a:rPr lang="en-US" sz="1400" b="1" dirty="0">
                <a:solidFill>
                  <a:schemeClr val="bg2">
                    <a:lumMod val="50000"/>
                  </a:schemeClr>
                </a:solidFill>
              </a:rPr>
              <a:t>Part 2</a:t>
            </a:r>
            <a:r>
              <a:rPr lang="en-US" sz="1400" dirty="0">
                <a:solidFill>
                  <a:schemeClr val="bg2">
                    <a:lumMod val="50000"/>
                  </a:schemeClr>
                </a:solidFill>
              </a:rPr>
              <a:t>. Ok I see what you are telling me, but I do not understand why I need to comply with it, what does that mean? </a:t>
            </a:r>
          </a:p>
        </p:txBody>
      </p:sp>
    </p:spTree>
    <p:extLst>
      <p:ext uri="{BB962C8B-B14F-4D97-AF65-F5344CB8AC3E}">
        <p14:creationId xmlns:p14="http://schemas.microsoft.com/office/powerpoint/2010/main" val="188748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4BE2395D-068B-96CA-D9C0-97256F3D0CB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24</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10 – Onboarding</a:t>
            </a:r>
          </a:p>
        </p:txBody>
      </p:sp>
      <p:sp>
        <p:nvSpPr>
          <p:cNvPr id="5" name="TextBox 4">
            <a:extLst>
              <a:ext uri="{FF2B5EF4-FFF2-40B4-BE49-F238E27FC236}">
                <a16:creationId xmlns:a16="http://schemas.microsoft.com/office/drawing/2014/main" id="{CA51721B-0059-564C-24AA-01269C0302A4}"/>
              </a:ext>
            </a:extLst>
          </p:cNvPr>
          <p:cNvSpPr txBox="1"/>
          <p:nvPr/>
        </p:nvSpPr>
        <p:spPr>
          <a:xfrm>
            <a:off x="2043697" y="1182829"/>
            <a:ext cx="6802979" cy="523220"/>
          </a:xfrm>
          <a:prstGeom prst="rect">
            <a:avLst/>
          </a:prstGeom>
          <a:noFill/>
        </p:spPr>
        <p:txBody>
          <a:bodyPr wrap="square" rtlCol="0">
            <a:spAutoFit/>
          </a:bodyPr>
          <a:lstStyle/>
          <a:p>
            <a:r>
              <a:rPr lang="en-US" sz="1400" b="1" dirty="0">
                <a:solidFill>
                  <a:schemeClr val="bg2">
                    <a:lumMod val="50000"/>
                  </a:schemeClr>
                </a:solidFill>
              </a:rPr>
              <a:t>Part 1</a:t>
            </a:r>
            <a:r>
              <a:rPr lang="en-US" sz="1400" dirty="0">
                <a:solidFill>
                  <a:schemeClr val="bg2">
                    <a:lumMod val="50000"/>
                  </a:schemeClr>
                </a:solidFill>
              </a:rPr>
              <a:t>. By looking at the ESS Electronic Onboarding User guide -  Page 8 We can see the part where the EE can claim exempt:</a:t>
            </a:r>
          </a:p>
        </p:txBody>
      </p:sp>
      <p:sp>
        <p:nvSpPr>
          <p:cNvPr id="12" name="TextBox 11">
            <a:extLst>
              <a:ext uri="{FF2B5EF4-FFF2-40B4-BE49-F238E27FC236}">
                <a16:creationId xmlns:a16="http://schemas.microsoft.com/office/drawing/2014/main" id="{CEA5599C-1821-E05D-3D98-3415D198991D}"/>
              </a:ext>
            </a:extLst>
          </p:cNvPr>
          <p:cNvSpPr txBox="1"/>
          <p:nvPr/>
        </p:nvSpPr>
        <p:spPr>
          <a:xfrm>
            <a:off x="527065" y="3901286"/>
            <a:ext cx="6802979" cy="954107"/>
          </a:xfrm>
          <a:prstGeom prst="rect">
            <a:avLst/>
          </a:prstGeom>
          <a:noFill/>
        </p:spPr>
        <p:txBody>
          <a:bodyPr wrap="square" rtlCol="0">
            <a:spAutoFit/>
          </a:bodyPr>
          <a:lstStyle/>
          <a:p>
            <a:r>
              <a:rPr lang="en-US" sz="1400" b="1" dirty="0">
                <a:solidFill>
                  <a:schemeClr val="bg2">
                    <a:lumMod val="50000"/>
                  </a:schemeClr>
                </a:solidFill>
              </a:rPr>
              <a:t>Part 2.</a:t>
            </a:r>
            <a:r>
              <a:rPr lang="en-US" sz="1400" dirty="0">
                <a:solidFill>
                  <a:schemeClr val="bg2">
                    <a:lumMod val="50000"/>
                  </a:schemeClr>
                </a:solidFill>
              </a:rPr>
              <a:t> The employee should be able to mark the option that describes best his/her situation. These are the guidelines offered in the form to claim exempt from taxes. If the EE does not understand or does not agree, we should refer them to their tax professional. </a:t>
            </a:r>
            <a:r>
              <a:rPr lang="en-US" sz="1400" b="1" dirty="0">
                <a:solidFill>
                  <a:schemeClr val="bg2">
                    <a:lumMod val="50000"/>
                  </a:schemeClr>
                </a:solidFill>
              </a:rPr>
              <a:t>Do not advise what to check.</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24" y="1242213"/>
            <a:ext cx="1496140" cy="2659073"/>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70F782-C242-D64F-2307-0CB1BAC255FD}"/>
              </a:ext>
            </a:extLst>
          </p:cNvPr>
          <p:cNvPicPr>
            <a:picLocks noChangeAspect="1"/>
          </p:cNvPicPr>
          <p:nvPr/>
        </p:nvPicPr>
        <p:blipFill>
          <a:blip r:embed="rId4"/>
          <a:stretch>
            <a:fillRect/>
          </a:stretch>
        </p:blipFill>
        <p:spPr>
          <a:xfrm>
            <a:off x="2043697" y="1801792"/>
            <a:ext cx="6812320" cy="1900941"/>
          </a:xfrm>
          <a:prstGeom prst="rect">
            <a:avLst/>
          </a:prstGeom>
          <a:ln>
            <a:solidFill>
              <a:schemeClr val="bg1">
                <a:lumMod val="75000"/>
              </a:schemeClr>
            </a:solidFill>
          </a:ln>
        </p:spPr>
      </p:pic>
    </p:spTree>
    <p:extLst>
      <p:ext uri="{BB962C8B-B14F-4D97-AF65-F5344CB8AC3E}">
        <p14:creationId xmlns:p14="http://schemas.microsoft.com/office/powerpoint/2010/main" val="3573038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25</a:t>
            </a:fld>
            <a:endParaRPr lang="en" dirty="0"/>
          </a:p>
        </p:txBody>
      </p:sp>
    </p:spTree>
    <p:extLst>
      <p:ext uri="{BB962C8B-B14F-4D97-AF65-F5344CB8AC3E}">
        <p14:creationId xmlns:p14="http://schemas.microsoft.com/office/powerpoint/2010/main" val="244033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26</a:t>
            </a:fld>
            <a:endParaRPr lang="en" dirty="0"/>
          </a:p>
        </p:txBody>
      </p:sp>
    </p:spTree>
    <p:extLst>
      <p:ext uri="{BB962C8B-B14F-4D97-AF65-F5344CB8AC3E}">
        <p14:creationId xmlns:p14="http://schemas.microsoft.com/office/powerpoint/2010/main" val="143627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764904"/>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110093" y="548502"/>
            <a:ext cx="6789995" cy="432805"/>
          </a:xfrm>
        </p:spPr>
        <p:txBody>
          <a:bodyPr/>
          <a:lstStyle/>
          <a:p>
            <a:pPr algn="ctr"/>
            <a:r>
              <a:rPr lang="en-US" sz="2800" dirty="0">
                <a:solidFill>
                  <a:srgbClr val="FA6D26"/>
                </a:solidFill>
              </a:rPr>
              <a:t>Rules Of The Game</a:t>
            </a:r>
          </a:p>
        </p:txBody>
      </p:sp>
      <p:sp>
        <p:nvSpPr>
          <p:cNvPr id="8" name="TextBox 7">
            <a:extLst>
              <a:ext uri="{FF2B5EF4-FFF2-40B4-BE49-F238E27FC236}">
                <a16:creationId xmlns:a16="http://schemas.microsoft.com/office/drawing/2014/main" id="{0124A167-A1A3-4566-BAEE-EBDCA162E86D}"/>
              </a:ext>
            </a:extLst>
          </p:cNvPr>
          <p:cNvSpPr txBox="1"/>
          <p:nvPr/>
        </p:nvSpPr>
        <p:spPr>
          <a:xfrm>
            <a:off x="769431" y="1068752"/>
            <a:ext cx="7471317" cy="369332"/>
          </a:xfrm>
          <a:prstGeom prst="rect">
            <a:avLst/>
          </a:prstGeom>
          <a:noFill/>
        </p:spPr>
        <p:txBody>
          <a:bodyPr wrap="square" rtlCol="0">
            <a:spAutoFit/>
          </a:bodyPr>
          <a:lstStyle/>
          <a:p>
            <a:pPr algn="ctr"/>
            <a:r>
              <a:rPr lang="en-US" b="1" dirty="0">
                <a:solidFill>
                  <a:srgbClr val="706866"/>
                </a:solidFill>
              </a:rPr>
              <a:t>Each region will be 1 team, divided by pairs.</a:t>
            </a:r>
            <a:endParaRPr lang="en-US" dirty="0">
              <a:solidFill>
                <a:srgbClr val="706866"/>
              </a:solidFill>
            </a:endParaRPr>
          </a:p>
        </p:txBody>
      </p:sp>
      <p:sp>
        <p:nvSpPr>
          <p:cNvPr id="10" name="TextBox 9">
            <a:extLst>
              <a:ext uri="{FF2B5EF4-FFF2-40B4-BE49-F238E27FC236}">
                <a16:creationId xmlns:a16="http://schemas.microsoft.com/office/drawing/2014/main" id="{B1AD9984-FB14-46F7-BD90-450DE05606D2}"/>
              </a:ext>
            </a:extLst>
          </p:cNvPr>
          <p:cNvSpPr txBox="1"/>
          <p:nvPr/>
        </p:nvSpPr>
        <p:spPr>
          <a:xfrm>
            <a:off x="383554" y="2138053"/>
            <a:ext cx="4700240" cy="369332"/>
          </a:xfrm>
          <a:prstGeom prst="rect">
            <a:avLst/>
          </a:prstGeom>
          <a:solidFill>
            <a:schemeClr val="accent1">
              <a:lumMod val="20000"/>
              <a:lumOff val="80000"/>
            </a:schemeClr>
          </a:solidFill>
        </p:spPr>
        <p:txBody>
          <a:bodyPr wrap="square" rtlCol="0">
            <a:spAutoFit/>
          </a:bodyPr>
          <a:lstStyle/>
          <a:p>
            <a:r>
              <a:rPr lang="en-US" dirty="0">
                <a:solidFill>
                  <a:srgbClr val="706866"/>
                </a:solidFill>
              </a:rPr>
              <a:t>Each team starts with a score of 100%</a:t>
            </a:r>
          </a:p>
        </p:txBody>
      </p:sp>
      <p:sp>
        <p:nvSpPr>
          <p:cNvPr id="12" name="TextBox 11">
            <a:extLst>
              <a:ext uri="{FF2B5EF4-FFF2-40B4-BE49-F238E27FC236}">
                <a16:creationId xmlns:a16="http://schemas.microsoft.com/office/drawing/2014/main" id="{141C1DC7-141B-4D9E-9CF3-C751688C3A2E}"/>
              </a:ext>
            </a:extLst>
          </p:cNvPr>
          <p:cNvSpPr txBox="1"/>
          <p:nvPr/>
        </p:nvSpPr>
        <p:spPr>
          <a:xfrm>
            <a:off x="383554" y="1656150"/>
            <a:ext cx="6389649" cy="369332"/>
          </a:xfrm>
          <a:prstGeom prst="rect">
            <a:avLst/>
          </a:prstGeom>
          <a:solidFill>
            <a:schemeClr val="accent1">
              <a:lumMod val="20000"/>
              <a:lumOff val="80000"/>
            </a:schemeClr>
          </a:solidFill>
        </p:spPr>
        <p:txBody>
          <a:bodyPr wrap="square" rtlCol="0">
            <a:spAutoFit/>
          </a:bodyPr>
          <a:lstStyle/>
          <a:p>
            <a:r>
              <a:rPr lang="en-US" dirty="0">
                <a:solidFill>
                  <a:srgbClr val="706866"/>
                </a:solidFill>
              </a:rPr>
              <a:t>Each pair will have the chance to answer 2 questions</a:t>
            </a:r>
          </a:p>
        </p:txBody>
      </p:sp>
      <p:sp>
        <p:nvSpPr>
          <p:cNvPr id="13" name="TextBox 12">
            <a:extLst>
              <a:ext uri="{FF2B5EF4-FFF2-40B4-BE49-F238E27FC236}">
                <a16:creationId xmlns:a16="http://schemas.microsoft.com/office/drawing/2014/main" id="{8999212F-CFAF-47AC-9160-01FA5B40087C}"/>
              </a:ext>
            </a:extLst>
          </p:cNvPr>
          <p:cNvSpPr txBox="1"/>
          <p:nvPr/>
        </p:nvSpPr>
        <p:spPr>
          <a:xfrm>
            <a:off x="383554" y="2619957"/>
            <a:ext cx="8548572" cy="369332"/>
          </a:xfrm>
          <a:prstGeom prst="rect">
            <a:avLst/>
          </a:prstGeom>
          <a:solidFill>
            <a:schemeClr val="accent1">
              <a:lumMod val="20000"/>
              <a:lumOff val="80000"/>
            </a:schemeClr>
          </a:solidFill>
        </p:spPr>
        <p:txBody>
          <a:bodyPr wrap="square" rtlCol="0">
            <a:spAutoFit/>
          </a:bodyPr>
          <a:lstStyle/>
          <a:p>
            <a:r>
              <a:rPr lang="en-US" dirty="0">
                <a:solidFill>
                  <a:srgbClr val="706866"/>
                </a:solidFill>
              </a:rPr>
              <a:t>If the team fails to answer one question, the percentage will be reduced by 10%</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83554" y="3105832"/>
            <a:ext cx="8368993" cy="369332"/>
          </a:xfrm>
          <a:prstGeom prst="rect">
            <a:avLst/>
          </a:prstGeom>
          <a:solidFill>
            <a:schemeClr val="accent1">
              <a:lumMod val="20000"/>
              <a:lumOff val="80000"/>
            </a:schemeClr>
          </a:solidFill>
        </p:spPr>
        <p:txBody>
          <a:bodyPr wrap="square" rtlCol="0">
            <a:spAutoFit/>
          </a:bodyPr>
          <a:lstStyle/>
          <a:p>
            <a:r>
              <a:rPr lang="en-US" dirty="0">
                <a:solidFill>
                  <a:srgbClr val="706866"/>
                </a:solidFill>
              </a:rPr>
              <a:t>Each pair can ask other pairs for help, but that will cost 5% </a:t>
            </a:r>
          </a:p>
        </p:txBody>
      </p:sp>
      <p:sp>
        <p:nvSpPr>
          <p:cNvPr id="2" name="TextBox 1">
            <a:extLst>
              <a:ext uri="{FF2B5EF4-FFF2-40B4-BE49-F238E27FC236}">
                <a16:creationId xmlns:a16="http://schemas.microsoft.com/office/drawing/2014/main" id="{8A1BEDF3-0318-89B8-9EA7-0A865EA5F881}"/>
              </a:ext>
            </a:extLst>
          </p:cNvPr>
          <p:cNvSpPr txBox="1"/>
          <p:nvPr/>
        </p:nvSpPr>
        <p:spPr>
          <a:xfrm>
            <a:off x="383553" y="3621552"/>
            <a:ext cx="8368993" cy="646331"/>
          </a:xfrm>
          <a:prstGeom prst="rect">
            <a:avLst/>
          </a:prstGeom>
          <a:solidFill>
            <a:schemeClr val="accent1">
              <a:lumMod val="20000"/>
              <a:lumOff val="80000"/>
            </a:schemeClr>
          </a:solidFill>
        </p:spPr>
        <p:txBody>
          <a:bodyPr wrap="square" rtlCol="0">
            <a:spAutoFit/>
          </a:bodyPr>
          <a:lstStyle/>
          <a:p>
            <a:r>
              <a:rPr lang="en-US" dirty="0">
                <a:solidFill>
                  <a:srgbClr val="706866"/>
                </a:solidFill>
              </a:rPr>
              <a:t>Each question will have 1:30  minutes for discussion and resolution, once the time is done they must give a complete answer, if not the points will get lost.</a:t>
            </a:r>
          </a:p>
        </p:txBody>
      </p:sp>
      <p:sp>
        <p:nvSpPr>
          <p:cNvPr id="3" name="TextBox 2">
            <a:extLst>
              <a:ext uri="{FF2B5EF4-FFF2-40B4-BE49-F238E27FC236}">
                <a16:creationId xmlns:a16="http://schemas.microsoft.com/office/drawing/2014/main" id="{C1AA45F6-1F4E-6C85-45BC-6EA44E76A688}"/>
              </a:ext>
            </a:extLst>
          </p:cNvPr>
          <p:cNvSpPr txBox="1"/>
          <p:nvPr/>
        </p:nvSpPr>
        <p:spPr>
          <a:xfrm>
            <a:off x="769431" y="4355329"/>
            <a:ext cx="7471317" cy="369332"/>
          </a:xfrm>
          <a:prstGeom prst="rect">
            <a:avLst/>
          </a:prstGeom>
          <a:noFill/>
        </p:spPr>
        <p:txBody>
          <a:bodyPr wrap="square" rtlCol="0">
            <a:spAutoFit/>
          </a:bodyPr>
          <a:lstStyle/>
          <a:p>
            <a:pPr algn="ctr"/>
            <a:r>
              <a:rPr lang="en-US" b="1" dirty="0">
                <a:solidFill>
                  <a:srgbClr val="706866"/>
                </a:solidFill>
              </a:rPr>
              <a:t>The team with the highest score WINS</a:t>
            </a:r>
            <a:endParaRPr lang="en-US" dirty="0">
              <a:solidFill>
                <a:srgbClr val="706866"/>
              </a:solidFill>
            </a:endParaRPr>
          </a:p>
        </p:txBody>
      </p:sp>
    </p:spTree>
    <p:extLst>
      <p:ext uri="{BB962C8B-B14F-4D97-AF65-F5344CB8AC3E}">
        <p14:creationId xmlns:p14="http://schemas.microsoft.com/office/powerpoint/2010/main" val="307834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holding megaphone with contest Royalty Free Vector">
            <a:extLst>
              <a:ext uri="{FF2B5EF4-FFF2-40B4-BE49-F238E27FC236}">
                <a16:creationId xmlns:a16="http://schemas.microsoft.com/office/drawing/2014/main" id="{13F53D58-A79B-D38C-EDF8-F105BE32AFD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898837" y="834317"/>
            <a:ext cx="7143444" cy="381435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all Center escalable: la solución definitiva - Mas IP">
            <a:extLst>
              <a:ext uri="{FF2B5EF4-FFF2-40B4-BE49-F238E27FC236}">
                <a16:creationId xmlns:a16="http://schemas.microsoft.com/office/drawing/2014/main" id="{01DF0272-09D7-4F05-A122-4298F8A4BC96}"/>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56341" t="2111" r="4776" b="14085"/>
          <a:stretch/>
        </p:blipFill>
        <p:spPr bwMode="auto">
          <a:xfrm>
            <a:off x="6679174" y="1601857"/>
            <a:ext cx="2464826" cy="3541643"/>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2052" name="Picture 4" descr="Student dos and don'ts during Covid-19 | SoR">
            <a:extLst>
              <a:ext uri="{FF2B5EF4-FFF2-40B4-BE49-F238E27FC236}">
                <a16:creationId xmlns:a16="http://schemas.microsoft.com/office/drawing/2014/main" id="{AFD1FAB1-1CF6-43CD-BB11-DB518DC099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247" b="10476"/>
          <a:stretch/>
        </p:blipFill>
        <p:spPr bwMode="auto">
          <a:xfrm>
            <a:off x="4258122" y="845155"/>
            <a:ext cx="2470607" cy="10197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udent dos and don'ts during Covid-19 | SoR">
            <a:extLst>
              <a:ext uri="{FF2B5EF4-FFF2-40B4-BE49-F238E27FC236}">
                <a16:creationId xmlns:a16="http://schemas.microsoft.com/office/drawing/2014/main" id="{388256AC-2B66-47A0-87AD-A3F257D752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32" t="12321" r="6602" b="49985"/>
          <a:stretch/>
        </p:blipFill>
        <p:spPr bwMode="auto">
          <a:xfrm>
            <a:off x="334342" y="708116"/>
            <a:ext cx="2126027" cy="9183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4635475-F257-4332-834B-3074907E1B4E}"/>
              </a:ext>
            </a:extLst>
          </p:cNvPr>
          <p:cNvSpPr>
            <a:spLocks noGrp="1"/>
          </p:cNvSpPr>
          <p:nvPr>
            <p:ph type="sldNum" sz="quarter" idx="4"/>
          </p:nvPr>
        </p:nvSpPr>
        <p:spPr/>
        <p:txBody>
          <a:bodyPr/>
          <a:lstStyle/>
          <a:p>
            <a:fld id="{00000000-1234-1234-1234-123412341234}" type="slidenum">
              <a:rPr lang="en" smtClean="0"/>
              <a:pPr/>
              <a:t>4</a:t>
            </a:fld>
            <a:endParaRPr lang="en" dirty="0"/>
          </a:p>
        </p:txBody>
      </p:sp>
      <p:sp>
        <p:nvSpPr>
          <p:cNvPr id="7" name="Title 2">
            <a:extLst>
              <a:ext uri="{FF2B5EF4-FFF2-40B4-BE49-F238E27FC236}">
                <a16:creationId xmlns:a16="http://schemas.microsoft.com/office/drawing/2014/main" id="{33619180-5A3F-4093-98D9-470FA4125048}"/>
              </a:ext>
            </a:extLst>
          </p:cNvPr>
          <p:cNvSpPr>
            <a:spLocks noGrp="1"/>
          </p:cNvSpPr>
          <p:nvPr>
            <p:ph type="title"/>
          </p:nvPr>
        </p:nvSpPr>
        <p:spPr>
          <a:xfrm>
            <a:off x="2145278" y="216104"/>
            <a:ext cx="4773218" cy="618213"/>
          </a:xfrm>
        </p:spPr>
        <p:txBody>
          <a:bodyPr/>
          <a:lstStyle/>
          <a:p>
            <a:pPr algn="ctr"/>
            <a:r>
              <a:rPr lang="en-US" sz="2800" dirty="0">
                <a:solidFill>
                  <a:srgbClr val="FA6D26"/>
                </a:solidFill>
              </a:rPr>
              <a:t>Dos and Don’ts</a:t>
            </a:r>
          </a:p>
        </p:txBody>
      </p:sp>
      <p:sp>
        <p:nvSpPr>
          <p:cNvPr id="11" name="TextBox 10">
            <a:extLst>
              <a:ext uri="{FF2B5EF4-FFF2-40B4-BE49-F238E27FC236}">
                <a16:creationId xmlns:a16="http://schemas.microsoft.com/office/drawing/2014/main" id="{E5E91FBC-F2FC-4CE3-82D5-B93E45A65DFD}"/>
              </a:ext>
            </a:extLst>
          </p:cNvPr>
          <p:cNvSpPr txBox="1"/>
          <p:nvPr/>
        </p:nvSpPr>
        <p:spPr>
          <a:xfrm>
            <a:off x="308383" y="1892553"/>
            <a:ext cx="3827467" cy="738664"/>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Team members that want to help can raise their hand and answer BUT using their help will cost 5%</a:t>
            </a:r>
          </a:p>
        </p:txBody>
      </p:sp>
      <p:sp>
        <p:nvSpPr>
          <p:cNvPr id="33" name="TextBox 32">
            <a:extLst>
              <a:ext uri="{FF2B5EF4-FFF2-40B4-BE49-F238E27FC236}">
                <a16:creationId xmlns:a16="http://schemas.microsoft.com/office/drawing/2014/main" id="{0AE23D3B-28E2-41A2-91ED-45C53E63B277}"/>
              </a:ext>
            </a:extLst>
          </p:cNvPr>
          <p:cNvSpPr txBox="1"/>
          <p:nvPr/>
        </p:nvSpPr>
        <p:spPr>
          <a:xfrm>
            <a:off x="525245" y="2891511"/>
            <a:ext cx="345121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Talk to your partner and take advantage of the time provided</a:t>
            </a:r>
          </a:p>
        </p:txBody>
      </p:sp>
      <p:sp>
        <p:nvSpPr>
          <p:cNvPr id="35" name="TextBox 34">
            <a:extLst>
              <a:ext uri="{FF2B5EF4-FFF2-40B4-BE49-F238E27FC236}">
                <a16:creationId xmlns:a16="http://schemas.microsoft.com/office/drawing/2014/main" id="{291E5157-B5BB-4812-A00A-B4873C43C6BC}"/>
              </a:ext>
            </a:extLst>
          </p:cNvPr>
          <p:cNvSpPr txBox="1"/>
          <p:nvPr/>
        </p:nvSpPr>
        <p:spPr>
          <a:xfrm>
            <a:off x="4805267" y="1927772"/>
            <a:ext cx="422645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If any team member talks or helps without raising their hand or permission will cancel the question</a:t>
            </a:r>
          </a:p>
        </p:txBody>
      </p:sp>
      <p:sp>
        <p:nvSpPr>
          <p:cNvPr id="36" name="TextBox 35">
            <a:extLst>
              <a:ext uri="{FF2B5EF4-FFF2-40B4-BE49-F238E27FC236}">
                <a16:creationId xmlns:a16="http://schemas.microsoft.com/office/drawing/2014/main" id="{1D7C8DC3-C3C5-4D48-9E84-058B69466D3B}"/>
              </a:ext>
            </a:extLst>
          </p:cNvPr>
          <p:cNvSpPr txBox="1"/>
          <p:nvPr/>
        </p:nvSpPr>
        <p:spPr>
          <a:xfrm>
            <a:off x="5014395" y="3829802"/>
            <a:ext cx="3808195" cy="307777"/>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defPPr>
              <a:defRPr lang="en-US"/>
            </a:defPPr>
            <a:lvl1pPr algn="ctr">
              <a:defRPr sz="1400">
                <a:solidFill>
                  <a:schemeClr val="bg2">
                    <a:lumMod val="50000"/>
                  </a:schemeClr>
                </a:solidFill>
                <a:latin typeface="Abadi" panose="020B0604020104020204" pitchFamily="34" charset="0"/>
              </a:defRPr>
            </a:lvl1pPr>
          </a:lstStyle>
          <a:p>
            <a:r>
              <a:rPr lang="en-US" dirty="0"/>
              <a:t>Have your camera turned off.</a:t>
            </a:r>
          </a:p>
        </p:txBody>
      </p:sp>
      <p:sp>
        <p:nvSpPr>
          <p:cNvPr id="38" name="TextBox 37">
            <a:extLst>
              <a:ext uri="{FF2B5EF4-FFF2-40B4-BE49-F238E27FC236}">
                <a16:creationId xmlns:a16="http://schemas.microsoft.com/office/drawing/2014/main" id="{305A1C30-EF0E-477B-83DE-4D5036281651}"/>
              </a:ext>
            </a:extLst>
          </p:cNvPr>
          <p:cNvSpPr txBox="1"/>
          <p:nvPr/>
        </p:nvSpPr>
        <p:spPr>
          <a:xfrm>
            <a:off x="5014397" y="2922289"/>
            <a:ext cx="3808195"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Request help off chat, share questions with other regions.</a:t>
            </a:r>
          </a:p>
        </p:txBody>
      </p:sp>
      <p:sp>
        <p:nvSpPr>
          <p:cNvPr id="2" name="TextBox 1">
            <a:extLst>
              <a:ext uri="{FF2B5EF4-FFF2-40B4-BE49-F238E27FC236}">
                <a16:creationId xmlns:a16="http://schemas.microsoft.com/office/drawing/2014/main" id="{B9061EBC-C24A-7ED9-8459-3B61A92A6997}"/>
              </a:ext>
            </a:extLst>
          </p:cNvPr>
          <p:cNvSpPr txBox="1"/>
          <p:nvPr/>
        </p:nvSpPr>
        <p:spPr>
          <a:xfrm>
            <a:off x="525245" y="3888739"/>
            <a:ext cx="3451213" cy="523220"/>
          </a:xfrm>
          <a:prstGeom prst="rect">
            <a:avLst/>
          </a:prstGeom>
          <a:solidFill>
            <a:schemeClr val="bg1"/>
          </a:solidFill>
          <a:ln>
            <a:solidFill>
              <a:schemeClr val="bg1">
                <a:lumMod val="75000"/>
              </a:schemeClr>
            </a:solidFill>
          </a:ln>
          <a:effectLst>
            <a:glow rad="228600">
              <a:schemeClr val="accent4">
                <a:satMod val="175000"/>
                <a:alpha val="40000"/>
              </a:schemeClr>
            </a:glow>
          </a:effectLst>
        </p:spPr>
        <p:txBody>
          <a:bodyPr wrap="square" rtlCol="0">
            <a:spAutoFit/>
          </a:bodyPr>
          <a:lstStyle/>
          <a:p>
            <a:pPr algn="ctr"/>
            <a:r>
              <a:rPr lang="en-US" sz="1400" dirty="0">
                <a:solidFill>
                  <a:schemeClr val="bg2">
                    <a:lumMod val="50000"/>
                  </a:schemeClr>
                </a:solidFill>
                <a:latin typeface="Abadi" panose="020B0604020104020204" pitchFamily="34" charset="0"/>
              </a:rPr>
              <a:t>Can share screen if the questions gives you the opportunity.</a:t>
            </a:r>
          </a:p>
        </p:txBody>
      </p:sp>
    </p:spTree>
    <p:extLst>
      <p:ext uri="{BB962C8B-B14F-4D97-AF65-F5344CB8AC3E}">
        <p14:creationId xmlns:p14="http://schemas.microsoft.com/office/powerpoint/2010/main" val="300177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1B5EE53F-996F-590B-2363-AC62AB0B51D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5</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1 - Onboarding</a:t>
            </a:r>
          </a:p>
        </p:txBody>
      </p:sp>
      <p:sp>
        <p:nvSpPr>
          <p:cNvPr id="3" name="TextBox 2">
            <a:extLst>
              <a:ext uri="{FF2B5EF4-FFF2-40B4-BE49-F238E27FC236}">
                <a16:creationId xmlns:a16="http://schemas.microsoft.com/office/drawing/2014/main" id="{B76442B5-F72F-3437-55EC-CA7543E415BB}"/>
              </a:ext>
            </a:extLst>
          </p:cNvPr>
          <p:cNvSpPr txBox="1"/>
          <p:nvPr/>
        </p:nvSpPr>
        <p:spPr>
          <a:xfrm>
            <a:off x="242539" y="2479869"/>
            <a:ext cx="8658922" cy="1384995"/>
          </a:xfrm>
          <a:prstGeom prst="rect">
            <a:avLst/>
          </a:prstGeom>
          <a:noFill/>
        </p:spPr>
        <p:txBody>
          <a:bodyPr wrap="square" rtlCol="0">
            <a:spAutoFit/>
          </a:bodyPr>
          <a:lstStyle/>
          <a:p>
            <a:r>
              <a:rPr lang="en-US" sz="1400" dirty="0">
                <a:solidFill>
                  <a:schemeClr val="bg2">
                    <a:lumMod val="50000"/>
                  </a:schemeClr>
                </a:solidFill>
              </a:rPr>
              <a:t>Hi, This is Heather Jennings, I am currently working for GRAIL, LLC. My worksite manager advised to call you guys if I had issues with the onboarding section, so…</a:t>
            </a:r>
            <a:br>
              <a:rPr lang="en-US" sz="1400" dirty="0">
                <a:solidFill>
                  <a:schemeClr val="bg2">
                    <a:lumMod val="50000"/>
                  </a:schemeClr>
                </a:solidFill>
              </a:rPr>
            </a:br>
            <a:br>
              <a:rPr lang="en-US" sz="1400" dirty="0">
                <a:solidFill>
                  <a:schemeClr val="bg2">
                    <a:lumMod val="50000"/>
                  </a:schemeClr>
                </a:solidFill>
              </a:rPr>
            </a:br>
            <a:r>
              <a:rPr lang="en-US" sz="1400" dirty="0">
                <a:solidFill>
                  <a:schemeClr val="bg2">
                    <a:lumMod val="50000"/>
                  </a:schemeClr>
                </a:solidFill>
              </a:rPr>
              <a:t>I am in the Taxes section but all I see is the option for Federal and Arizona, But I do not live in Arizona, I live in Alabama. It won’t give me the option in that screen to update or anything, I do not want to continue with that information. Any Ideas of what can I do?</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6" y="3946169"/>
            <a:ext cx="3640874" cy="1015663"/>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Heather Jennings SSN 7151 – DOB 5/26/87</a:t>
            </a:r>
          </a:p>
          <a:p>
            <a:pPr algn="ctr"/>
            <a:r>
              <a:rPr lang="en-US" sz="1200" b="1" dirty="0">
                <a:solidFill>
                  <a:schemeClr val="bg2">
                    <a:lumMod val="50000"/>
                  </a:schemeClr>
                </a:solidFill>
              </a:rPr>
              <a:t>Address 123 Happy ST </a:t>
            </a:r>
          </a:p>
          <a:p>
            <a:pPr algn="ctr"/>
            <a:r>
              <a:rPr lang="en-US" sz="1200" b="1" dirty="0">
                <a:solidFill>
                  <a:schemeClr val="bg2">
                    <a:lumMod val="50000"/>
                  </a:schemeClr>
                </a:solidFill>
              </a:rPr>
              <a:t>Alabama</a:t>
            </a:r>
          </a:p>
          <a:p>
            <a:pPr algn="ctr"/>
            <a:r>
              <a:rPr lang="en-US" sz="1200" b="1" dirty="0">
                <a:solidFill>
                  <a:schemeClr val="bg2">
                    <a:lumMod val="50000"/>
                  </a:schemeClr>
                </a:solidFill>
              </a:rPr>
              <a:t>85009</a:t>
            </a:r>
          </a:p>
        </p:txBody>
      </p:sp>
      <p:pic>
        <p:nvPicPr>
          <p:cNvPr id="2052" name="Picture 4" descr="7 anger management tips to prevent relationship damage - Mayo Clinic Health  System">
            <a:extLst>
              <a:ext uri="{FF2B5EF4-FFF2-40B4-BE49-F238E27FC236}">
                <a16:creationId xmlns:a16="http://schemas.microsoft.com/office/drawing/2014/main" id="{4B6288A2-9DE7-44F5-BFF2-282F386406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46" r="14701"/>
          <a:stretch/>
        </p:blipFill>
        <p:spPr bwMode="auto">
          <a:xfrm>
            <a:off x="3378583" y="1023734"/>
            <a:ext cx="1740061" cy="1374830"/>
          </a:xfrm>
          <a:prstGeom prst="flowChartConnector">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0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holding megaphone with contest Royalty Free Vector">
            <a:extLst>
              <a:ext uri="{FF2B5EF4-FFF2-40B4-BE49-F238E27FC236}">
                <a16:creationId xmlns:a16="http://schemas.microsoft.com/office/drawing/2014/main" id="{2D47283D-79F1-C945-22E9-A0F65003165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6</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1 - Onboarding</a:t>
            </a:r>
          </a:p>
        </p:txBody>
      </p:sp>
      <p:sp>
        <p:nvSpPr>
          <p:cNvPr id="5" name="TextBox 4">
            <a:extLst>
              <a:ext uri="{FF2B5EF4-FFF2-40B4-BE49-F238E27FC236}">
                <a16:creationId xmlns:a16="http://schemas.microsoft.com/office/drawing/2014/main" id="{CA51721B-0059-564C-24AA-01269C0302A4}"/>
              </a:ext>
            </a:extLst>
          </p:cNvPr>
          <p:cNvSpPr txBox="1"/>
          <p:nvPr/>
        </p:nvSpPr>
        <p:spPr>
          <a:xfrm>
            <a:off x="1862256" y="1080977"/>
            <a:ext cx="5508700" cy="954107"/>
          </a:xfrm>
          <a:prstGeom prst="rect">
            <a:avLst/>
          </a:prstGeom>
          <a:noFill/>
        </p:spPr>
        <p:txBody>
          <a:bodyPr wrap="square" rtlCol="0">
            <a:spAutoFit/>
          </a:bodyPr>
          <a:lstStyle/>
          <a:p>
            <a:r>
              <a:rPr lang="en-US" sz="1400" b="1" dirty="0">
                <a:solidFill>
                  <a:schemeClr val="bg2">
                    <a:lumMod val="50000"/>
                  </a:schemeClr>
                </a:solidFill>
              </a:rPr>
              <a:t>1. </a:t>
            </a:r>
            <a:r>
              <a:rPr lang="en-US" sz="1400" dirty="0">
                <a:solidFill>
                  <a:schemeClr val="bg2">
                    <a:lumMod val="50000"/>
                  </a:schemeClr>
                </a:solidFill>
              </a:rPr>
              <a:t>State tax forms are provided by the system depending on the address added previously by the employee, if the state is not the correct one, the first step would be checking on the address that was put into the system and confirm with the EE.</a:t>
            </a:r>
          </a:p>
        </p:txBody>
      </p:sp>
      <p:sp>
        <p:nvSpPr>
          <p:cNvPr id="2" name="TextBox 1">
            <a:extLst>
              <a:ext uri="{FF2B5EF4-FFF2-40B4-BE49-F238E27FC236}">
                <a16:creationId xmlns:a16="http://schemas.microsoft.com/office/drawing/2014/main" id="{33A332F5-67E0-4127-22DF-FFC3BB66ABAA}"/>
              </a:ext>
            </a:extLst>
          </p:cNvPr>
          <p:cNvSpPr txBox="1"/>
          <p:nvPr/>
        </p:nvSpPr>
        <p:spPr>
          <a:xfrm>
            <a:off x="401446" y="2617795"/>
            <a:ext cx="4928838" cy="523220"/>
          </a:xfrm>
          <a:prstGeom prst="rect">
            <a:avLst/>
          </a:prstGeom>
          <a:noFill/>
        </p:spPr>
        <p:txBody>
          <a:bodyPr wrap="square" rtlCol="0">
            <a:spAutoFit/>
          </a:bodyPr>
          <a:lstStyle/>
          <a:p>
            <a:r>
              <a:rPr lang="en-US" sz="1400" b="1" dirty="0">
                <a:solidFill>
                  <a:schemeClr val="bg2">
                    <a:lumMod val="50000"/>
                  </a:schemeClr>
                </a:solidFill>
              </a:rPr>
              <a:t>2. </a:t>
            </a:r>
            <a:r>
              <a:rPr lang="en-US" sz="1400" dirty="0">
                <a:solidFill>
                  <a:schemeClr val="bg2">
                    <a:lumMod val="50000"/>
                  </a:schemeClr>
                </a:solidFill>
              </a:rPr>
              <a:t>You can use external tools like Google to confirm if the address is the correct one, verify Zip code and City.</a:t>
            </a:r>
          </a:p>
        </p:txBody>
      </p:sp>
      <p:sp>
        <p:nvSpPr>
          <p:cNvPr id="8" name="TextBox 7">
            <a:extLst>
              <a:ext uri="{FF2B5EF4-FFF2-40B4-BE49-F238E27FC236}">
                <a16:creationId xmlns:a16="http://schemas.microsoft.com/office/drawing/2014/main" id="{211B85EC-4328-56CC-4C46-15C704C38110}"/>
              </a:ext>
            </a:extLst>
          </p:cNvPr>
          <p:cNvSpPr txBox="1"/>
          <p:nvPr/>
        </p:nvSpPr>
        <p:spPr>
          <a:xfrm>
            <a:off x="401446" y="3246672"/>
            <a:ext cx="4928838" cy="523220"/>
          </a:xfrm>
          <a:prstGeom prst="rect">
            <a:avLst/>
          </a:prstGeom>
          <a:noFill/>
        </p:spPr>
        <p:txBody>
          <a:bodyPr wrap="square" rtlCol="0">
            <a:spAutoFit/>
          </a:bodyPr>
          <a:lstStyle/>
          <a:p>
            <a:r>
              <a:rPr lang="en-US" sz="1400" b="1" dirty="0">
                <a:solidFill>
                  <a:schemeClr val="bg2">
                    <a:lumMod val="50000"/>
                  </a:schemeClr>
                </a:solidFill>
              </a:rPr>
              <a:t>3. </a:t>
            </a:r>
            <a:r>
              <a:rPr lang="en-US" sz="1400" dirty="0">
                <a:solidFill>
                  <a:schemeClr val="bg2">
                    <a:lumMod val="50000"/>
                  </a:schemeClr>
                </a:solidFill>
              </a:rPr>
              <a:t>If the address is incorrect, </a:t>
            </a:r>
            <a:r>
              <a:rPr lang="en-US" sz="1400" b="1" dirty="0">
                <a:solidFill>
                  <a:schemeClr val="bg2">
                    <a:lumMod val="50000"/>
                  </a:schemeClr>
                </a:solidFill>
              </a:rPr>
              <a:t>have the employee to go back and correct it </a:t>
            </a:r>
            <a:r>
              <a:rPr lang="en-US" sz="1400" dirty="0">
                <a:solidFill>
                  <a:schemeClr val="bg2">
                    <a:lumMod val="50000"/>
                  </a:schemeClr>
                </a:solidFill>
              </a:rPr>
              <a:t>in the </a:t>
            </a:r>
            <a:r>
              <a:rPr lang="en-US" sz="1400" u="sng" dirty="0">
                <a:solidFill>
                  <a:schemeClr val="bg2">
                    <a:lumMod val="50000"/>
                  </a:schemeClr>
                </a:solidFill>
              </a:rPr>
              <a:t>Employee Information section</a:t>
            </a:r>
            <a:r>
              <a:rPr lang="en-US" sz="1400" dirty="0">
                <a:solidFill>
                  <a:schemeClr val="bg2">
                    <a:lumMod val="50000"/>
                  </a:schemeClr>
                </a:solidFill>
              </a:rPr>
              <a:t>.</a:t>
            </a:r>
          </a:p>
        </p:txBody>
      </p:sp>
      <p:pic>
        <p:nvPicPr>
          <p:cNvPr id="12" name="Picture 11">
            <a:extLst>
              <a:ext uri="{FF2B5EF4-FFF2-40B4-BE49-F238E27FC236}">
                <a16:creationId xmlns:a16="http://schemas.microsoft.com/office/drawing/2014/main" id="{87B73077-AE15-CDD2-81DF-D79BB406CDEE}"/>
              </a:ext>
            </a:extLst>
          </p:cNvPr>
          <p:cNvPicPr>
            <a:picLocks noChangeAspect="1"/>
          </p:cNvPicPr>
          <p:nvPr/>
        </p:nvPicPr>
        <p:blipFill>
          <a:blip r:embed="rId3"/>
          <a:stretch>
            <a:fillRect/>
          </a:stretch>
        </p:blipFill>
        <p:spPr>
          <a:xfrm>
            <a:off x="5491835" y="2250528"/>
            <a:ext cx="3118280" cy="2389005"/>
          </a:xfrm>
          <a:prstGeom prst="rect">
            <a:avLst/>
          </a:prstGeom>
          <a:ln>
            <a:solidFill>
              <a:schemeClr val="bg1">
                <a:lumMod val="65000"/>
              </a:schemeClr>
            </a:solidFill>
          </a:ln>
        </p:spPr>
      </p:pic>
      <p:sp>
        <p:nvSpPr>
          <p:cNvPr id="13" name="TextBox 12">
            <a:extLst>
              <a:ext uri="{FF2B5EF4-FFF2-40B4-BE49-F238E27FC236}">
                <a16:creationId xmlns:a16="http://schemas.microsoft.com/office/drawing/2014/main" id="{F5A911C7-7F25-4BC1-3959-A71461871794}"/>
              </a:ext>
            </a:extLst>
          </p:cNvPr>
          <p:cNvSpPr txBox="1"/>
          <p:nvPr/>
        </p:nvSpPr>
        <p:spPr>
          <a:xfrm>
            <a:off x="401446" y="3876037"/>
            <a:ext cx="4928838" cy="523220"/>
          </a:xfrm>
          <a:prstGeom prst="rect">
            <a:avLst/>
          </a:prstGeom>
          <a:noFill/>
        </p:spPr>
        <p:txBody>
          <a:bodyPr wrap="square" rtlCol="0">
            <a:spAutoFit/>
          </a:bodyPr>
          <a:lstStyle/>
          <a:p>
            <a:r>
              <a:rPr lang="en-US" sz="1400" b="1" dirty="0">
                <a:solidFill>
                  <a:schemeClr val="bg2">
                    <a:lumMod val="50000"/>
                  </a:schemeClr>
                </a:solidFill>
              </a:rPr>
              <a:t>4. </a:t>
            </a:r>
            <a:r>
              <a:rPr lang="en-US" sz="1400" dirty="0">
                <a:solidFill>
                  <a:schemeClr val="bg2">
                    <a:lumMod val="50000"/>
                  </a:schemeClr>
                </a:solidFill>
              </a:rPr>
              <a:t>If the address is correct in the system and is not bringing the right form, we should open a PS ticket.</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87" y="425041"/>
            <a:ext cx="1207856" cy="2146709"/>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12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61584B13-55EB-58BB-3470-39F07FA8003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7</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2 - Payroll</a:t>
            </a:r>
          </a:p>
        </p:txBody>
      </p:sp>
      <p:sp>
        <p:nvSpPr>
          <p:cNvPr id="3" name="TextBox 2">
            <a:extLst>
              <a:ext uri="{FF2B5EF4-FFF2-40B4-BE49-F238E27FC236}">
                <a16:creationId xmlns:a16="http://schemas.microsoft.com/office/drawing/2014/main" id="{B76442B5-F72F-3437-55EC-CA7543E415BB}"/>
              </a:ext>
            </a:extLst>
          </p:cNvPr>
          <p:cNvSpPr txBox="1"/>
          <p:nvPr/>
        </p:nvSpPr>
        <p:spPr>
          <a:xfrm>
            <a:off x="228600" y="2628277"/>
            <a:ext cx="8658922" cy="738664"/>
          </a:xfrm>
          <a:prstGeom prst="rect">
            <a:avLst/>
          </a:prstGeom>
          <a:noFill/>
        </p:spPr>
        <p:txBody>
          <a:bodyPr wrap="square" rtlCol="0">
            <a:spAutoFit/>
          </a:bodyPr>
          <a:lstStyle/>
          <a:p>
            <a:r>
              <a:rPr lang="en-US" sz="1400" dirty="0">
                <a:solidFill>
                  <a:schemeClr val="bg2">
                    <a:lumMod val="50000"/>
                  </a:schemeClr>
                </a:solidFill>
              </a:rPr>
              <a:t>Hi, This is Sanjay Adhikari. I am currently working for GRAIL LLC. Upon reviewing my last paystub 8/26/2022, I came across an item called SIGN ON Bonus, is weird, I am wondering if it deducted money or I was paid more just because of that. To me this is very fishy, can you clarify what is going on?</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6" y="3617489"/>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Sanjay Adhikari SSN 9171 – DOB 9/16/1975</a:t>
            </a:r>
          </a:p>
          <a:p>
            <a:pPr algn="ctr"/>
            <a:r>
              <a:rPr lang="en-US" sz="1200" b="1" dirty="0">
                <a:solidFill>
                  <a:schemeClr val="bg2">
                    <a:lumMod val="50000"/>
                  </a:schemeClr>
                </a:solidFill>
              </a:rPr>
              <a:t>4173 Healdsburg Way</a:t>
            </a:r>
          </a:p>
          <a:p>
            <a:pPr algn="ctr"/>
            <a:endParaRPr lang="en-US" sz="1200" b="1" dirty="0">
              <a:solidFill>
                <a:schemeClr val="bg2">
                  <a:lumMod val="50000"/>
                </a:schemeClr>
              </a:solidFill>
            </a:endParaRPr>
          </a:p>
        </p:txBody>
      </p:sp>
      <p:pic>
        <p:nvPicPr>
          <p:cNvPr id="8" name="Picture 7">
            <a:extLst>
              <a:ext uri="{FF2B5EF4-FFF2-40B4-BE49-F238E27FC236}">
                <a16:creationId xmlns:a16="http://schemas.microsoft.com/office/drawing/2014/main" id="{C31E04B3-9822-9397-7A35-D943664D1E4E}"/>
              </a:ext>
            </a:extLst>
          </p:cNvPr>
          <p:cNvPicPr>
            <a:picLocks noChangeAspect="1"/>
          </p:cNvPicPr>
          <p:nvPr/>
        </p:nvPicPr>
        <p:blipFill rotWithShape="1">
          <a:blip r:embed="rId3"/>
          <a:srcRect l="7658" r="14878"/>
          <a:stretch/>
        </p:blipFill>
        <p:spPr>
          <a:xfrm>
            <a:off x="3378582" y="1043828"/>
            <a:ext cx="1740061" cy="1497533"/>
          </a:xfrm>
          <a:prstGeom prst="flowChartConnector">
            <a:avLst/>
          </a:prstGeom>
          <a:ln w="57150">
            <a:solidFill>
              <a:schemeClr val="bg1">
                <a:lumMod val="75000"/>
              </a:schemeClr>
            </a:solidFill>
          </a:ln>
        </p:spPr>
      </p:pic>
    </p:spTree>
    <p:extLst>
      <p:ext uri="{BB962C8B-B14F-4D97-AF65-F5344CB8AC3E}">
        <p14:creationId xmlns:p14="http://schemas.microsoft.com/office/powerpoint/2010/main" val="233351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holding megaphone with contest Royalty Free Vector">
            <a:extLst>
              <a:ext uri="{FF2B5EF4-FFF2-40B4-BE49-F238E27FC236}">
                <a16:creationId xmlns:a16="http://schemas.microsoft.com/office/drawing/2014/main" id="{477E7107-A9A1-A7C3-86BF-44D9A93357A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8</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439607" y="360249"/>
            <a:ext cx="5774136" cy="499713"/>
          </a:xfrm>
        </p:spPr>
        <p:txBody>
          <a:bodyPr/>
          <a:lstStyle/>
          <a:p>
            <a:pPr algn="ctr"/>
            <a:r>
              <a:rPr lang="en-US" sz="2800" dirty="0">
                <a:solidFill>
                  <a:srgbClr val="FA6D26"/>
                </a:solidFill>
              </a:rPr>
              <a:t>Question 2 - Payroll</a:t>
            </a:r>
          </a:p>
        </p:txBody>
      </p:sp>
      <p:sp>
        <p:nvSpPr>
          <p:cNvPr id="5" name="TextBox 4">
            <a:extLst>
              <a:ext uri="{FF2B5EF4-FFF2-40B4-BE49-F238E27FC236}">
                <a16:creationId xmlns:a16="http://schemas.microsoft.com/office/drawing/2014/main" id="{CA51721B-0059-564C-24AA-01269C0302A4}"/>
              </a:ext>
            </a:extLst>
          </p:cNvPr>
          <p:cNvSpPr txBox="1"/>
          <p:nvPr/>
        </p:nvSpPr>
        <p:spPr>
          <a:xfrm>
            <a:off x="419514" y="947860"/>
            <a:ext cx="6789995" cy="523220"/>
          </a:xfrm>
          <a:prstGeom prst="rect">
            <a:avLst/>
          </a:prstGeom>
          <a:noFill/>
        </p:spPr>
        <p:txBody>
          <a:bodyPr wrap="square" rtlCol="0">
            <a:spAutoFit/>
          </a:bodyPr>
          <a:lstStyle/>
          <a:p>
            <a:r>
              <a:rPr lang="en-US" sz="1400" b="1" dirty="0">
                <a:solidFill>
                  <a:schemeClr val="bg2">
                    <a:lumMod val="50000"/>
                  </a:schemeClr>
                </a:solidFill>
              </a:rPr>
              <a:t>1. </a:t>
            </a:r>
            <a:r>
              <a:rPr lang="en-US" sz="1400" dirty="0">
                <a:solidFill>
                  <a:schemeClr val="bg2">
                    <a:lumMod val="50000"/>
                  </a:schemeClr>
                </a:solidFill>
              </a:rPr>
              <a:t>First, we must pull up the Voucher and identify what is the item that the employee is talking about:</a:t>
            </a:r>
          </a:p>
        </p:txBody>
      </p:sp>
      <p:pic>
        <p:nvPicPr>
          <p:cNvPr id="15" name="Picture 14">
            <a:extLst>
              <a:ext uri="{FF2B5EF4-FFF2-40B4-BE49-F238E27FC236}">
                <a16:creationId xmlns:a16="http://schemas.microsoft.com/office/drawing/2014/main" id="{A958C5FB-9174-233F-9128-351AA4BE73DA}"/>
              </a:ext>
            </a:extLst>
          </p:cNvPr>
          <p:cNvPicPr>
            <a:picLocks noChangeAspect="1"/>
          </p:cNvPicPr>
          <p:nvPr/>
        </p:nvPicPr>
        <p:blipFill rotWithShape="1">
          <a:blip r:embed="rId3"/>
          <a:srcRect/>
          <a:stretch/>
        </p:blipFill>
        <p:spPr>
          <a:xfrm>
            <a:off x="505154" y="1471080"/>
            <a:ext cx="7097115" cy="2610214"/>
          </a:xfrm>
          <a:prstGeom prst="rect">
            <a:avLst/>
          </a:prstGeom>
          <a:ln>
            <a:solidFill>
              <a:schemeClr val="bg1">
                <a:lumMod val="75000"/>
              </a:schemeClr>
            </a:solidFill>
          </a:ln>
        </p:spPr>
      </p:pic>
      <p:sp>
        <p:nvSpPr>
          <p:cNvPr id="2" name="TextBox 1">
            <a:extLst>
              <a:ext uri="{FF2B5EF4-FFF2-40B4-BE49-F238E27FC236}">
                <a16:creationId xmlns:a16="http://schemas.microsoft.com/office/drawing/2014/main" id="{33A332F5-67E0-4127-22DF-FFC3BB66ABAA}"/>
              </a:ext>
            </a:extLst>
          </p:cNvPr>
          <p:cNvSpPr txBox="1"/>
          <p:nvPr/>
        </p:nvSpPr>
        <p:spPr>
          <a:xfrm>
            <a:off x="1717533" y="2065715"/>
            <a:ext cx="4571998" cy="600164"/>
          </a:xfrm>
          <a:prstGeom prst="wedgeRectCallout">
            <a:avLst/>
          </a:prstGeom>
          <a:solidFill>
            <a:schemeClr val="bg1"/>
          </a:solidFill>
          <a:ln w="28575">
            <a:solidFill>
              <a:srgbClr val="00A5B5"/>
            </a:solidFill>
          </a:ln>
        </p:spPr>
        <p:txBody>
          <a:bodyPr wrap="square" rtlCol="0">
            <a:spAutoFit/>
          </a:bodyPr>
          <a:lstStyle/>
          <a:p>
            <a:r>
              <a:rPr lang="en-US" sz="1100" b="1" dirty="0">
                <a:solidFill>
                  <a:schemeClr val="bg2">
                    <a:lumMod val="50000"/>
                  </a:schemeClr>
                </a:solidFill>
              </a:rPr>
              <a:t>2. </a:t>
            </a:r>
            <a:r>
              <a:rPr lang="en-US" sz="1100" dirty="0">
                <a:solidFill>
                  <a:schemeClr val="bg2">
                    <a:lumMod val="50000"/>
                  </a:schemeClr>
                </a:solidFill>
              </a:rPr>
              <a:t>As we can see here, the item is there but it does not have any amount on Rate/Units meaning that nothing was done with that item. therefore, it did not affect the EE’s Earnings</a:t>
            </a:r>
          </a:p>
        </p:txBody>
      </p:sp>
      <p:sp>
        <p:nvSpPr>
          <p:cNvPr id="16" name="TextBox 15">
            <a:extLst>
              <a:ext uri="{FF2B5EF4-FFF2-40B4-BE49-F238E27FC236}">
                <a16:creationId xmlns:a16="http://schemas.microsoft.com/office/drawing/2014/main" id="{E97EEAA2-B4FB-7896-0A9A-D73E5DC901B3}"/>
              </a:ext>
            </a:extLst>
          </p:cNvPr>
          <p:cNvSpPr txBox="1"/>
          <p:nvPr/>
        </p:nvSpPr>
        <p:spPr>
          <a:xfrm>
            <a:off x="2420057" y="3551369"/>
            <a:ext cx="3914078" cy="261610"/>
          </a:xfrm>
          <a:prstGeom prst="rect">
            <a:avLst/>
          </a:prstGeom>
          <a:solidFill>
            <a:schemeClr val="accent1">
              <a:lumMod val="20000"/>
              <a:lumOff val="80000"/>
            </a:schemeClr>
          </a:solidFill>
          <a:ln>
            <a:solidFill>
              <a:schemeClr val="bg1">
                <a:lumMod val="85000"/>
              </a:schemeClr>
            </a:solidFill>
          </a:ln>
        </p:spPr>
        <p:txBody>
          <a:bodyPr wrap="square" rtlCol="0">
            <a:spAutoFit/>
          </a:bodyPr>
          <a:lstStyle>
            <a:defPPr>
              <a:defRPr lang="en-US"/>
            </a:defPPr>
            <a:lvl1pPr>
              <a:defRPr sz="1100">
                <a:solidFill>
                  <a:schemeClr val="bg2">
                    <a:lumMod val="50000"/>
                  </a:schemeClr>
                </a:solidFill>
              </a:defRPr>
            </a:lvl1pPr>
          </a:lstStyle>
          <a:p>
            <a:r>
              <a:rPr lang="en-US" dirty="0"/>
              <a:t>If you check the total, the item did not affect.</a:t>
            </a:r>
          </a:p>
        </p:txBody>
      </p:sp>
      <p:sp>
        <p:nvSpPr>
          <p:cNvPr id="17" name="TextBox 16">
            <a:extLst>
              <a:ext uri="{FF2B5EF4-FFF2-40B4-BE49-F238E27FC236}">
                <a16:creationId xmlns:a16="http://schemas.microsoft.com/office/drawing/2014/main" id="{278B68F1-611E-C20B-A648-3ED115BD4482}"/>
              </a:ext>
            </a:extLst>
          </p:cNvPr>
          <p:cNvSpPr txBox="1"/>
          <p:nvPr/>
        </p:nvSpPr>
        <p:spPr>
          <a:xfrm>
            <a:off x="419514" y="4124331"/>
            <a:ext cx="8304971" cy="523220"/>
          </a:xfrm>
          <a:prstGeom prst="rect">
            <a:avLst/>
          </a:prstGeom>
          <a:noFill/>
        </p:spPr>
        <p:txBody>
          <a:bodyPr wrap="square" rtlCol="0">
            <a:spAutoFit/>
          </a:bodyPr>
          <a:lstStyle>
            <a:defPPr>
              <a:defRPr lang="en-US"/>
            </a:defPPr>
            <a:lvl1pPr>
              <a:defRPr sz="1400">
                <a:solidFill>
                  <a:schemeClr val="bg2">
                    <a:lumMod val="50000"/>
                  </a:schemeClr>
                </a:solidFill>
              </a:defRPr>
            </a:lvl1pPr>
          </a:lstStyle>
          <a:p>
            <a:r>
              <a:rPr lang="en-US" b="1" dirty="0"/>
              <a:t>3. </a:t>
            </a:r>
            <a:r>
              <a:rPr lang="en-US" dirty="0"/>
              <a:t>So we can explain the EE that the item did not affect his payment, however if he wants to know why is that item there, we can reach out the payroll processor via teams and get more details.</a:t>
            </a:r>
          </a:p>
        </p:txBody>
      </p:sp>
      <p:pic>
        <p:nvPicPr>
          <p:cNvPr id="3074" name="Picture 2" descr="Mr. know it all（ミスター・ノウ・イット・オール）」は嫌われちゃうから気をつけて/ Urban English | HEAPS">
            <a:extLst>
              <a:ext uri="{FF2B5EF4-FFF2-40B4-BE49-F238E27FC236}">
                <a16:creationId xmlns:a16="http://schemas.microsoft.com/office/drawing/2014/main" id="{3EB21AB9-1FC0-E21D-6D77-E82BD3D78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581" y="1814837"/>
            <a:ext cx="1124264" cy="1998142"/>
          </a:xfrm>
          <a:prstGeom prst="flowChartAlternateProcess">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5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nd holding megaphone with contest Royalty Free Vector">
            <a:extLst>
              <a:ext uri="{FF2B5EF4-FFF2-40B4-BE49-F238E27FC236}">
                <a16:creationId xmlns:a16="http://schemas.microsoft.com/office/drawing/2014/main" id="{03C27213-E74C-CECD-52AD-3662910A5D9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4141" t="16732" r="-4141" b="29682"/>
          <a:stretch/>
        </p:blipFill>
        <p:spPr bwMode="auto">
          <a:xfrm>
            <a:off x="790647" y="760720"/>
            <a:ext cx="7143444" cy="38143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 smtClean="0"/>
              <a:pPr/>
              <a:t>9</a:t>
            </a:fld>
            <a:endParaRPr lang="en"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361546" y="457200"/>
            <a:ext cx="5774136" cy="499713"/>
          </a:xfrm>
        </p:spPr>
        <p:txBody>
          <a:bodyPr/>
          <a:lstStyle/>
          <a:p>
            <a:pPr algn="ctr"/>
            <a:r>
              <a:rPr lang="en-US" sz="2800" dirty="0">
                <a:solidFill>
                  <a:srgbClr val="FA6D26"/>
                </a:solidFill>
              </a:rPr>
              <a:t>Question 3- Onboarding</a:t>
            </a:r>
          </a:p>
        </p:txBody>
      </p:sp>
      <p:sp>
        <p:nvSpPr>
          <p:cNvPr id="3" name="TextBox 2">
            <a:extLst>
              <a:ext uri="{FF2B5EF4-FFF2-40B4-BE49-F238E27FC236}">
                <a16:creationId xmlns:a16="http://schemas.microsoft.com/office/drawing/2014/main" id="{B76442B5-F72F-3437-55EC-CA7543E415BB}"/>
              </a:ext>
            </a:extLst>
          </p:cNvPr>
          <p:cNvSpPr txBox="1"/>
          <p:nvPr/>
        </p:nvSpPr>
        <p:spPr>
          <a:xfrm>
            <a:off x="228600" y="2628277"/>
            <a:ext cx="8658922" cy="954107"/>
          </a:xfrm>
          <a:prstGeom prst="rect">
            <a:avLst/>
          </a:prstGeom>
          <a:noFill/>
        </p:spPr>
        <p:txBody>
          <a:bodyPr wrap="square" rtlCol="0">
            <a:spAutoFit/>
          </a:bodyPr>
          <a:lstStyle/>
          <a:p>
            <a:r>
              <a:rPr lang="en-US" sz="1400" dirty="0">
                <a:solidFill>
                  <a:schemeClr val="bg2">
                    <a:lumMod val="50000"/>
                  </a:schemeClr>
                </a:solidFill>
              </a:rPr>
              <a:t>Hi, This is Marilou </a:t>
            </a:r>
            <a:r>
              <a:rPr lang="en-US" sz="1400" dirty="0" err="1">
                <a:solidFill>
                  <a:schemeClr val="bg2">
                    <a:lumMod val="50000"/>
                  </a:schemeClr>
                </a:solidFill>
              </a:rPr>
              <a:t>Vongunden</a:t>
            </a:r>
            <a:r>
              <a:rPr lang="en-US" sz="1400" dirty="0">
                <a:solidFill>
                  <a:schemeClr val="bg2">
                    <a:lumMod val="50000"/>
                  </a:schemeClr>
                </a:solidFill>
              </a:rPr>
              <a:t>. I was trying to access the portal but for some reason is not allowing me to do so, when I login I see the screen: </a:t>
            </a:r>
            <a:r>
              <a:rPr lang="en-US" sz="1400" b="1" dirty="0">
                <a:solidFill>
                  <a:schemeClr val="bg2">
                    <a:lumMod val="50000"/>
                  </a:schemeClr>
                </a:solidFill>
              </a:rPr>
              <a:t>Onboarding complete</a:t>
            </a:r>
            <a:r>
              <a:rPr lang="en-US" sz="1400" dirty="0">
                <a:solidFill>
                  <a:schemeClr val="bg2">
                    <a:lumMod val="50000"/>
                  </a:schemeClr>
                </a:solidFill>
              </a:rPr>
              <a:t>, but it won't let me do anything, I am worried because I submitted my Direct Deposit information, but I am not sure if I am going to get paid on that account, how and when. Can you assist?</a:t>
            </a:r>
          </a:p>
        </p:txBody>
      </p:sp>
      <p:sp>
        <p:nvSpPr>
          <p:cNvPr id="4" name="TextBox 3">
            <a:extLst>
              <a:ext uri="{FF2B5EF4-FFF2-40B4-BE49-F238E27FC236}">
                <a16:creationId xmlns:a16="http://schemas.microsoft.com/office/drawing/2014/main" id="{D86AC394-CA50-B381-5E73-37B04A416C00}"/>
              </a:ext>
            </a:extLst>
          </p:cNvPr>
          <p:cNvSpPr txBox="1"/>
          <p:nvPr/>
        </p:nvSpPr>
        <p:spPr>
          <a:xfrm>
            <a:off x="2428175" y="3752878"/>
            <a:ext cx="3640874" cy="830997"/>
          </a:xfrm>
          <a:prstGeom prst="rect">
            <a:avLst/>
          </a:prstGeom>
          <a:noFill/>
        </p:spPr>
        <p:txBody>
          <a:bodyPr wrap="square" rtlCol="0">
            <a:spAutoFit/>
          </a:bodyPr>
          <a:lstStyle/>
          <a:p>
            <a:pPr algn="ctr"/>
            <a:r>
              <a:rPr lang="en-US" sz="1200" b="1" dirty="0">
                <a:solidFill>
                  <a:schemeClr val="bg2">
                    <a:lumMod val="50000"/>
                  </a:schemeClr>
                </a:solidFill>
              </a:rPr>
              <a:t>Employee’s Information:</a:t>
            </a:r>
            <a:br>
              <a:rPr lang="en-US" sz="1200" b="1" dirty="0">
                <a:solidFill>
                  <a:schemeClr val="bg2">
                    <a:lumMod val="50000"/>
                  </a:schemeClr>
                </a:solidFill>
              </a:rPr>
            </a:br>
            <a:r>
              <a:rPr lang="en-US" sz="1200" b="1" dirty="0">
                <a:solidFill>
                  <a:schemeClr val="bg2">
                    <a:lumMod val="50000"/>
                  </a:schemeClr>
                </a:solidFill>
              </a:rPr>
              <a:t>Marilou J </a:t>
            </a:r>
            <a:r>
              <a:rPr lang="en-US" sz="1200" b="1" dirty="0" err="1">
                <a:solidFill>
                  <a:schemeClr val="bg2">
                    <a:lumMod val="50000"/>
                  </a:schemeClr>
                </a:solidFill>
              </a:rPr>
              <a:t>Vongunden</a:t>
            </a:r>
            <a:r>
              <a:rPr lang="en-US" sz="1200" b="1" dirty="0">
                <a:solidFill>
                  <a:schemeClr val="bg2">
                    <a:lumMod val="50000"/>
                  </a:schemeClr>
                </a:solidFill>
              </a:rPr>
              <a:t> SSN 7260 – DOB 02/20/63</a:t>
            </a:r>
          </a:p>
          <a:p>
            <a:pPr algn="ctr"/>
            <a:r>
              <a:rPr lang="en-US" sz="1200" b="1" dirty="0">
                <a:solidFill>
                  <a:schemeClr val="bg2">
                    <a:lumMod val="50000"/>
                  </a:schemeClr>
                </a:solidFill>
              </a:rPr>
              <a:t>GRAIL LLC</a:t>
            </a:r>
          </a:p>
          <a:p>
            <a:pPr algn="ctr"/>
            <a:endParaRPr lang="en-US" sz="1200" b="1" dirty="0">
              <a:solidFill>
                <a:schemeClr val="bg2">
                  <a:lumMod val="50000"/>
                </a:schemeClr>
              </a:solidFill>
            </a:endParaRPr>
          </a:p>
        </p:txBody>
      </p:sp>
      <p:pic>
        <p:nvPicPr>
          <p:cNvPr id="8194" name="Picture 2" descr="1,077 Angry Woman With Hands On Hips Stock Photos, Pictures &amp; Royalty-Free  Images - iStock">
            <a:extLst>
              <a:ext uri="{FF2B5EF4-FFF2-40B4-BE49-F238E27FC236}">
                <a16:creationId xmlns:a16="http://schemas.microsoft.com/office/drawing/2014/main" id="{A77BA757-B3B1-3FD3-07A4-35530D337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4" y="1082953"/>
            <a:ext cx="1717135" cy="1374830"/>
          </a:xfrm>
          <a:prstGeom prst="flowChartConnector">
            <a:avLst/>
          </a:prstGeom>
          <a:noFill/>
          <a:ln w="3810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82099"/>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6" ma:contentTypeDescription="Create a new document." ma:contentTypeScope="" ma:versionID="f990e31ca3e6a2f3c25af19ee732136a">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09a62feaea0e5bed8f36ab825d73174d"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0918A5-046D-496E-B522-47E87BB55189}">
  <ds:schemaRefs>
    <ds:schemaRef ds:uri="http://schemas.microsoft.com/sharepoint/v3/contenttype/forms"/>
  </ds:schemaRefs>
</ds:datastoreItem>
</file>

<file path=customXml/itemProps2.xml><?xml version="1.0" encoding="utf-8"?>
<ds:datastoreItem xmlns:ds="http://schemas.openxmlformats.org/officeDocument/2006/customXml" ds:itemID="{342F7DB3-D584-4792-A275-30028E44F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25633</TotalTime>
  <Words>2100</Words>
  <Application>Microsoft Office PowerPoint</Application>
  <PresentationFormat>Presentación en pantalla (16:9)</PresentationFormat>
  <Paragraphs>124</Paragraphs>
  <Slides>26</Slides>
  <Notes>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Vensure PPT Template</vt:lpstr>
      <vt:lpstr>Employee Relations </vt:lpstr>
      <vt:lpstr>Know It All Contest</vt:lpstr>
      <vt:lpstr>Rules Of The Game</vt:lpstr>
      <vt:lpstr>Dos and Don’ts</vt:lpstr>
      <vt:lpstr>Question 1 - Onboarding</vt:lpstr>
      <vt:lpstr>Question 1 - Onboarding</vt:lpstr>
      <vt:lpstr>Question 2 - Payroll</vt:lpstr>
      <vt:lpstr>Question 2 - Payroll</vt:lpstr>
      <vt:lpstr>Question 3- Onboarding</vt:lpstr>
      <vt:lpstr>Question 3 - Onboarding</vt:lpstr>
      <vt:lpstr>Question 4- Payroll</vt:lpstr>
      <vt:lpstr>Question 4 – Payroll</vt:lpstr>
      <vt:lpstr>Question 5 - Onboarding</vt:lpstr>
      <vt:lpstr>Question 5 – Onboarding</vt:lpstr>
      <vt:lpstr>Question 6- Payroll</vt:lpstr>
      <vt:lpstr>Question 6 – Onboarding</vt:lpstr>
      <vt:lpstr>Question 7- Payroll</vt:lpstr>
      <vt:lpstr>Question 7 – Payroll</vt:lpstr>
      <vt:lpstr>Question 8 - Onboarding</vt:lpstr>
      <vt:lpstr>Question 8 – Onboarding</vt:lpstr>
      <vt:lpstr>Question 9 - Payroll</vt:lpstr>
      <vt:lpstr>Question 9 – Payroll</vt:lpstr>
      <vt:lpstr>Question 10 - Onboarding</vt:lpstr>
      <vt:lpstr>Question 10 – Onboarding</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308</cp:revision>
  <cp:lastPrinted>2019-03-04T13:55:30Z</cp:lastPrinted>
  <dcterms:modified xsi:type="dcterms:W3CDTF">2023-10-10T19:33:14Z</dcterms:modified>
</cp:coreProperties>
</file>