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62" r:id="rId3"/>
  </p:sldMasterIdLst>
  <p:notesMasterIdLst>
    <p:notesMasterId r:id="rId35"/>
  </p:notesMasterIdLst>
  <p:handoutMasterIdLst>
    <p:handoutMasterId r:id="rId36"/>
  </p:handoutMasterIdLst>
  <p:sldIdLst>
    <p:sldId id="256" r:id="rId4"/>
    <p:sldId id="264" r:id="rId5"/>
    <p:sldId id="260" r:id="rId6"/>
    <p:sldId id="311" r:id="rId7"/>
    <p:sldId id="312" r:id="rId8"/>
    <p:sldId id="361" r:id="rId9"/>
    <p:sldId id="362" r:id="rId10"/>
    <p:sldId id="363" r:id="rId11"/>
    <p:sldId id="364" r:id="rId12"/>
    <p:sldId id="368" r:id="rId13"/>
    <p:sldId id="366" r:id="rId14"/>
    <p:sldId id="370" r:id="rId15"/>
    <p:sldId id="369" r:id="rId16"/>
    <p:sldId id="365" r:id="rId17"/>
    <p:sldId id="371" r:id="rId18"/>
    <p:sldId id="372" r:id="rId19"/>
    <p:sldId id="373" r:id="rId20"/>
    <p:sldId id="374" r:id="rId21"/>
    <p:sldId id="377" r:id="rId22"/>
    <p:sldId id="378" r:id="rId23"/>
    <p:sldId id="379" r:id="rId24"/>
    <p:sldId id="380" r:id="rId25"/>
    <p:sldId id="381" r:id="rId26"/>
    <p:sldId id="382" r:id="rId27"/>
    <p:sldId id="384" r:id="rId28"/>
    <p:sldId id="385" r:id="rId29"/>
    <p:sldId id="386" r:id="rId30"/>
    <p:sldId id="387" r:id="rId31"/>
    <p:sldId id="388" r:id="rId32"/>
    <p:sldId id="389" r:id="rId33"/>
    <p:sldId id="258" r:id="rId34"/>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C6E3F-18E0-5039-F061-CC558A637881}" name="Sergio Garcia" initials="SG" userId="S::Sergio.Garcia@vensure.com::46ddb158-204b-44eb-8216-a956a3c9be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6866"/>
    <a:srgbClr val="00A5B5"/>
    <a:srgbClr val="F96013"/>
    <a:srgbClr val="000000"/>
    <a:srgbClr val="009999"/>
    <a:srgbClr val="19728C"/>
    <a:srgbClr val="E7E6E6"/>
    <a:srgbClr val="FEDBC8"/>
    <a:srgbClr val="FA6A22"/>
    <a:srgbClr val="0331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5C4D64-3CB1-44FE-A7C1-7C6792326531}">
  <a:tblStyle styleId="{8F5C4D64-3CB1-44FE-A7C1-7C67923265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24" autoAdjust="0"/>
    <p:restoredTop sz="90538" autoAdjust="0"/>
  </p:normalViewPr>
  <p:slideViewPr>
    <p:cSldViewPr snapToGrid="0">
      <p:cViewPr varScale="1">
        <p:scale>
          <a:sx n="86" d="100"/>
          <a:sy n="86" d="100"/>
        </p:scale>
        <p:origin x="1212"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1DCF1-0F16-4F79-BC4A-993379236393}" type="datetimeFigureOut">
              <a:rPr lang="en-US" smtClean="0">
                <a:latin typeface="Arial" panose="020B0604020202020204" pitchFamily="34" charset="0"/>
              </a:rPr>
              <a:t>10/10/2023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39175-E3A9-42A0-88B3-EEBBCA8AEA0A}" type="slidenum">
              <a:rPr lang="en-US" smtClean="0">
                <a:latin typeface="Arial" panose="020B0604020202020204" pitchFamily="34" charset="0"/>
              </a:rPr>
              <a:t>‹Nº›</a:t>
            </a:fld>
            <a:endParaRPr lang="en-US" dirty="0">
              <a:latin typeface="Arial" panose="020B0604020202020204" pitchFamily="34" charset="0"/>
            </a:endParaRPr>
          </a:p>
        </p:txBody>
      </p:sp>
    </p:spTree>
    <p:extLst>
      <p:ext uri="{BB962C8B-B14F-4D97-AF65-F5344CB8AC3E}">
        <p14:creationId xmlns:p14="http://schemas.microsoft.com/office/powerpoint/2010/main" val="181700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11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864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790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620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7157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87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911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8BB9254-56DE-794F-961D-A24086E6D2BD}"/>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
        <p:nvSpPr>
          <p:cNvPr id="2" name="Title 1">
            <a:extLst>
              <a:ext uri="{FF2B5EF4-FFF2-40B4-BE49-F238E27FC236}">
                <a16:creationId xmlns:a16="http://schemas.microsoft.com/office/drawing/2014/main" id="{2876416F-8C6A-AC4E-A18F-EC32C358A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9FF3E-AE10-8E4F-8E81-254EF500B9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34718-C46E-7F4E-B569-A1DB7B633504}"/>
              </a:ext>
            </a:extLst>
          </p:cNvPr>
          <p:cNvSpPr>
            <a:spLocks noGrp="1"/>
          </p:cNvSpPr>
          <p:nvPr>
            <p:ph type="dt" sz="half" idx="10"/>
          </p:nvPr>
        </p:nvSpPr>
        <p:spPr/>
        <p:txBody>
          <a:bodyPr/>
          <a:lstStyle/>
          <a:p>
            <a:fld id="{88F5D884-D5B6-4C42-B66C-5ABA98285411}" type="datetime1">
              <a:rPr lang="en-US" smtClean="0"/>
              <a:t>10/10/2023</a:t>
            </a:fld>
            <a:endParaRPr lang="en-US" dirty="0"/>
          </a:p>
        </p:txBody>
      </p:sp>
      <p:sp>
        <p:nvSpPr>
          <p:cNvPr id="5" name="Footer Placeholder 4">
            <a:extLst>
              <a:ext uri="{FF2B5EF4-FFF2-40B4-BE49-F238E27FC236}">
                <a16:creationId xmlns:a16="http://schemas.microsoft.com/office/drawing/2014/main" id="{BE90A55B-9E57-084F-A789-DF2B360B58E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7724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6" name="Google Shape;16;p3"/>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494300"/>
            <a:ext cx="1906200" cy="10317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Tree>
    <p:extLst>
      <p:ext uri="{BB962C8B-B14F-4D97-AF65-F5344CB8AC3E}">
        <p14:creationId xmlns:p14="http://schemas.microsoft.com/office/powerpoint/2010/main" val="94429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4" name="Google Shape;44;p8"/>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5" name="Google Shape;45;p8"/>
          <p:cNvSpPr txBox="1">
            <a:spLocks noGrp="1"/>
          </p:cNvSpPr>
          <p:nvPr>
            <p:ph type="body" idx="1"/>
          </p:nvPr>
        </p:nvSpPr>
        <p:spPr>
          <a:xfrm>
            <a:off x="841001"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6" name="Google Shape;46;p8"/>
          <p:cNvSpPr txBox="1">
            <a:spLocks noGrp="1"/>
          </p:cNvSpPr>
          <p:nvPr>
            <p:ph type="body" idx="2"/>
          </p:nvPr>
        </p:nvSpPr>
        <p:spPr>
          <a:xfrm>
            <a:off x="3673842"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49972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2" name="Google Shape;22;p4"/>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lstStyle>
            <a:lvl1pPr marL="457189" lvl="0" indent="-330192" rtl="0">
              <a:spcBef>
                <a:spcPts val="600"/>
              </a:spcBef>
              <a:spcAft>
                <a:spcPts val="0"/>
              </a:spcAft>
              <a:buSzPts val="1600"/>
              <a:buChar char="▸"/>
              <a:defRPr/>
            </a:lvl1pPr>
            <a:lvl2pPr marL="914378" lvl="1" indent="-330192" rtl="0">
              <a:spcBef>
                <a:spcPts val="0"/>
              </a:spcBef>
              <a:spcAft>
                <a:spcPts val="0"/>
              </a:spcAft>
              <a:buSzPts val="1600"/>
              <a:buChar char="▹"/>
              <a:defRPr/>
            </a:lvl2pPr>
            <a:lvl3pPr marL="1371566" lvl="2" indent="-330192" rtl="0">
              <a:spcBef>
                <a:spcPts val="0"/>
              </a:spcBef>
              <a:spcAft>
                <a:spcPts val="0"/>
              </a:spcAft>
              <a:buSzPts val="1600"/>
              <a:buChar char="▹"/>
              <a:defRPr/>
            </a:lvl3pPr>
            <a:lvl4pPr marL="1828754" lvl="3" indent="-330192" rtl="0">
              <a:spcBef>
                <a:spcPts val="0"/>
              </a:spcBef>
              <a:spcAft>
                <a:spcPts val="0"/>
              </a:spcAft>
              <a:buSzPts val="1600"/>
              <a:buChar char="●"/>
              <a:defRPr/>
            </a:lvl4pPr>
            <a:lvl5pPr marL="2285943" lvl="4" indent="-330192" rtl="0">
              <a:spcBef>
                <a:spcPts val="0"/>
              </a:spcBef>
              <a:spcAft>
                <a:spcPts val="0"/>
              </a:spcAft>
              <a:buSzPts val="1600"/>
              <a:buChar char="○"/>
              <a:defRPr/>
            </a:lvl5pPr>
            <a:lvl6pPr marL="2743132" lvl="5" indent="-330192" rtl="0">
              <a:spcBef>
                <a:spcPts val="0"/>
              </a:spcBef>
              <a:spcAft>
                <a:spcPts val="0"/>
              </a:spcAft>
              <a:buSzPts val="1600"/>
              <a:buChar char="■"/>
              <a:defRPr/>
            </a:lvl6pPr>
            <a:lvl7pPr marL="3200320" lvl="6" indent="-330192" rtl="0">
              <a:spcBef>
                <a:spcPts val="0"/>
              </a:spcBef>
              <a:spcAft>
                <a:spcPts val="0"/>
              </a:spcAft>
              <a:buSzPts val="1600"/>
              <a:buChar char="●"/>
              <a:defRPr/>
            </a:lvl7pPr>
            <a:lvl8pPr marL="3657509" lvl="7" indent="-330192" rtl="0">
              <a:spcBef>
                <a:spcPts val="0"/>
              </a:spcBef>
              <a:spcAft>
                <a:spcPts val="0"/>
              </a:spcAft>
              <a:buSzPts val="1600"/>
              <a:buChar char="○"/>
              <a:defRPr/>
            </a:lvl8pPr>
            <a:lvl9pPr marL="4114697" lvl="8" indent="-330192" rtl="0">
              <a:spcBef>
                <a:spcPts val="0"/>
              </a:spcBef>
              <a:spcAft>
                <a:spcPts val="0"/>
              </a:spcAft>
              <a:buSzPts val="1600"/>
              <a:buChar char="■"/>
              <a:defRPr/>
            </a:lvl9pPr>
          </a:lstStyle>
          <a:p>
            <a:endParaRPr/>
          </a:p>
        </p:txBody>
      </p:sp>
      <p:sp>
        <p:nvSpPr>
          <p:cNvPr id="23" name="Google Shape;23;p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113704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1" name="Google Shape;51;p9"/>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2" name="Google Shape;52;p9"/>
          <p:cNvSpPr txBox="1">
            <a:spLocks noGrp="1"/>
          </p:cNvSpPr>
          <p:nvPr>
            <p:ph type="body" idx="1"/>
          </p:nvPr>
        </p:nvSpPr>
        <p:spPr>
          <a:xfrm>
            <a:off x="84100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3" name="Google Shape;53;p9"/>
          <p:cNvSpPr txBox="1">
            <a:spLocks noGrp="1"/>
          </p:cNvSpPr>
          <p:nvPr>
            <p:ph type="body" idx="2"/>
          </p:nvPr>
        </p:nvSpPr>
        <p:spPr>
          <a:xfrm>
            <a:off x="2931575"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4" name="Google Shape;54;p9"/>
          <p:cNvSpPr txBox="1">
            <a:spLocks noGrp="1"/>
          </p:cNvSpPr>
          <p:nvPr>
            <p:ph type="body" idx="3"/>
          </p:nvPr>
        </p:nvSpPr>
        <p:spPr>
          <a:xfrm>
            <a:off x="502215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5" name="Google Shape;55;p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348745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334972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eneric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212220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A900-65F0-E644-A71F-1C6270A2E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1C42E4-E9CC-E64D-AE53-4DE36C8A91FC}"/>
              </a:ext>
            </a:extLst>
          </p:cNvPr>
          <p:cNvSpPr>
            <a:spLocks noGrp="1"/>
          </p:cNvSpPr>
          <p:nvPr>
            <p:ph sz="half" idx="1"/>
          </p:nvPr>
        </p:nvSpPr>
        <p:spPr>
          <a:xfrm>
            <a:off x="322325" y="1042417"/>
            <a:ext cx="40005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330287-ADAD-0D4C-B7AB-E89B5B160E30}"/>
              </a:ext>
            </a:extLst>
          </p:cNvPr>
          <p:cNvSpPr>
            <a:spLocks noGrp="1"/>
          </p:cNvSpPr>
          <p:nvPr>
            <p:ph sz="half" idx="2"/>
          </p:nvPr>
        </p:nvSpPr>
        <p:spPr>
          <a:xfrm>
            <a:off x="4651924" y="1042417"/>
            <a:ext cx="400050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974054-1D32-EE45-A4AB-469AEC6FC084}"/>
              </a:ext>
            </a:extLst>
          </p:cNvPr>
          <p:cNvSpPr>
            <a:spLocks noGrp="1"/>
          </p:cNvSpPr>
          <p:nvPr>
            <p:ph type="dt" sz="half" idx="10"/>
          </p:nvPr>
        </p:nvSpPr>
        <p:spPr/>
        <p:txBody>
          <a:bodyPr/>
          <a:lstStyle/>
          <a:p>
            <a:fld id="{57D3EB28-F109-2948-A5E8-7EDC96C8D832}" type="datetime1">
              <a:rPr lang="en-US" smtClean="0"/>
              <a:t>10/10/2023</a:t>
            </a:fld>
            <a:endParaRPr lang="en-US" dirty="0"/>
          </a:p>
        </p:txBody>
      </p:sp>
      <p:sp>
        <p:nvSpPr>
          <p:cNvPr id="6" name="Footer Placeholder 5">
            <a:extLst>
              <a:ext uri="{FF2B5EF4-FFF2-40B4-BE49-F238E27FC236}">
                <a16:creationId xmlns:a16="http://schemas.microsoft.com/office/drawing/2014/main" id="{85BA2DEC-EEBA-6348-B03C-EC19A08DD920}"/>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C3787EF6-966F-D04A-800C-A352E681A722}"/>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77288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3579-1B6C-F240-8FCB-D4E526FDAB54}"/>
              </a:ext>
            </a:extLst>
          </p:cNvPr>
          <p:cNvSpPr>
            <a:spLocks noGrp="1"/>
          </p:cNvSpPr>
          <p:nvPr>
            <p:ph type="title"/>
          </p:nvPr>
        </p:nvSpPr>
        <p:spPr>
          <a:xfrm>
            <a:off x="322327" y="452630"/>
            <a:ext cx="6973967" cy="511617"/>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94F066-3469-7843-8E1A-B15B983379CA}"/>
              </a:ext>
            </a:extLst>
          </p:cNvPr>
          <p:cNvSpPr>
            <a:spLocks noGrp="1"/>
          </p:cNvSpPr>
          <p:nvPr>
            <p:ph type="body" idx="1"/>
          </p:nvPr>
        </p:nvSpPr>
        <p:spPr>
          <a:xfrm>
            <a:off x="322325" y="973233"/>
            <a:ext cx="405029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62522-E27B-1442-9784-F1A23DD3577E}"/>
              </a:ext>
            </a:extLst>
          </p:cNvPr>
          <p:cNvSpPr>
            <a:spLocks noGrp="1"/>
          </p:cNvSpPr>
          <p:nvPr>
            <p:ph sz="half" idx="2"/>
          </p:nvPr>
        </p:nvSpPr>
        <p:spPr>
          <a:xfrm>
            <a:off x="322325" y="1562942"/>
            <a:ext cx="405029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9FF07E-5A6E-5B49-8C89-825C14AE6225}"/>
              </a:ext>
            </a:extLst>
          </p:cNvPr>
          <p:cNvSpPr>
            <a:spLocks noGrp="1"/>
          </p:cNvSpPr>
          <p:nvPr>
            <p:ph type="body" sz="quarter" idx="3"/>
          </p:nvPr>
        </p:nvSpPr>
        <p:spPr>
          <a:xfrm>
            <a:off x="4681671" y="973233"/>
            <a:ext cx="414000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4080B7-5AFD-7A40-89A7-EA4E3FDE5ADD}"/>
              </a:ext>
            </a:extLst>
          </p:cNvPr>
          <p:cNvSpPr>
            <a:spLocks noGrp="1"/>
          </p:cNvSpPr>
          <p:nvPr>
            <p:ph sz="quarter" idx="4"/>
          </p:nvPr>
        </p:nvSpPr>
        <p:spPr>
          <a:xfrm>
            <a:off x="4681671" y="1562942"/>
            <a:ext cx="414000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FAF372-9889-4745-8B0C-8171C4705DCE}"/>
              </a:ext>
            </a:extLst>
          </p:cNvPr>
          <p:cNvSpPr>
            <a:spLocks noGrp="1"/>
          </p:cNvSpPr>
          <p:nvPr>
            <p:ph type="dt" sz="half" idx="10"/>
          </p:nvPr>
        </p:nvSpPr>
        <p:spPr/>
        <p:txBody>
          <a:bodyPr/>
          <a:lstStyle/>
          <a:p>
            <a:fld id="{BCC1E128-AEB7-EC40-AF18-3E2E77CC645E}" type="datetime1">
              <a:rPr lang="en-US" smtClean="0"/>
              <a:t>10/10/2023</a:t>
            </a:fld>
            <a:endParaRPr lang="en-US" dirty="0"/>
          </a:p>
        </p:txBody>
      </p:sp>
      <p:sp>
        <p:nvSpPr>
          <p:cNvPr id="8" name="Footer Placeholder 7">
            <a:extLst>
              <a:ext uri="{FF2B5EF4-FFF2-40B4-BE49-F238E27FC236}">
                <a16:creationId xmlns:a16="http://schemas.microsoft.com/office/drawing/2014/main" id="{85F62DF5-E870-7344-B52F-331ACC1B8D42}"/>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803264F2-420C-FA41-A91C-98285ECE8CBC}"/>
              </a:ext>
            </a:extLst>
          </p:cNvPr>
          <p:cNvSpPr>
            <a:spLocks noGrp="1"/>
          </p:cNvSpPr>
          <p:nvPr>
            <p:ph type="sldNum" sz="quarter" idx="12"/>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348777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C240-9B3B-7846-A052-534CE8F3CF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2D99B-AC6F-1B4B-BED5-47C3B755DA87}"/>
              </a:ext>
            </a:extLst>
          </p:cNvPr>
          <p:cNvSpPr>
            <a:spLocks noGrp="1"/>
          </p:cNvSpPr>
          <p:nvPr>
            <p:ph type="dt" sz="half" idx="10"/>
          </p:nvPr>
        </p:nvSpPr>
        <p:spPr/>
        <p:txBody>
          <a:bodyPr/>
          <a:lstStyle/>
          <a:p>
            <a:fld id="{B81D2B72-3EB7-B24E-A764-C7F4B4E79A64}" type="datetime1">
              <a:rPr lang="en-US" smtClean="0"/>
              <a:t>10/10/2023</a:t>
            </a:fld>
            <a:endParaRPr lang="en-US" dirty="0"/>
          </a:p>
        </p:txBody>
      </p:sp>
      <p:sp>
        <p:nvSpPr>
          <p:cNvPr id="4" name="Footer Placeholder 3">
            <a:extLst>
              <a:ext uri="{FF2B5EF4-FFF2-40B4-BE49-F238E27FC236}">
                <a16:creationId xmlns:a16="http://schemas.microsoft.com/office/drawing/2014/main" id="{28667C11-F96B-BA4E-83D4-5CFC58F450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1F6636-19D9-B947-88A7-85C2FE598E6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294201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B25B0C86-06F9-DE41-9D1A-01A0715A3F63}" type="datetime1">
              <a:rPr lang="en-US" smtClean="0"/>
              <a:t>10/10/2023</a:t>
            </a:fld>
            <a:endParaRPr lang="en-US" dirty="0"/>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dirty="0"/>
          </a:p>
        </p:txBody>
      </p:sp>
      <p:sp>
        <p:nvSpPr>
          <p:cNvPr id="5" name="Rectangle 4">
            <a:extLst>
              <a:ext uri="{FF2B5EF4-FFF2-40B4-BE49-F238E27FC236}">
                <a16:creationId xmlns:a16="http://schemas.microsoft.com/office/drawing/2014/main" id="{92B9B1DD-C4E8-684D-9F0A-021799235ECD}"/>
              </a:ext>
            </a:extLst>
          </p:cNvPr>
          <p:cNvSpPr/>
          <p:nvPr/>
        </p:nvSpPr>
        <p:spPr>
          <a:xfrm>
            <a:off x="7657240" y="4573720"/>
            <a:ext cx="1486760" cy="56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 name="Slide Number Placeholder 5">
            <a:extLst>
              <a:ext uri="{FF2B5EF4-FFF2-40B4-BE49-F238E27FC236}">
                <a16:creationId xmlns:a16="http://schemas.microsoft.com/office/drawing/2014/main" id="{E30E0130-FD56-F142-AEF8-B55ABA39B354}"/>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423959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hi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730A7016-B0C7-5F4B-B7A7-253FA3F29E3A}" type="datetime1">
              <a:rPr lang="en-US" smtClean="0"/>
              <a:t>10/10/2023</a:t>
            </a:fld>
            <a:endParaRPr lang="en-US" dirty="0"/>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2FA14633-042B-3C43-941C-5021BB672C7C}"/>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80968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648300" y="3404550"/>
            <a:ext cx="3530700" cy="11820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extLst>
      <p:ext uri="{BB962C8B-B14F-4D97-AF65-F5344CB8AC3E}">
        <p14:creationId xmlns:p14="http://schemas.microsoft.com/office/powerpoint/2010/main" val="236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0DDCC-EA11-0046-B3D4-7A2930869DD9}"/>
              </a:ext>
            </a:extLst>
          </p:cNvPr>
          <p:cNvSpPr>
            <a:spLocks noGrp="1"/>
          </p:cNvSpPr>
          <p:nvPr>
            <p:ph type="title"/>
          </p:nvPr>
        </p:nvSpPr>
        <p:spPr>
          <a:xfrm>
            <a:off x="322326" y="452629"/>
            <a:ext cx="7886700" cy="36723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51962768-2A21-2E46-A1A3-2240DCC98B2B}"/>
              </a:ext>
            </a:extLst>
          </p:cNvPr>
          <p:cNvSpPr>
            <a:spLocks noGrp="1"/>
          </p:cNvSpPr>
          <p:nvPr>
            <p:ph type="body" idx="1"/>
          </p:nvPr>
        </p:nvSpPr>
        <p:spPr>
          <a:xfrm>
            <a:off x="322327" y="1044367"/>
            <a:ext cx="8474477" cy="35654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53F9AF-637F-5C4E-A1B2-D21481D8C97D}"/>
              </a:ext>
            </a:extLst>
          </p:cNvPr>
          <p:cNvSpPr>
            <a:spLocks noGrp="1"/>
          </p:cNvSpPr>
          <p:nvPr>
            <p:ph type="dt" sz="half" idx="2"/>
          </p:nvPr>
        </p:nvSpPr>
        <p:spPr>
          <a:xfrm>
            <a:off x="322325" y="4767264"/>
            <a:ext cx="2057400" cy="273844"/>
          </a:xfrm>
          <a:prstGeom prst="rect">
            <a:avLst/>
          </a:prstGeom>
        </p:spPr>
        <p:txBody>
          <a:bodyPr vert="horz" lIns="0" tIns="0" rIns="0" bIns="0" rtlCol="0" anchor="b" anchorCtr="0"/>
          <a:lstStyle>
            <a:lvl1pPr algn="l">
              <a:defRPr sz="600">
                <a:solidFill>
                  <a:schemeClr val="tx1">
                    <a:tint val="75000"/>
                  </a:schemeClr>
                </a:solidFill>
              </a:defRPr>
            </a:lvl1pPr>
          </a:lstStyle>
          <a:p>
            <a:fld id="{0DE901BA-C0FF-3046-A855-1EBEA2D049D1}" type="datetime1">
              <a:rPr lang="en-US" smtClean="0"/>
              <a:t>10/10/2023</a:t>
            </a:fld>
            <a:endParaRPr lang="en-US" dirty="0"/>
          </a:p>
        </p:txBody>
      </p:sp>
      <p:sp>
        <p:nvSpPr>
          <p:cNvPr id="5" name="Footer Placeholder 4">
            <a:extLst>
              <a:ext uri="{FF2B5EF4-FFF2-40B4-BE49-F238E27FC236}">
                <a16:creationId xmlns:a16="http://schemas.microsoft.com/office/drawing/2014/main" id="{EF1576E9-3237-B74F-A744-D1267D774B84}"/>
              </a:ext>
            </a:extLst>
          </p:cNvPr>
          <p:cNvSpPr>
            <a:spLocks noGrp="1"/>
          </p:cNvSpPr>
          <p:nvPr>
            <p:ph type="ftr" sz="quarter" idx="3"/>
          </p:nvPr>
        </p:nvSpPr>
        <p:spPr>
          <a:xfrm>
            <a:off x="3028950" y="4767264"/>
            <a:ext cx="3086100" cy="273844"/>
          </a:xfrm>
          <a:prstGeom prst="rect">
            <a:avLst/>
          </a:prstGeom>
        </p:spPr>
        <p:txBody>
          <a:bodyPr vert="horz" lIns="0" tIns="0" rIns="0" bIns="0" rtlCol="0" anchor="b" anchorCtr="0"/>
          <a:lstStyle>
            <a:lvl1pPr algn="ctr">
              <a:defRPr sz="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45C11F-93B5-E847-A3C5-5D816B198E7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pic>
        <p:nvPicPr>
          <p:cNvPr id="9" name="Picture 8">
            <a:extLst>
              <a:ext uri="{FF2B5EF4-FFF2-40B4-BE49-F238E27FC236}">
                <a16:creationId xmlns:a16="http://schemas.microsoft.com/office/drawing/2014/main" id="{AB9DEF3C-47D5-8F40-A9B9-D958DCD7ACA8}"/>
              </a:ext>
            </a:extLst>
          </p:cNvPr>
          <p:cNvPicPr>
            <a:picLocks noChangeAspect="1"/>
          </p:cNvPicPr>
          <p:nvPr userDrawn="1"/>
        </p:nvPicPr>
        <p:blipFill>
          <a:blip r:embed="rId15"/>
          <a:stretch>
            <a:fillRect/>
          </a:stretch>
        </p:blipFill>
        <p:spPr>
          <a:xfrm>
            <a:off x="7167826" y="0"/>
            <a:ext cx="1977376" cy="135646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C707A4E-92DE-CB4E-B484-953D77B82B61}"/>
              </a:ext>
            </a:extLst>
          </p:cNvPr>
          <p:cNvPicPr>
            <a:picLocks noChangeAspect="1"/>
          </p:cNvPicPr>
          <p:nvPr userDrawn="1"/>
        </p:nvPicPr>
        <p:blipFill>
          <a:blip r:embed="rId16"/>
          <a:stretch>
            <a:fillRect/>
          </a:stretch>
        </p:blipFill>
        <p:spPr>
          <a:xfrm>
            <a:off x="0" y="4914900"/>
            <a:ext cx="241914" cy="241914"/>
          </a:xfrm>
          <a:prstGeom prst="rect">
            <a:avLst/>
          </a:prstGeom>
        </p:spPr>
      </p:pic>
      <p:pic>
        <p:nvPicPr>
          <p:cNvPr id="8" name="Picture 7">
            <a:extLst>
              <a:ext uri="{FF2B5EF4-FFF2-40B4-BE49-F238E27FC236}">
                <a16:creationId xmlns:a16="http://schemas.microsoft.com/office/drawing/2014/main" id="{7D5E5EE4-9CE0-C547-AD36-8BF0E05405C6}"/>
              </a:ext>
            </a:extLst>
          </p:cNvPr>
          <p:cNvPicPr>
            <a:picLocks noChangeAspect="1"/>
          </p:cNvPicPr>
          <p:nvPr userDrawn="1"/>
        </p:nvPicPr>
        <p:blipFill>
          <a:blip r:embed="rId17"/>
          <a:stretch>
            <a:fillRect/>
          </a:stretch>
        </p:blipFill>
        <p:spPr>
          <a:xfrm>
            <a:off x="7830752" y="4653283"/>
            <a:ext cx="1089654" cy="341401"/>
          </a:xfrm>
          <a:prstGeom prst="rect">
            <a:avLst/>
          </a:prstGeom>
        </p:spPr>
      </p:pic>
    </p:spTree>
    <p:extLst>
      <p:ext uri="{BB962C8B-B14F-4D97-AF65-F5344CB8AC3E}">
        <p14:creationId xmlns:p14="http://schemas.microsoft.com/office/powerpoint/2010/main" val="38295593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0" r:id="rId3"/>
    <p:sldLayoutId id="2147483669" r:id="rId4"/>
    <p:sldLayoutId id="2147483670" r:id="rId5"/>
    <p:sldLayoutId id="2147483671" r:id="rId6"/>
    <p:sldLayoutId id="2147483672" r:id="rId7"/>
    <p:sldLayoutId id="2147483673" r:id="rId8"/>
    <p:sldLayoutId id="2147483674" r:id="rId9"/>
    <p:sldLayoutId id="2147483675" r:id="rId10"/>
    <p:sldLayoutId id="2147483677" r:id="rId11"/>
    <p:sldLayoutId id="2147483678" r:id="rId12"/>
    <p:sldLayoutId id="2147483679" r:id="rId13"/>
  </p:sldLayoutIdLst>
  <p:transition>
    <p:fade thruBlk="1"/>
  </p:transition>
  <p:hf hdr="0" dt="0"/>
  <p:txStyles>
    <p:title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p:titleStyle>
    <p:bodyStyle>
      <a:lvl1pPr marL="86914" indent="-86914" algn="l" defTabSz="685783" rtl="0" eaLnBrk="1" latinLnBrk="0" hangingPunct="1">
        <a:lnSpc>
          <a:spcPct val="90000"/>
        </a:lnSpc>
        <a:spcBef>
          <a:spcPts val="750"/>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1pPr>
      <a:lvl2pPr marL="260741" indent="-86914" algn="l" defTabSz="685783" rtl="0" eaLnBrk="1" latinLnBrk="0" hangingPunct="1">
        <a:lnSpc>
          <a:spcPct val="90000"/>
        </a:lnSpc>
        <a:spcBef>
          <a:spcPts val="375"/>
        </a:spcBef>
        <a:buClr>
          <a:schemeClr val="accent1"/>
        </a:buClr>
        <a:buFont typeface="System Font Regular"/>
        <a:buChar char="–"/>
        <a:tabLst/>
        <a:defRPr sz="1050" kern="1200" spc="-15" baseline="0">
          <a:solidFill>
            <a:schemeClr val="accent2"/>
          </a:solidFill>
          <a:latin typeface="+mn-lt"/>
          <a:ea typeface="+mn-ea"/>
          <a:cs typeface="+mn-cs"/>
        </a:defRPr>
      </a:lvl2pPr>
      <a:lvl3pPr marL="429806"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3pPr>
      <a:lvl4pPr marL="603632"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4pPr>
      <a:lvl5pPr marL="772697"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53A144-7F26-C044-B0B0-AAA92B7724C3}"/>
              </a:ext>
            </a:extLst>
          </p:cNvPr>
          <p:cNvSpPr>
            <a:spLocks noGrp="1"/>
          </p:cNvSpPr>
          <p:nvPr>
            <p:ph type="title"/>
          </p:nvPr>
        </p:nvSpPr>
        <p:spPr>
          <a:xfrm>
            <a:off x="655925" y="411958"/>
            <a:ext cx="5083023" cy="2139553"/>
          </a:xfrm>
        </p:spPr>
        <p:txBody>
          <a:bodyPr/>
          <a:lstStyle/>
          <a:p>
            <a:r>
              <a:rPr lang="en-US" dirty="0"/>
              <a:t>Employee Relations </a:t>
            </a:r>
          </a:p>
        </p:txBody>
      </p:sp>
      <p:sp>
        <p:nvSpPr>
          <p:cNvPr id="7" name="Text Placeholder 6">
            <a:extLst>
              <a:ext uri="{FF2B5EF4-FFF2-40B4-BE49-F238E27FC236}">
                <a16:creationId xmlns:a16="http://schemas.microsoft.com/office/drawing/2014/main" id="{66F9CA84-2AD0-E241-8528-A924FFDB9F15}"/>
              </a:ext>
            </a:extLst>
          </p:cNvPr>
          <p:cNvSpPr>
            <a:spLocks noGrp="1"/>
          </p:cNvSpPr>
          <p:nvPr>
            <p:ph type="body" idx="1"/>
          </p:nvPr>
        </p:nvSpPr>
        <p:spPr>
          <a:xfrm>
            <a:off x="655925" y="2591990"/>
            <a:ext cx="4326248" cy="1000098"/>
          </a:xfrm>
        </p:spPr>
        <p:txBody>
          <a:bodyPr/>
          <a:lstStyle/>
          <a:p>
            <a:r>
              <a:rPr lang="en-US" dirty="0"/>
              <a:t>Know it all Contest – VOL 2</a:t>
            </a:r>
          </a:p>
        </p:txBody>
      </p:sp>
      <p:sp>
        <p:nvSpPr>
          <p:cNvPr id="4" name="Slide Number Placeholder 3">
            <a:extLst>
              <a:ext uri="{FF2B5EF4-FFF2-40B4-BE49-F238E27FC236}">
                <a16:creationId xmlns:a16="http://schemas.microsoft.com/office/drawing/2014/main" id="{C0396F9E-4B4B-C84C-8F32-7F06466151DC}"/>
              </a:ext>
            </a:extLst>
          </p:cNvPr>
          <p:cNvSpPr>
            <a:spLocks noGrp="1"/>
          </p:cNvSpPr>
          <p:nvPr>
            <p:ph type="sldNum" sz="quarter" idx="12"/>
          </p:nvPr>
        </p:nvSpPr>
        <p:spPr/>
        <p:txBody>
          <a:bodyPr/>
          <a:lstStyle/>
          <a:p>
            <a:fld id="{00000000-1234-1234-1234-123412341234}" type="slidenum">
              <a:rPr lang="en" smtClean="0"/>
              <a:pPr/>
              <a:t>1</a:t>
            </a:fld>
            <a:endParaRPr lang="en" dirty="0"/>
          </a:p>
        </p:txBody>
      </p:sp>
    </p:spTree>
    <p:extLst>
      <p:ext uri="{BB962C8B-B14F-4D97-AF65-F5344CB8AC3E}">
        <p14:creationId xmlns:p14="http://schemas.microsoft.com/office/powerpoint/2010/main" val="348333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10</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3</a:t>
            </a:r>
          </a:p>
        </p:txBody>
      </p:sp>
      <p:sp>
        <p:nvSpPr>
          <p:cNvPr id="8" name="TextBox 7">
            <a:extLst>
              <a:ext uri="{FF2B5EF4-FFF2-40B4-BE49-F238E27FC236}">
                <a16:creationId xmlns:a16="http://schemas.microsoft.com/office/drawing/2014/main" id="{68A4DBB0-487E-BBC1-B174-192FEA8B2D22}"/>
              </a:ext>
            </a:extLst>
          </p:cNvPr>
          <p:cNvSpPr txBox="1"/>
          <p:nvPr/>
        </p:nvSpPr>
        <p:spPr>
          <a:xfrm>
            <a:off x="4084725" y="1986397"/>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CAE3E3F-074B-C751-F570-EB8E30B6AD3D}"/>
              </a:ext>
            </a:extLst>
          </p:cNvPr>
          <p:cNvSpPr txBox="1"/>
          <p:nvPr/>
        </p:nvSpPr>
        <p:spPr>
          <a:xfrm>
            <a:off x="3313430" y="2400169"/>
            <a:ext cx="4981807" cy="584775"/>
          </a:xfrm>
          <a:prstGeom prst="rect">
            <a:avLst/>
          </a:prstGeom>
          <a:noFill/>
        </p:spPr>
        <p:txBody>
          <a:bodyPr wrap="square" rtlCol="0">
            <a:spAutoFit/>
          </a:bodyPr>
          <a:lstStyle/>
          <a:p>
            <a:pPr algn="ctr"/>
            <a:r>
              <a:rPr lang="en-US" sz="1600" i="1" dirty="0">
                <a:latin typeface="Aptos Display" panose="020B0004020202020204" pitchFamily="34" charset="0"/>
              </a:rPr>
              <a:t>The employee was working for AVITUS. Those W2s are accessible for our Leadership.</a:t>
            </a:r>
          </a:p>
        </p:txBody>
      </p:sp>
      <p:pic>
        <p:nvPicPr>
          <p:cNvPr id="5" name="Picture 6" descr="124,500+ Latin American And Hispanic Ethnicity On Phone Stock Photos,  Pictures &amp; Royalty-Free Images - iStock">
            <a:extLst>
              <a:ext uri="{FF2B5EF4-FFF2-40B4-BE49-F238E27FC236}">
                <a16:creationId xmlns:a16="http://schemas.microsoft.com/office/drawing/2014/main" id="{AA958F89-E945-C172-E199-E8D074322D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323"/>
          <a:stretch/>
        </p:blipFill>
        <p:spPr bwMode="auto">
          <a:xfrm>
            <a:off x="1235959" y="1186313"/>
            <a:ext cx="1424249" cy="1271472"/>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8F72471-B6B2-59EB-77CC-46E13D59563C}"/>
              </a:ext>
            </a:extLst>
          </p:cNvPr>
          <p:cNvSpPr txBox="1"/>
          <p:nvPr/>
        </p:nvSpPr>
        <p:spPr>
          <a:xfrm>
            <a:off x="617785" y="3696831"/>
            <a:ext cx="2660595" cy="461665"/>
          </a:xfrm>
          <a:prstGeom prst="rect">
            <a:avLst/>
          </a:prstGeom>
          <a:noFill/>
        </p:spPr>
        <p:txBody>
          <a:bodyPr wrap="square" rtlCol="0">
            <a:spAutoFit/>
          </a:bodyPr>
          <a:lstStyle/>
          <a:p>
            <a:pPr algn="ctr"/>
            <a:r>
              <a:rPr lang="en-US" sz="1200" b="1" i="1" dirty="0">
                <a:solidFill>
                  <a:schemeClr val="bg2">
                    <a:lumMod val="50000"/>
                  </a:schemeClr>
                </a:solidFill>
                <a:latin typeface="Aptos Display" panose="020B0004020202020204" pitchFamily="34" charset="0"/>
              </a:rPr>
              <a:t>The employee is looking for a 2021W2.</a:t>
            </a:r>
          </a:p>
        </p:txBody>
      </p:sp>
      <p:sp>
        <p:nvSpPr>
          <p:cNvPr id="13" name="TextBox 12">
            <a:extLst>
              <a:ext uri="{FF2B5EF4-FFF2-40B4-BE49-F238E27FC236}">
                <a16:creationId xmlns:a16="http://schemas.microsoft.com/office/drawing/2014/main" id="{73C99EF7-6F19-1A88-F332-7A93791DCF49}"/>
              </a:ext>
            </a:extLst>
          </p:cNvPr>
          <p:cNvSpPr txBox="1"/>
          <p:nvPr/>
        </p:nvSpPr>
        <p:spPr>
          <a:xfrm>
            <a:off x="858051" y="2799895"/>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Juan Barajas</a:t>
            </a:r>
          </a:p>
          <a:p>
            <a:pPr algn="ctr"/>
            <a:r>
              <a:rPr lang="en-US" sz="1200" b="1" dirty="0">
                <a:solidFill>
                  <a:schemeClr val="accent1"/>
                </a:solidFill>
              </a:rPr>
              <a:t>Last 4SSN: </a:t>
            </a:r>
            <a:r>
              <a:rPr lang="en-US" sz="1200" dirty="0">
                <a:solidFill>
                  <a:schemeClr val="bg2">
                    <a:lumMod val="50000"/>
                  </a:schemeClr>
                </a:solidFill>
              </a:rPr>
              <a:t>2161   </a:t>
            </a:r>
          </a:p>
          <a:p>
            <a:pPr algn="ctr"/>
            <a:r>
              <a:rPr lang="en-US" sz="1200" b="1" dirty="0">
                <a:solidFill>
                  <a:schemeClr val="accent1"/>
                </a:solidFill>
              </a:rPr>
              <a:t>DOB: </a:t>
            </a:r>
            <a:r>
              <a:rPr lang="en-US" sz="1200" dirty="0">
                <a:solidFill>
                  <a:schemeClr val="bg2">
                    <a:lumMod val="50000"/>
                  </a:schemeClr>
                </a:solidFill>
              </a:rPr>
              <a:t>07/22/1996</a:t>
            </a:r>
            <a:endParaRPr lang="en-US" sz="1200" b="1" dirty="0">
              <a:solidFill>
                <a:schemeClr val="bg2">
                  <a:lumMod val="50000"/>
                </a:schemeClr>
              </a:solidFill>
            </a:endParaRPr>
          </a:p>
        </p:txBody>
      </p:sp>
      <p:pic>
        <p:nvPicPr>
          <p:cNvPr id="14" name="Picture 2" descr="Supervisor y subordinado se comunican en el cargo. | Vector Premium">
            <a:extLst>
              <a:ext uri="{FF2B5EF4-FFF2-40B4-BE49-F238E27FC236}">
                <a16:creationId xmlns:a16="http://schemas.microsoft.com/office/drawing/2014/main" id="{9D7EC5AB-468D-5F18-1375-2C5DC6BFEF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709" y="2973242"/>
            <a:ext cx="2660595" cy="2129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A7D5666-3034-86A8-4D17-D5ADC606CEC7}"/>
              </a:ext>
            </a:extLst>
          </p:cNvPr>
          <p:cNvPicPr>
            <a:picLocks noChangeAspect="1"/>
          </p:cNvPicPr>
          <p:nvPr/>
        </p:nvPicPr>
        <p:blipFill>
          <a:blip r:embed="rId5"/>
          <a:stretch>
            <a:fillRect/>
          </a:stretch>
        </p:blipFill>
        <p:spPr>
          <a:xfrm>
            <a:off x="1067332" y="4191959"/>
            <a:ext cx="1474421" cy="446950"/>
          </a:xfrm>
          <a:prstGeom prst="rect">
            <a:avLst/>
          </a:prstGeom>
        </p:spPr>
      </p:pic>
    </p:spTree>
    <p:extLst>
      <p:ext uri="{BB962C8B-B14F-4D97-AF65-F5344CB8AC3E}">
        <p14:creationId xmlns:p14="http://schemas.microsoft.com/office/powerpoint/2010/main" val="96735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11</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4</a:t>
            </a:r>
          </a:p>
        </p:txBody>
      </p:sp>
      <p:sp>
        <p:nvSpPr>
          <p:cNvPr id="3" name="TextBox 2">
            <a:extLst>
              <a:ext uri="{FF2B5EF4-FFF2-40B4-BE49-F238E27FC236}">
                <a16:creationId xmlns:a16="http://schemas.microsoft.com/office/drawing/2014/main" id="{B76442B5-F72F-3437-55EC-CA7543E415BB}"/>
              </a:ext>
            </a:extLst>
          </p:cNvPr>
          <p:cNvSpPr txBox="1"/>
          <p:nvPr/>
        </p:nvSpPr>
        <p:spPr>
          <a:xfrm>
            <a:off x="2476843" y="2600336"/>
            <a:ext cx="6487457" cy="584775"/>
          </a:xfrm>
          <a:prstGeom prst="rect">
            <a:avLst/>
          </a:prstGeom>
          <a:noFill/>
        </p:spPr>
        <p:txBody>
          <a:bodyPr wrap="square" rtlCol="0">
            <a:spAutoFit/>
          </a:bodyPr>
          <a:lstStyle/>
          <a:p>
            <a:pPr algn="ctr"/>
            <a:r>
              <a:rPr lang="en-US" sz="1600" b="1" i="1" dirty="0">
                <a:solidFill>
                  <a:schemeClr val="bg2">
                    <a:lumMod val="50000"/>
                  </a:schemeClr>
                </a:solidFill>
                <a:latin typeface="Aptos Display" panose="020B0004020202020204" pitchFamily="34" charset="0"/>
              </a:rPr>
              <a:t>The employee is calling because wants to confirm his </a:t>
            </a:r>
            <a:r>
              <a:rPr lang="en-US" sz="1600" b="1" i="1" dirty="0">
                <a:solidFill>
                  <a:schemeClr val="accent1"/>
                </a:solidFill>
                <a:latin typeface="Aptos Display" panose="020B0004020202020204" pitchFamily="34" charset="0"/>
              </a:rPr>
              <a:t>health coverage</a:t>
            </a:r>
            <a:r>
              <a:rPr lang="en-US" sz="1600" b="1" i="1" dirty="0">
                <a:solidFill>
                  <a:schemeClr val="bg2">
                    <a:lumMod val="50000"/>
                  </a:schemeClr>
                </a:solidFill>
                <a:latin typeface="Aptos Display" panose="020B0004020202020204" pitchFamily="34" charset="0"/>
              </a:rPr>
              <a:t> is still active</a:t>
            </a:r>
          </a:p>
        </p:txBody>
      </p:sp>
      <p:sp>
        <p:nvSpPr>
          <p:cNvPr id="8" name="TextBox 7">
            <a:extLst>
              <a:ext uri="{FF2B5EF4-FFF2-40B4-BE49-F238E27FC236}">
                <a16:creationId xmlns:a16="http://schemas.microsoft.com/office/drawing/2014/main" id="{68A4DBB0-487E-BBC1-B174-192FEA8B2D22}"/>
              </a:ext>
            </a:extLst>
          </p:cNvPr>
          <p:cNvSpPr txBox="1"/>
          <p:nvPr/>
        </p:nvSpPr>
        <p:spPr>
          <a:xfrm>
            <a:off x="4164975" y="3185111"/>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597981" y="3185111"/>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Anthony </a:t>
            </a:r>
            <a:r>
              <a:rPr lang="en-US" sz="1200" dirty="0" err="1">
                <a:solidFill>
                  <a:schemeClr val="bg2">
                    <a:lumMod val="50000"/>
                  </a:schemeClr>
                </a:solidFill>
              </a:rPr>
              <a:t>Abbene</a:t>
            </a:r>
            <a:endParaRPr lang="en-US" sz="1200" dirty="0">
              <a:solidFill>
                <a:schemeClr val="bg2">
                  <a:lumMod val="50000"/>
                </a:schemeClr>
              </a:solidFill>
            </a:endParaRPr>
          </a:p>
          <a:p>
            <a:pPr algn="ctr"/>
            <a:r>
              <a:rPr lang="en-US" sz="1200" b="1" dirty="0">
                <a:solidFill>
                  <a:schemeClr val="accent1"/>
                </a:solidFill>
              </a:rPr>
              <a:t>Last 4SSN: </a:t>
            </a:r>
            <a:r>
              <a:rPr lang="en-US" sz="1200" dirty="0">
                <a:solidFill>
                  <a:schemeClr val="bg2">
                    <a:lumMod val="50000"/>
                  </a:schemeClr>
                </a:solidFill>
              </a:rPr>
              <a:t>3892   </a:t>
            </a:r>
          </a:p>
          <a:p>
            <a:pPr algn="ctr"/>
            <a:r>
              <a:rPr lang="en-US" sz="1200" b="1" dirty="0">
                <a:solidFill>
                  <a:schemeClr val="accent1"/>
                </a:solidFill>
              </a:rPr>
              <a:t>DOB: </a:t>
            </a:r>
            <a:r>
              <a:rPr lang="en-US" sz="1200" dirty="0">
                <a:solidFill>
                  <a:schemeClr val="bg2">
                    <a:lumMod val="50000"/>
                  </a:schemeClr>
                </a:solidFill>
              </a:rPr>
              <a:t>04/04/1990</a:t>
            </a:r>
            <a:endParaRPr lang="en-US" sz="1200" b="1" dirty="0">
              <a:solidFill>
                <a:schemeClr val="bg2">
                  <a:lumMod val="50000"/>
                </a:schemeClr>
              </a:solidFill>
            </a:endParaRPr>
          </a:p>
        </p:txBody>
      </p:sp>
      <p:pic>
        <p:nvPicPr>
          <p:cNvPr id="3074" name="Picture 2" descr="Asian Man Talking on Phone">
            <a:extLst>
              <a:ext uri="{FF2B5EF4-FFF2-40B4-BE49-F238E27FC236}">
                <a16:creationId xmlns:a16="http://schemas.microsoft.com/office/drawing/2014/main" id="{4CB4EEAA-B8EE-D07B-CBC3-4C8DC3FA35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63" t="583" r="25354" b="-595"/>
          <a:stretch/>
        </p:blipFill>
        <p:spPr bwMode="auto">
          <a:xfrm>
            <a:off x="1004638" y="1732913"/>
            <a:ext cx="1366749" cy="1377317"/>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7CCD124-2031-7D88-FB08-C284DDDD21C0}"/>
              </a:ext>
            </a:extLst>
          </p:cNvPr>
          <p:cNvPicPr>
            <a:picLocks noChangeAspect="1"/>
          </p:cNvPicPr>
          <p:nvPr/>
        </p:nvPicPr>
        <p:blipFill>
          <a:blip r:embed="rId4"/>
          <a:stretch>
            <a:fillRect/>
          </a:stretch>
        </p:blipFill>
        <p:spPr>
          <a:xfrm>
            <a:off x="1087248" y="4090989"/>
            <a:ext cx="1153771" cy="321801"/>
          </a:xfrm>
          <a:prstGeom prst="rect">
            <a:avLst/>
          </a:prstGeom>
        </p:spPr>
      </p:pic>
    </p:spTree>
    <p:extLst>
      <p:ext uri="{BB962C8B-B14F-4D97-AF65-F5344CB8AC3E}">
        <p14:creationId xmlns:p14="http://schemas.microsoft.com/office/powerpoint/2010/main" val="358870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12</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4</a:t>
            </a:r>
          </a:p>
        </p:txBody>
      </p:sp>
      <p:sp>
        <p:nvSpPr>
          <p:cNvPr id="8" name="TextBox 7">
            <a:extLst>
              <a:ext uri="{FF2B5EF4-FFF2-40B4-BE49-F238E27FC236}">
                <a16:creationId xmlns:a16="http://schemas.microsoft.com/office/drawing/2014/main" id="{68A4DBB0-487E-BBC1-B174-192FEA8B2D22}"/>
              </a:ext>
            </a:extLst>
          </p:cNvPr>
          <p:cNvSpPr txBox="1"/>
          <p:nvPr/>
        </p:nvSpPr>
        <p:spPr>
          <a:xfrm>
            <a:off x="4084725" y="1986397"/>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CAE3E3F-074B-C751-F570-EB8E30B6AD3D}"/>
              </a:ext>
            </a:extLst>
          </p:cNvPr>
          <p:cNvSpPr txBox="1"/>
          <p:nvPr/>
        </p:nvSpPr>
        <p:spPr>
          <a:xfrm>
            <a:off x="3324581" y="2490213"/>
            <a:ext cx="4981807" cy="1077218"/>
          </a:xfrm>
          <a:prstGeom prst="rect">
            <a:avLst/>
          </a:prstGeom>
          <a:noFill/>
        </p:spPr>
        <p:txBody>
          <a:bodyPr wrap="square" rtlCol="0">
            <a:spAutoFit/>
          </a:bodyPr>
          <a:lstStyle/>
          <a:p>
            <a:pPr algn="ctr"/>
            <a:r>
              <a:rPr lang="en-US" sz="1600" i="1" dirty="0">
                <a:latin typeface="Aptos Display" panose="020B0004020202020204" pitchFamily="34" charset="0"/>
              </a:rPr>
              <a:t>Andy Frain employees must go to the American Worker and confirm that information:</a:t>
            </a:r>
          </a:p>
          <a:p>
            <a:pPr algn="ctr"/>
            <a:endParaRPr lang="en-US" sz="1600" i="1" dirty="0">
              <a:latin typeface="Aptos Display" panose="020B0004020202020204" pitchFamily="34" charset="0"/>
            </a:endParaRPr>
          </a:p>
          <a:p>
            <a:pPr algn="ctr"/>
            <a:endParaRPr lang="en-US" sz="1600" i="1" dirty="0">
              <a:latin typeface="Aptos Display" panose="020B0004020202020204" pitchFamily="34" charset="0"/>
            </a:endParaRPr>
          </a:p>
        </p:txBody>
      </p:sp>
      <p:pic>
        <p:nvPicPr>
          <p:cNvPr id="5" name="Picture 2" descr="Asian Man Talking on Phone">
            <a:extLst>
              <a:ext uri="{FF2B5EF4-FFF2-40B4-BE49-F238E27FC236}">
                <a16:creationId xmlns:a16="http://schemas.microsoft.com/office/drawing/2014/main" id="{8B3BAC36-42DF-385F-55BD-A6E51D1C6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63" t="583" r="25354" b="-595"/>
          <a:stretch/>
        </p:blipFill>
        <p:spPr bwMode="auto">
          <a:xfrm>
            <a:off x="1170513" y="1194433"/>
            <a:ext cx="1366749" cy="1377317"/>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D023C5D-87CD-F72A-E4B2-CA02D066233C}"/>
              </a:ext>
            </a:extLst>
          </p:cNvPr>
          <p:cNvSpPr txBox="1"/>
          <p:nvPr/>
        </p:nvSpPr>
        <p:spPr>
          <a:xfrm>
            <a:off x="745282" y="2703887"/>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Anthony </a:t>
            </a:r>
            <a:r>
              <a:rPr lang="en-US" sz="1200" dirty="0" err="1">
                <a:solidFill>
                  <a:schemeClr val="bg2">
                    <a:lumMod val="50000"/>
                  </a:schemeClr>
                </a:solidFill>
              </a:rPr>
              <a:t>Abbene</a:t>
            </a:r>
            <a:endParaRPr lang="en-US" sz="1200" dirty="0">
              <a:solidFill>
                <a:schemeClr val="bg2">
                  <a:lumMod val="50000"/>
                </a:schemeClr>
              </a:solidFill>
            </a:endParaRPr>
          </a:p>
          <a:p>
            <a:pPr algn="ctr"/>
            <a:r>
              <a:rPr lang="en-US" sz="1200" b="1" dirty="0">
                <a:solidFill>
                  <a:schemeClr val="accent1"/>
                </a:solidFill>
              </a:rPr>
              <a:t>Last 4SSN: </a:t>
            </a:r>
            <a:r>
              <a:rPr lang="en-US" sz="1200" dirty="0">
                <a:solidFill>
                  <a:schemeClr val="bg2">
                    <a:lumMod val="50000"/>
                  </a:schemeClr>
                </a:solidFill>
              </a:rPr>
              <a:t>3892   </a:t>
            </a:r>
          </a:p>
          <a:p>
            <a:pPr algn="ctr"/>
            <a:r>
              <a:rPr lang="en-US" sz="1200" b="1" dirty="0">
                <a:solidFill>
                  <a:schemeClr val="accent1"/>
                </a:solidFill>
              </a:rPr>
              <a:t>DOB: </a:t>
            </a:r>
            <a:r>
              <a:rPr lang="en-US" sz="1200" dirty="0">
                <a:solidFill>
                  <a:schemeClr val="bg2">
                    <a:lumMod val="50000"/>
                  </a:schemeClr>
                </a:solidFill>
              </a:rPr>
              <a:t>04/04/1990</a:t>
            </a:r>
            <a:endParaRPr lang="en-US" sz="1200" b="1" dirty="0">
              <a:solidFill>
                <a:schemeClr val="bg2">
                  <a:lumMod val="50000"/>
                </a:schemeClr>
              </a:solidFill>
            </a:endParaRPr>
          </a:p>
        </p:txBody>
      </p:sp>
      <p:sp>
        <p:nvSpPr>
          <p:cNvPr id="13" name="TextBox 12">
            <a:extLst>
              <a:ext uri="{FF2B5EF4-FFF2-40B4-BE49-F238E27FC236}">
                <a16:creationId xmlns:a16="http://schemas.microsoft.com/office/drawing/2014/main" id="{579F4419-3FC5-1EF0-4D2B-2C23219801D7}"/>
              </a:ext>
            </a:extLst>
          </p:cNvPr>
          <p:cNvSpPr txBox="1"/>
          <p:nvPr/>
        </p:nvSpPr>
        <p:spPr>
          <a:xfrm>
            <a:off x="425321" y="3591065"/>
            <a:ext cx="2819986" cy="738664"/>
          </a:xfrm>
          <a:prstGeom prst="rect">
            <a:avLst/>
          </a:prstGeom>
          <a:noFill/>
        </p:spPr>
        <p:txBody>
          <a:bodyPr wrap="square" rtlCol="0">
            <a:spAutoFit/>
          </a:bodyPr>
          <a:lstStyle/>
          <a:p>
            <a:pPr algn="ctr"/>
            <a:r>
              <a:rPr lang="en-US" sz="1400" b="1" i="1" dirty="0">
                <a:solidFill>
                  <a:schemeClr val="bg2">
                    <a:lumMod val="50000"/>
                  </a:schemeClr>
                </a:solidFill>
                <a:latin typeface="Aptos Display" panose="020B0004020202020204" pitchFamily="34" charset="0"/>
              </a:rPr>
              <a:t>The employee is calling because wants to confirm his </a:t>
            </a:r>
            <a:r>
              <a:rPr lang="en-US" sz="1400" b="1" i="1" dirty="0">
                <a:solidFill>
                  <a:schemeClr val="accent1"/>
                </a:solidFill>
                <a:latin typeface="Aptos Display" panose="020B0004020202020204" pitchFamily="34" charset="0"/>
              </a:rPr>
              <a:t>health coverage</a:t>
            </a:r>
            <a:r>
              <a:rPr lang="en-US" sz="1400" b="1" i="1" dirty="0">
                <a:solidFill>
                  <a:schemeClr val="bg2">
                    <a:lumMod val="50000"/>
                  </a:schemeClr>
                </a:solidFill>
                <a:latin typeface="Aptos Display" panose="020B0004020202020204" pitchFamily="34" charset="0"/>
              </a:rPr>
              <a:t> is still active</a:t>
            </a:r>
          </a:p>
        </p:txBody>
      </p:sp>
      <p:pic>
        <p:nvPicPr>
          <p:cNvPr id="3" name="Picture 2">
            <a:extLst>
              <a:ext uri="{FF2B5EF4-FFF2-40B4-BE49-F238E27FC236}">
                <a16:creationId xmlns:a16="http://schemas.microsoft.com/office/drawing/2014/main" id="{7D5253D3-5678-7EA1-8DBC-ED27DFCABA48}"/>
              </a:ext>
            </a:extLst>
          </p:cNvPr>
          <p:cNvPicPr>
            <a:picLocks noChangeAspect="1"/>
          </p:cNvPicPr>
          <p:nvPr/>
        </p:nvPicPr>
        <p:blipFill>
          <a:blip r:embed="rId4"/>
          <a:stretch>
            <a:fillRect/>
          </a:stretch>
        </p:blipFill>
        <p:spPr>
          <a:xfrm>
            <a:off x="1170513" y="4414769"/>
            <a:ext cx="1153771" cy="321801"/>
          </a:xfrm>
          <a:prstGeom prst="rect">
            <a:avLst/>
          </a:prstGeom>
        </p:spPr>
      </p:pic>
      <p:pic>
        <p:nvPicPr>
          <p:cNvPr id="14" name="Picture 13">
            <a:extLst>
              <a:ext uri="{FF2B5EF4-FFF2-40B4-BE49-F238E27FC236}">
                <a16:creationId xmlns:a16="http://schemas.microsoft.com/office/drawing/2014/main" id="{F399BB91-7407-DA15-7111-1902BDCD0BBE}"/>
              </a:ext>
            </a:extLst>
          </p:cNvPr>
          <p:cNvPicPr>
            <a:picLocks noChangeAspect="1"/>
          </p:cNvPicPr>
          <p:nvPr/>
        </p:nvPicPr>
        <p:blipFill>
          <a:blip r:embed="rId5"/>
          <a:stretch>
            <a:fillRect/>
          </a:stretch>
        </p:blipFill>
        <p:spPr>
          <a:xfrm>
            <a:off x="4283061" y="3207985"/>
            <a:ext cx="2714517" cy="465346"/>
          </a:xfrm>
          <a:prstGeom prst="rect">
            <a:avLst/>
          </a:prstGeom>
        </p:spPr>
      </p:pic>
    </p:spTree>
    <p:extLst>
      <p:ext uri="{BB962C8B-B14F-4D97-AF65-F5344CB8AC3E}">
        <p14:creationId xmlns:p14="http://schemas.microsoft.com/office/powerpoint/2010/main" val="218979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13</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5</a:t>
            </a:r>
          </a:p>
        </p:txBody>
      </p:sp>
      <p:sp>
        <p:nvSpPr>
          <p:cNvPr id="3" name="TextBox 2">
            <a:extLst>
              <a:ext uri="{FF2B5EF4-FFF2-40B4-BE49-F238E27FC236}">
                <a16:creationId xmlns:a16="http://schemas.microsoft.com/office/drawing/2014/main" id="{B76442B5-F72F-3437-55EC-CA7543E415BB}"/>
              </a:ext>
            </a:extLst>
          </p:cNvPr>
          <p:cNvSpPr txBox="1"/>
          <p:nvPr/>
        </p:nvSpPr>
        <p:spPr>
          <a:xfrm>
            <a:off x="2476843" y="2600336"/>
            <a:ext cx="6487457" cy="584775"/>
          </a:xfrm>
          <a:prstGeom prst="rect">
            <a:avLst/>
          </a:prstGeom>
          <a:noFill/>
        </p:spPr>
        <p:txBody>
          <a:bodyPr wrap="square" rtlCol="0">
            <a:spAutoFit/>
          </a:bodyPr>
          <a:lstStyle/>
          <a:p>
            <a:pPr algn="ctr"/>
            <a:r>
              <a:rPr lang="en-US" sz="1600" b="1" i="1" dirty="0">
                <a:solidFill>
                  <a:schemeClr val="bg2">
                    <a:lumMod val="50000"/>
                  </a:schemeClr>
                </a:solidFill>
                <a:latin typeface="Aptos Display" panose="020B0004020202020204" pitchFamily="34" charset="0"/>
              </a:rPr>
              <a:t>Hello, This is Lakeisha from Matrix One Source I need to reset my password. Can you help? </a:t>
            </a:r>
          </a:p>
        </p:txBody>
      </p:sp>
      <p:sp>
        <p:nvSpPr>
          <p:cNvPr id="8" name="TextBox 7">
            <a:extLst>
              <a:ext uri="{FF2B5EF4-FFF2-40B4-BE49-F238E27FC236}">
                <a16:creationId xmlns:a16="http://schemas.microsoft.com/office/drawing/2014/main" id="{68A4DBB0-487E-BBC1-B174-192FEA8B2D22}"/>
              </a:ext>
            </a:extLst>
          </p:cNvPr>
          <p:cNvSpPr txBox="1"/>
          <p:nvPr/>
        </p:nvSpPr>
        <p:spPr>
          <a:xfrm>
            <a:off x="4164975" y="3185111"/>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613317" y="3192124"/>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Lakeisha Brown</a:t>
            </a:r>
          </a:p>
          <a:p>
            <a:pPr algn="ctr"/>
            <a:r>
              <a:rPr lang="en-US" sz="1200" b="1" dirty="0">
                <a:solidFill>
                  <a:schemeClr val="accent1"/>
                </a:solidFill>
              </a:rPr>
              <a:t>Last 4SSN: </a:t>
            </a:r>
            <a:r>
              <a:rPr lang="en-US" sz="1200" dirty="0">
                <a:solidFill>
                  <a:schemeClr val="bg2">
                    <a:lumMod val="50000"/>
                  </a:schemeClr>
                </a:solidFill>
              </a:rPr>
              <a:t>5562  </a:t>
            </a:r>
          </a:p>
          <a:p>
            <a:pPr algn="ctr"/>
            <a:r>
              <a:rPr lang="en-US" sz="1200" b="1" dirty="0">
                <a:solidFill>
                  <a:schemeClr val="accent1"/>
                </a:solidFill>
              </a:rPr>
              <a:t>DOB: </a:t>
            </a:r>
            <a:r>
              <a:rPr lang="en-US" sz="1200" dirty="0">
                <a:solidFill>
                  <a:schemeClr val="bg2">
                    <a:lumMod val="50000"/>
                  </a:schemeClr>
                </a:solidFill>
              </a:rPr>
              <a:t>03/04/1992</a:t>
            </a:r>
            <a:endParaRPr lang="en-US" sz="1200" b="1" dirty="0">
              <a:solidFill>
                <a:schemeClr val="bg2">
                  <a:lumMod val="50000"/>
                </a:schemeClr>
              </a:solidFill>
            </a:endParaRPr>
          </a:p>
        </p:txBody>
      </p:sp>
      <p:pic>
        <p:nvPicPr>
          <p:cNvPr id="2050" name="Picture 2" descr="Free Photo | African american business woman with phone">
            <a:extLst>
              <a:ext uri="{FF2B5EF4-FFF2-40B4-BE49-F238E27FC236}">
                <a16:creationId xmlns:a16="http://schemas.microsoft.com/office/drawing/2014/main" id="{282D01FC-5969-3981-096C-14B3823C8C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95" r="7004"/>
          <a:stretch/>
        </p:blipFill>
        <p:spPr bwMode="auto">
          <a:xfrm>
            <a:off x="824033" y="1494545"/>
            <a:ext cx="1652808" cy="1653125"/>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99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14</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5</a:t>
            </a:r>
          </a:p>
        </p:txBody>
      </p:sp>
      <p:sp>
        <p:nvSpPr>
          <p:cNvPr id="8" name="TextBox 7">
            <a:extLst>
              <a:ext uri="{FF2B5EF4-FFF2-40B4-BE49-F238E27FC236}">
                <a16:creationId xmlns:a16="http://schemas.microsoft.com/office/drawing/2014/main" id="{68A4DBB0-487E-BBC1-B174-192FEA8B2D22}"/>
              </a:ext>
            </a:extLst>
          </p:cNvPr>
          <p:cNvSpPr txBox="1"/>
          <p:nvPr/>
        </p:nvSpPr>
        <p:spPr>
          <a:xfrm>
            <a:off x="4084725" y="1986397"/>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CAE3E3F-074B-C751-F570-EB8E30B6AD3D}"/>
              </a:ext>
            </a:extLst>
          </p:cNvPr>
          <p:cNvSpPr txBox="1"/>
          <p:nvPr/>
        </p:nvSpPr>
        <p:spPr>
          <a:xfrm>
            <a:off x="3324581" y="2490213"/>
            <a:ext cx="4981807" cy="1077218"/>
          </a:xfrm>
          <a:prstGeom prst="rect">
            <a:avLst/>
          </a:prstGeom>
          <a:noFill/>
        </p:spPr>
        <p:txBody>
          <a:bodyPr wrap="square" rtlCol="0">
            <a:spAutoFit/>
          </a:bodyPr>
          <a:lstStyle/>
          <a:p>
            <a:pPr algn="ctr"/>
            <a:r>
              <a:rPr lang="en-US" sz="1600" i="1" dirty="0">
                <a:latin typeface="Aptos Display" panose="020B0004020202020204" pitchFamily="34" charset="0"/>
              </a:rPr>
              <a:t>We do not assist employees from Matrix One Source, we must refer the employee to their WSM. </a:t>
            </a:r>
          </a:p>
          <a:p>
            <a:pPr algn="ctr"/>
            <a:endParaRPr lang="en-US" sz="1600" i="1" dirty="0">
              <a:latin typeface="Aptos Display" panose="020B0004020202020204" pitchFamily="34" charset="0"/>
            </a:endParaRPr>
          </a:p>
          <a:p>
            <a:pPr algn="ctr"/>
            <a:endParaRPr lang="en-US" sz="1600" i="1" dirty="0">
              <a:latin typeface="Aptos Display" panose="020B0004020202020204" pitchFamily="34" charset="0"/>
            </a:endParaRPr>
          </a:p>
        </p:txBody>
      </p:sp>
      <p:pic>
        <p:nvPicPr>
          <p:cNvPr id="15" name="Picture 2" descr="Free Photo | African american business woman with phone">
            <a:extLst>
              <a:ext uri="{FF2B5EF4-FFF2-40B4-BE49-F238E27FC236}">
                <a16:creationId xmlns:a16="http://schemas.microsoft.com/office/drawing/2014/main" id="{33156422-E775-107E-C724-2C79ED4589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95" r="7004"/>
          <a:stretch/>
        </p:blipFill>
        <p:spPr bwMode="auto">
          <a:xfrm>
            <a:off x="1170513" y="1205111"/>
            <a:ext cx="1490820" cy="1491106"/>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7F95CDD-5BB5-C7F9-D15E-74B20A91B3AC}"/>
              </a:ext>
            </a:extLst>
          </p:cNvPr>
          <p:cNvSpPr txBox="1"/>
          <p:nvPr/>
        </p:nvSpPr>
        <p:spPr>
          <a:xfrm>
            <a:off x="902665" y="2736434"/>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Lakeisha Brown</a:t>
            </a:r>
          </a:p>
          <a:p>
            <a:pPr algn="ctr"/>
            <a:r>
              <a:rPr lang="en-US" sz="1200" b="1" dirty="0">
                <a:solidFill>
                  <a:schemeClr val="accent1"/>
                </a:solidFill>
              </a:rPr>
              <a:t>Last 4SSN: </a:t>
            </a:r>
            <a:r>
              <a:rPr lang="en-US" sz="1200" dirty="0">
                <a:solidFill>
                  <a:schemeClr val="bg2">
                    <a:lumMod val="50000"/>
                  </a:schemeClr>
                </a:solidFill>
              </a:rPr>
              <a:t>5562  </a:t>
            </a:r>
          </a:p>
          <a:p>
            <a:pPr algn="ctr"/>
            <a:r>
              <a:rPr lang="en-US" sz="1200" b="1" dirty="0">
                <a:solidFill>
                  <a:schemeClr val="accent1"/>
                </a:solidFill>
              </a:rPr>
              <a:t>DOB: </a:t>
            </a:r>
            <a:r>
              <a:rPr lang="en-US" sz="1200" dirty="0">
                <a:solidFill>
                  <a:schemeClr val="bg2">
                    <a:lumMod val="50000"/>
                  </a:schemeClr>
                </a:solidFill>
              </a:rPr>
              <a:t>03/04/1992</a:t>
            </a:r>
            <a:endParaRPr lang="en-US" sz="1200" b="1" dirty="0">
              <a:solidFill>
                <a:schemeClr val="bg2">
                  <a:lumMod val="50000"/>
                </a:schemeClr>
              </a:solidFill>
            </a:endParaRPr>
          </a:p>
        </p:txBody>
      </p:sp>
      <p:sp>
        <p:nvSpPr>
          <p:cNvPr id="17" name="TextBox 16">
            <a:extLst>
              <a:ext uri="{FF2B5EF4-FFF2-40B4-BE49-F238E27FC236}">
                <a16:creationId xmlns:a16="http://schemas.microsoft.com/office/drawing/2014/main" id="{18C1E696-C57C-2CEF-1D64-16BD024DE911}"/>
              </a:ext>
            </a:extLst>
          </p:cNvPr>
          <p:cNvSpPr txBox="1"/>
          <p:nvPr/>
        </p:nvSpPr>
        <p:spPr>
          <a:xfrm>
            <a:off x="613317" y="3673331"/>
            <a:ext cx="2496102" cy="954107"/>
          </a:xfrm>
          <a:prstGeom prst="rect">
            <a:avLst/>
          </a:prstGeom>
          <a:noFill/>
        </p:spPr>
        <p:txBody>
          <a:bodyPr wrap="square" rtlCol="0">
            <a:spAutoFit/>
          </a:bodyPr>
          <a:lstStyle/>
          <a:p>
            <a:pPr algn="ctr"/>
            <a:r>
              <a:rPr lang="en-US" sz="1400" b="1" i="1" dirty="0">
                <a:solidFill>
                  <a:schemeClr val="bg2">
                    <a:lumMod val="50000"/>
                  </a:schemeClr>
                </a:solidFill>
                <a:latin typeface="Aptos Display" panose="020B0004020202020204" pitchFamily="34" charset="0"/>
              </a:rPr>
              <a:t>Hello, This is Lakeisha from Matrix One Source I need to reset my password. Can you help? </a:t>
            </a:r>
          </a:p>
        </p:txBody>
      </p:sp>
      <p:pic>
        <p:nvPicPr>
          <p:cNvPr id="19" name="Picture 18">
            <a:extLst>
              <a:ext uri="{FF2B5EF4-FFF2-40B4-BE49-F238E27FC236}">
                <a16:creationId xmlns:a16="http://schemas.microsoft.com/office/drawing/2014/main" id="{851BC853-52CC-2F7E-C29C-07DD6D94C7AF}"/>
              </a:ext>
            </a:extLst>
          </p:cNvPr>
          <p:cNvPicPr>
            <a:picLocks noChangeAspect="1"/>
          </p:cNvPicPr>
          <p:nvPr/>
        </p:nvPicPr>
        <p:blipFill>
          <a:blip r:embed="rId4"/>
          <a:stretch>
            <a:fillRect/>
          </a:stretch>
        </p:blipFill>
        <p:spPr>
          <a:xfrm>
            <a:off x="3571178" y="3091556"/>
            <a:ext cx="4201494" cy="1668403"/>
          </a:xfrm>
          <a:prstGeom prst="rect">
            <a:avLst/>
          </a:prstGeom>
        </p:spPr>
      </p:pic>
    </p:spTree>
    <p:extLst>
      <p:ext uri="{BB962C8B-B14F-4D97-AF65-F5344CB8AC3E}">
        <p14:creationId xmlns:p14="http://schemas.microsoft.com/office/powerpoint/2010/main" val="3242589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15</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6</a:t>
            </a:r>
          </a:p>
        </p:txBody>
      </p:sp>
      <p:sp>
        <p:nvSpPr>
          <p:cNvPr id="3" name="TextBox 2">
            <a:extLst>
              <a:ext uri="{FF2B5EF4-FFF2-40B4-BE49-F238E27FC236}">
                <a16:creationId xmlns:a16="http://schemas.microsoft.com/office/drawing/2014/main" id="{B76442B5-F72F-3437-55EC-CA7543E415BB}"/>
              </a:ext>
            </a:extLst>
          </p:cNvPr>
          <p:cNvSpPr txBox="1"/>
          <p:nvPr/>
        </p:nvSpPr>
        <p:spPr>
          <a:xfrm>
            <a:off x="2959368" y="2585507"/>
            <a:ext cx="5715000" cy="584775"/>
          </a:xfrm>
          <a:prstGeom prst="rect">
            <a:avLst/>
          </a:prstGeom>
          <a:noFill/>
        </p:spPr>
        <p:txBody>
          <a:bodyPr wrap="square" rtlCol="0">
            <a:spAutoFit/>
          </a:bodyPr>
          <a:lstStyle/>
          <a:p>
            <a:pPr algn="ctr"/>
            <a:r>
              <a:rPr lang="en-US" sz="1600" b="1" i="1" dirty="0">
                <a:solidFill>
                  <a:schemeClr val="bg2">
                    <a:lumMod val="50000"/>
                  </a:schemeClr>
                </a:solidFill>
                <a:latin typeface="Aptos Display" panose="020B0004020202020204" pitchFamily="34" charset="0"/>
              </a:rPr>
              <a:t>The employee is calling because wants to know the basic instructions and enrollment for Retirement plan.</a:t>
            </a:r>
          </a:p>
        </p:txBody>
      </p:sp>
      <p:sp>
        <p:nvSpPr>
          <p:cNvPr id="8" name="TextBox 7">
            <a:extLst>
              <a:ext uri="{FF2B5EF4-FFF2-40B4-BE49-F238E27FC236}">
                <a16:creationId xmlns:a16="http://schemas.microsoft.com/office/drawing/2014/main" id="{68A4DBB0-487E-BBC1-B174-192FEA8B2D22}"/>
              </a:ext>
            </a:extLst>
          </p:cNvPr>
          <p:cNvSpPr txBox="1"/>
          <p:nvPr/>
        </p:nvSpPr>
        <p:spPr>
          <a:xfrm>
            <a:off x="4164975" y="3185111"/>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482406" y="3138944"/>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Agon Ago</a:t>
            </a:r>
          </a:p>
          <a:p>
            <a:pPr algn="ctr"/>
            <a:r>
              <a:rPr lang="en-US" sz="1200" b="1" dirty="0">
                <a:solidFill>
                  <a:schemeClr val="accent1"/>
                </a:solidFill>
              </a:rPr>
              <a:t>Last 4SSN: </a:t>
            </a:r>
            <a:r>
              <a:rPr lang="en-US" sz="1200" dirty="0">
                <a:solidFill>
                  <a:schemeClr val="bg2">
                    <a:lumMod val="50000"/>
                  </a:schemeClr>
                </a:solidFill>
              </a:rPr>
              <a:t>9883   </a:t>
            </a:r>
          </a:p>
          <a:p>
            <a:pPr algn="ctr"/>
            <a:r>
              <a:rPr lang="en-US" sz="1200" b="1" dirty="0">
                <a:solidFill>
                  <a:schemeClr val="accent1"/>
                </a:solidFill>
              </a:rPr>
              <a:t>DOB: </a:t>
            </a:r>
            <a:r>
              <a:rPr lang="en-US" sz="1200" dirty="0">
                <a:solidFill>
                  <a:schemeClr val="bg2">
                    <a:lumMod val="50000"/>
                  </a:schemeClr>
                </a:solidFill>
              </a:rPr>
              <a:t>09/24/1965</a:t>
            </a:r>
            <a:endParaRPr lang="en-US" sz="1200" b="1" dirty="0">
              <a:solidFill>
                <a:schemeClr val="bg2">
                  <a:lumMod val="50000"/>
                </a:schemeClr>
              </a:solidFill>
            </a:endParaRPr>
          </a:p>
        </p:txBody>
      </p:sp>
      <p:pic>
        <p:nvPicPr>
          <p:cNvPr id="4098" name="Picture 2" descr="Old Man Phone Stock Video Footage for Free Download">
            <a:extLst>
              <a:ext uri="{FF2B5EF4-FFF2-40B4-BE49-F238E27FC236}">
                <a16:creationId xmlns:a16="http://schemas.microsoft.com/office/drawing/2014/main" id="{FD7DC6DC-3AE9-DF20-6864-73E198A597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36" r="30122"/>
          <a:stretch/>
        </p:blipFill>
        <p:spPr bwMode="auto">
          <a:xfrm>
            <a:off x="820027" y="1740235"/>
            <a:ext cx="1510578" cy="1312438"/>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1474556-D6DF-CC3A-E05D-B6C2DA4BBCD0}"/>
              </a:ext>
            </a:extLst>
          </p:cNvPr>
          <p:cNvPicPr>
            <a:picLocks noChangeAspect="1"/>
          </p:cNvPicPr>
          <p:nvPr/>
        </p:nvPicPr>
        <p:blipFill>
          <a:blip r:embed="rId4"/>
          <a:stretch>
            <a:fillRect/>
          </a:stretch>
        </p:blipFill>
        <p:spPr>
          <a:xfrm>
            <a:off x="1059770" y="3971536"/>
            <a:ext cx="1025335" cy="453056"/>
          </a:xfrm>
          <a:prstGeom prst="rect">
            <a:avLst/>
          </a:prstGeom>
        </p:spPr>
      </p:pic>
    </p:spTree>
    <p:extLst>
      <p:ext uri="{BB962C8B-B14F-4D97-AF65-F5344CB8AC3E}">
        <p14:creationId xmlns:p14="http://schemas.microsoft.com/office/powerpoint/2010/main" val="178831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16</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6</a:t>
            </a:r>
          </a:p>
        </p:txBody>
      </p:sp>
      <p:sp>
        <p:nvSpPr>
          <p:cNvPr id="8" name="TextBox 7">
            <a:extLst>
              <a:ext uri="{FF2B5EF4-FFF2-40B4-BE49-F238E27FC236}">
                <a16:creationId xmlns:a16="http://schemas.microsoft.com/office/drawing/2014/main" id="{68A4DBB0-487E-BBC1-B174-192FEA8B2D22}"/>
              </a:ext>
            </a:extLst>
          </p:cNvPr>
          <p:cNvSpPr txBox="1"/>
          <p:nvPr/>
        </p:nvSpPr>
        <p:spPr>
          <a:xfrm>
            <a:off x="4056559" y="2066605"/>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CAE3E3F-074B-C751-F570-EB8E30B6AD3D}"/>
              </a:ext>
            </a:extLst>
          </p:cNvPr>
          <p:cNvSpPr txBox="1"/>
          <p:nvPr/>
        </p:nvSpPr>
        <p:spPr>
          <a:xfrm>
            <a:off x="3319904" y="2706397"/>
            <a:ext cx="4981807" cy="1077218"/>
          </a:xfrm>
          <a:prstGeom prst="rect">
            <a:avLst/>
          </a:prstGeom>
          <a:noFill/>
        </p:spPr>
        <p:txBody>
          <a:bodyPr wrap="square" rtlCol="0">
            <a:spAutoFit/>
          </a:bodyPr>
          <a:lstStyle/>
          <a:p>
            <a:pPr algn="ctr"/>
            <a:r>
              <a:rPr lang="en-US" sz="1600" i="1" dirty="0">
                <a:latin typeface="Aptos Display" panose="020B0004020202020204" pitchFamily="34" charset="0"/>
              </a:rPr>
              <a:t>Locate the 401k Empower Retirement plan Template in SP and send to the employee.</a:t>
            </a:r>
          </a:p>
          <a:p>
            <a:pPr algn="ctr"/>
            <a:endParaRPr lang="en-US" sz="1600" i="1" dirty="0">
              <a:latin typeface="Aptos Display" panose="020B0004020202020204" pitchFamily="34" charset="0"/>
            </a:endParaRPr>
          </a:p>
          <a:p>
            <a:pPr algn="ctr"/>
            <a:endParaRPr lang="en-US" sz="1600" i="1" dirty="0">
              <a:latin typeface="Aptos Display" panose="020B0004020202020204" pitchFamily="34" charset="0"/>
            </a:endParaRPr>
          </a:p>
        </p:txBody>
      </p:sp>
      <p:sp>
        <p:nvSpPr>
          <p:cNvPr id="3" name="TextBox 2">
            <a:extLst>
              <a:ext uri="{FF2B5EF4-FFF2-40B4-BE49-F238E27FC236}">
                <a16:creationId xmlns:a16="http://schemas.microsoft.com/office/drawing/2014/main" id="{C3B12AD9-5CEE-5F1E-0716-14D463FA303C}"/>
              </a:ext>
            </a:extLst>
          </p:cNvPr>
          <p:cNvSpPr txBox="1"/>
          <p:nvPr/>
        </p:nvSpPr>
        <p:spPr>
          <a:xfrm>
            <a:off x="752114" y="2538942"/>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Agon Ago</a:t>
            </a:r>
          </a:p>
          <a:p>
            <a:pPr algn="ctr"/>
            <a:r>
              <a:rPr lang="en-US" sz="1200" b="1" dirty="0">
                <a:solidFill>
                  <a:schemeClr val="accent1"/>
                </a:solidFill>
              </a:rPr>
              <a:t>Last 4SSN: </a:t>
            </a:r>
            <a:r>
              <a:rPr lang="en-US" sz="1200" dirty="0">
                <a:solidFill>
                  <a:schemeClr val="bg2">
                    <a:lumMod val="50000"/>
                  </a:schemeClr>
                </a:solidFill>
              </a:rPr>
              <a:t>9883   </a:t>
            </a:r>
          </a:p>
          <a:p>
            <a:pPr algn="ctr"/>
            <a:r>
              <a:rPr lang="en-US" sz="1200" b="1" dirty="0">
                <a:solidFill>
                  <a:schemeClr val="accent1"/>
                </a:solidFill>
              </a:rPr>
              <a:t>DOB: </a:t>
            </a:r>
            <a:r>
              <a:rPr lang="en-US" sz="1200" dirty="0">
                <a:solidFill>
                  <a:schemeClr val="bg2">
                    <a:lumMod val="50000"/>
                  </a:schemeClr>
                </a:solidFill>
              </a:rPr>
              <a:t>09/24/1965</a:t>
            </a:r>
            <a:endParaRPr lang="en-US" sz="1200" b="1" dirty="0">
              <a:solidFill>
                <a:schemeClr val="bg2">
                  <a:lumMod val="50000"/>
                </a:schemeClr>
              </a:solidFill>
            </a:endParaRPr>
          </a:p>
        </p:txBody>
      </p:sp>
      <p:pic>
        <p:nvPicPr>
          <p:cNvPr id="4" name="Picture 2" descr="Old Man Phone Stock Video Footage for Free Download">
            <a:extLst>
              <a:ext uri="{FF2B5EF4-FFF2-40B4-BE49-F238E27FC236}">
                <a16:creationId xmlns:a16="http://schemas.microsoft.com/office/drawing/2014/main" id="{B47F39FB-5DDB-AE0B-EE94-F09189061C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36" r="30122"/>
          <a:stretch/>
        </p:blipFill>
        <p:spPr bwMode="auto">
          <a:xfrm>
            <a:off x="1086857" y="1123499"/>
            <a:ext cx="1510578" cy="1312438"/>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66F652-7125-F9D4-89CC-87DD3C7F82CC}"/>
              </a:ext>
            </a:extLst>
          </p:cNvPr>
          <p:cNvPicPr>
            <a:picLocks noChangeAspect="1"/>
          </p:cNvPicPr>
          <p:nvPr/>
        </p:nvPicPr>
        <p:blipFill>
          <a:blip r:embed="rId4"/>
          <a:stretch>
            <a:fillRect/>
          </a:stretch>
        </p:blipFill>
        <p:spPr>
          <a:xfrm>
            <a:off x="1329478" y="4310641"/>
            <a:ext cx="1025335" cy="453056"/>
          </a:xfrm>
          <a:prstGeom prst="rect">
            <a:avLst/>
          </a:prstGeom>
        </p:spPr>
      </p:pic>
      <p:sp>
        <p:nvSpPr>
          <p:cNvPr id="12" name="TextBox 11">
            <a:extLst>
              <a:ext uri="{FF2B5EF4-FFF2-40B4-BE49-F238E27FC236}">
                <a16:creationId xmlns:a16="http://schemas.microsoft.com/office/drawing/2014/main" id="{AEE40F96-894A-DFB3-4669-A4B4105186C6}"/>
              </a:ext>
            </a:extLst>
          </p:cNvPr>
          <p:cNvSpPr txBox="1"/>
          <p:nvPr/>
        </p:nvSpPr>
        <p:spPr>
          <a:xfrm>
            <a:off x="509799" y="3369939"/>
            <a:ext cx="2616242" cy="954107"/>
          </a:xfrm>
          <a:prstGeom prst="rect">
            <a:avLst/>
          </a:prstGeom>
          <a:noFill/>
        </p:spPr>
        <p:txBody>
          <a:bodyPr wrap="square" rtlCol="0">
            <a:spAutoFit/>
          </a:bodyPr>
          <a:lstStyle/>
          <a:p>
            <a:pPr algn="ctr"/>
            <a:r>
              <a:rPr lang="en-US" sz="1400" b="1" i="1" dirty="0">
                <a:solidFill>
                  <a:schemeClr val="bg2">
                    <a:lumMod val="50000"/>
                  </a:schemeClr>
                </a:solidFill>
                <a:latin typeface="Aptos Display" panose="020B0004020202020204" pitchFamily="34" charset="0"/>
              </a:rPr>
              <a:t>The employee is calling because wants to know the basic instructions and enrollment for Retirement plan.</a:t>
            </a:r>
          </a:p>
        </p:txBody>
      </p:sp>
      <p:pic>
        <p:nvPicPr>
          <p:cNvPr id="14" name="Picture 13">
            <a:extLst>
              <a:ext uri="{FF2B5EF4-FFF2-40B4-BE49-F238E27FC236}">
                <a16:creationId xmlns:a16="http://schemas.microsoft.com/office/drawing/2014/main" id="{9595EB20-DD0D-7459-C284-529D63B8D42F}"/>
              </a:ext>
            </a:extLst>
          </p:cNvPr>
          <p:cNvPicPr>
            <a:picLocks noChangeAspect="1"/>
          </p:cNvPicPr>
          <p:nvPr/>
        </p:nvPicPr>
        <p:blipFill>
          <a:blip r:embed="rId5"/>
          <a:stretch>
            <a:fillRect/>
          </a:stretch>
        </p:blipFill>
        <p:spPr>
          <a:xfrm>
            <a:off x="3805370" y="3369939"/>
            <a:ext cx="4182059" cy="438211"/>
          </a:xfrm>
          <a:prstGeom prst="rect">
            <a:avLst/>
          </a:prstGeom>
        </p:spPr>
      </p:pic>
    </p:spTree>
    <p:extLst>
      <p:ext uri="{BB962C8B-B14F-4D97-AF65-F5344CB8AC3E}">
        <p14:creationId xmlns:p14="http://schemas.microsoft.com/office/powerpoint/2010/main" val="2141726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17</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7</a:t>
            </a:r>
          </a:p>
        </p:txBody>
      </p:sp>
      <p:sp>
        <p:nvSpPr>
          <p:cNvPr id="3" name="TextBox 2">
            <a:extLst>
              <a:ext uri="{FF2B5EF4-FFF2-40B4-BE49-F238E27FC236}">
                <a16:creationId xmlns:a16="http://schemas.microsoft.com/office/drawing/2014/main" id="{B76442B5-F72F-3437-55EC-CA7543E415BB}"/>
              </a:ext>
            </a:extLst>
          </p:cNvPr>
          <p:cNvSpPr txBox="1"/>
          <p:nvPr/>
        </p:nvSpPr>
        <p:spPr>
          <a:xfrm>
            <a:off x="2560480" y="2320530"/>
            <a:ext cx="6487457" cy="338554"/>
          </a:xfrm>
          <a:prstGeom prst="rect">
            <a:avLst/>
          </a:prstGeom>
          <a:noFill/>
        </p:spPr>
        <p:txBody>
          <a:bodyPr wrap="square" rtlCol="0">
            <a:spAutoFit/>
          </a:bodyPr>
          <a:lstStyle/>
          <a:p>
            <a:pPr algn="ctr"/>
            <a:r>
              <a:rPr lang="en-US" sz="1600" b="1" i="1" dirty="0">
                <a:solidFill>
                  <a:schemeClr val="bg2">
                    <a:lumMod val="50000"/>
                  </a:schemeClr>
                </a:solidFill>
                <a:latin typeface="Aptos Display" panose="020B0004020202020204" pitchFamily="34" charset="0"/>
              </a:rPr>
              <a:t>Employee wants to enroll into the 401k Provided by the client.</a:t>
            </a:r>
          </a:p>
        </p:txBody>
      </p:sp>
      <p:sp>
        <p:nvSpPr>
          <p:cNvPr id="8" name="TextBox 7">
            <a:extLst>
              <a:ext uri="{FF2B5EF4-FFF2-40B4-BE49-F238E27FC236}">
                <a16:creationId xmlns:a16="http://schemas.microsoft.com/office/drawing/2014/main" id="{68A4DBB0-487E-BBC1-B174-192FEA8B2D22}"/>
              </a:ext>
            </a:extLst>
          </p:cNvPr>
          <p:cNvSpPr txBox="1"/>
          <p:nvPr/>
        </p:nvSpPr>
        <p:spPr>
          <a:xfrm>
            <a:off x="3994923" y="2716374"/>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613317" y="3192124"/>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Gladys </a:t>
            </a:r>
            <a:r>
              <a:rPr lang="en-US" sz="1200" dirty="0" err="1">
                <a:solidFill>
                  <a:schemeClr val="bg2">
                    <a:lumMod val="50000"/>
                  </a:schemeClr>
                </a:solidFill>
              </a:rPr>
              <a:t>Abzum</a:t>
            </a:r>
            <a:endParaRPr lang="en-US" sz="1200" dirty="0">
              <a:solidFill>
                <a:schemeClr val="bg2">
                  <a:lumMod val="50000"/>
                </a:schemeClr>
              </a:solidFill>
            </a:endParaRPr>
          </a:p>
          <a:p>
            <a:pPr algn="ctr"/>
            <a:r>
              <a:rPr lang="en-US" sz="1200" b="1" dirty="0">
                <a:solidFill>
                  <a:schemeClr val="accent1"/>
                </a:solidFill>
              </a:rPr>
              <a:t>Last 4SSN: </a:t>
            </a:r>
            <a:r>
              <a:rPr lang="en-US" sz="1200" dirty="0">
                <a:solidFill>
                  <a:schemeClr val="bg2">
                    <a:lumMod val="50000"/>
                  </a:schemeClr>
                </a:solidFill>
              </a:rPr>
              <a:t>5093  </a:t>
            </a:r>
          </a:p>
          <a:p>
            <a:pPr algn="ctr"/>
            <a:r>
              <a:rPr lang="en-US" sz="1200" b="1" dirty="0">
                <a:solidFill>
                  <a:schemeClr val="accent1"/>
                </a:solidFill>
              </a:rPr>
              <a:t>DOB: </a:t>
            </a:r>
            <a:r>
              <a:rPr lang="en-US" sz="1200" dirty="0">
                <a:solidFill>
                  <a:schemeClr val="bg2">
                    <a:lumMod val="50000"/>
                  </a:schemeClr>
                </a:solidFill>
              </a:rPr>
              <a:t>12/28/1997</a:t>
            </a:r>
            <a:endParaRPr lang="en-US" sz="1200" b="1" dirty="0">
              <a:solidFill>
                <a:schemeClr val="bg2">
                  <a:lumMod val="50000"/>
                </a:schemeClr>
              </a:solidFill>
            </a:endParaRPr>
          </a:p>
        </p:txBody>
      </p:sp>
      <p:pic>
        <p:nvPicPr>
          <p:cNvPr id="4" name="Picture 3">
            <a:extLst>
              <a:ext uri="{FF2B5EF4-FFF2-40B4-BE49-F238E27FC236}">
                <a16:creationId xmlns:a16="http://schemas.microsoft.com/office/drawing/2014/main" id="{636821CD-57FF-3104-B4F4-BA0E2B54D2FF}"/>
              </a:ext>
            </a:extLst>
          </p:cNvPr>
          <p:cNvPicPr>
            <a:picLocks noChangeAspect="1"/>
          </p:cNvPicPr>
          <p:nvPr/>
        </p:nvPicPr>
        <p:blipFill>
          <a:blip r:embed="rId3"/>
          <a:stretch>
            <a:fillRect/>
          </a:stretch>
        </p:blipFill>
        <p:spPr>
          <a:xfrm>
            <a:off x="1174239" y="4175108"/>
            <a:ext cx="885949" cy="381053"/>
          </a:xfrm>
          <a:prstGeom prst="rect">
            <a:avLst/>
          </a:prstGeom>
        </p:spPr>
      </p:pic>
      <p:pic>
        <p:nvPicPr>
          <p:cNvPr id="6146" name="Picture 2" descr="Beautiful Girl Texting On The Street Stock Photo - Download Image Now -  Mobile Phone, Teenage Girls, Using Phone">
            <a:extLst>
              <a:ext uri="{FF2B5EF4-FFF2-40B4-BE49-F238E27FC236}">
                <a16:creationId xmlns:a16="http://schemas.microsoft.com/office/drawing/2014/main" id="{46F7FF1B-B3F7-FFF0-BF09-E3481D37F2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54" r="16714"/>
          <a:stretch/>
        </p:blipFill>
        <p:spPr bwMode="auto">
          <a:xfrm>
            <a:off x="1042638" y="1642519"/>
            <a:ext cx="1321421" cy="1397618"/>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516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18</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7</a:t>
            </a:r>
          </a:p>
        </p:txBody>
      </p:sp>
      <p:sp>
        <p:nvSpPr>
          <p:cNvPr id="3" name="TextBox 2">
            <a:extLst>
              <a:ext uri="{FF2B5EF4-FFF2-40B4-BE49-F238E27FC236}">
                <a16:creationId xmlns:a16="http://schemas.microsoft.com/office/drawing/2014/main" id="{B76442B5-F72F-3437-55EC-CA7543E415BB}"/>
              </a:ext>
            </a:extLst>
          </p:cNvPr>
          <p:cNvSpPr txBox="1"/>
          <p:nvPr/>
        </p:nvSpPr>
        <p:spPr>
          <a:xfrm>
            <a:off x="303871" y="3630622"/>
            <a:ext cx="2814408" cy="523220"/>
          </a:xfrm>
          <a:prstGeom prst="rect">
            <a:avLst/>
          </a:prstGeom>
          <a:noFill/>
        </p:spPr>
        <p:txBody>
          <a:bodyPr wrap="square" rtlCol="0">
            <a:spAutoFit/>
          </a:bodyPr>
          <a:lstStyle/>
          <a:p>
            <a:pPr algn="ctr"/>
            <a:r>
              <a:rPr lang="en-US" sz="1400" b="1" i="1" dirty="0">
                <a:solidFill>
                  <a:schemeClr val="bg2">
                    <a:lumMod val="50000"/>
                  </a:schemeClr>
                </a:solidFill>
                <a:latin typeface="Aptos Display" panose="020B0004020202020204" pitchFamily="34" charset="0"/>
              </a:rPr>
              <a:t>Employee wants to enroll into the 401k Provided by the client.</a:t>
            </a:r>
          </a:p>
        </p:txBody>
      </p:sp>
      <p:sp>
        <p:nvSpPr>
          <p:cNvPr id="8" name="TextBox 7">
            <a:extLst>
              <a:ext uri="{FF2B5EF4-FFF2-40B4-BE49-F238E27FC236}">
                <a16:creationId xmlns:a16="http://schemas.microsoft.com/office/drawing/2014/main" id="{68A4DBB0-487E-BBC1-B174-192FEA8B2D22}"/>
              </a:ext>
            </a:extLst>
          </p:cNvPr>
          <p:cNvSpPr txBox="1"/>
          <p:nvPr/>
        </p:nvSpPr>
        <p:spPr>
          <a:xfrm>
            <a:off x="3994923" y="2016377"/>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701299" y="2778571"/>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Gladys </a:t>
            </a:r>
            <a:r>
              <a:rPr lang="en-US" sz="1200" dirty="0" err="1">
                <a:solidFill>
                  <a:schemeClr val="bg2">
                    <a:lumMod val="50000"/>
                  </a:schemeClr>
                </a:solidFill>
              </a:rPr>
              <a:t>Abzum</a:t>
            </a:r>
            <a:endParaRPr lang="en-US" sz="1200" dirty="0">
              <a:solidFill>
                <a:schemeClr val="bg2">
                  <a:lumMod val="50000"/>
                </a:schemeClr>
              </a:solidFill>
            </a:endParaRPr>
          </a:p>
          <a:p>
            <a:pPr algn="ctr"/>
            <a:r>
              <a:rPr lang="en-US" sz="1200" b="1" dirty="0">
                <a:solidFill>
                  <a:schemeClr val="accent1"/>
                </a:solidFill>
              </a:rPr>
              <a:t>Last 4SSN: </a:t>
            </a:r>
            <a:r>
              <a:rPr lang="en-US" sz="1200" dirty="0">
                <a:solidFill>
                  <a:schemeClr val="bg2">
                    <a:lumMod val="50000"/>
                  </a:schemeClr>
                </a:solidFill>
              </a:rPr>
              <a:t>5093  </a:t>
            </a:r>
          </a:p>
          <a:p>
            <a:pPr algn="ctr"/>
            <a:r>
              <a:rPr lang="en-US" sz="1200" b="1" dirty="0">
                <a:solidFill>
                  <a:schemeClr val="accent1"/>
                </a:solidFill>
              </a:rPr>
              <a:t>DOB: </a:t>
            </a:r>
            <a:r>
              <a:rPr lang="en-US" sz="1200" dirty="0">
                <a:solidFill>
                  <a:schemeClr val="bg2">
                    <a:lumMod val="50000"/>
                  </a:schemeClr>
                </a:solidFill>
              </a:rPr>
              <a:t>12/28/1997</a:t>
            </a:r>
            <a:endParaRPr lang="en-US" sz="1200" b="1" dirty="0">
              <a:solidFill>
                <a:schemeClr val="bg2">
                  <a:lumMod val="50000"/>
                </a:schemeClr>
              </a:solidFill>
            </a:endParaRPr>
          </a:p>
        </p:txBody>
      </p:sp>
      <p:pic>
        <p:nvPicPr>
          <p:cNvPr id="4" name="Picture 3">
            <a:extLst>
              <a:ext uri="{FF2B5EF4-FFF2-40B4-BE49-F238E27FC236}">
                <a16:creationId xmlns:a16="http://schemas.microsoft.com/office/drawing/2014/main" id="{636821CD-57FF-3104-B4F4-BA0E2B54D2FF}"/>
              </a:ext>
            </a:extLst>
          </p:cNvPr>
          <p:cNvPicPr>
            <a:picLocks noChangeAspect="1"/>
          </p:cNvPicPr>
          <p:nvPr/>
        </p:nvPicPr>
        <p:blipFill>
          <a:blip r:embed="rId3"/>
          <a:stretch>
            <a:fillRect/>
          </a:stretch>
        </p:blipFill>
        <p:spPr>
          <a:xfrm>
            <a:off x="1268100" y="4297642"/>
            <a:ext cx="885949" cy="381053"/>
          </a:xfrm>
          <a:prstGeom prst="rect">
            <a:avLst/>
          </a:prstGeom>
        </p:spPr>
      </p:pic>
      <p:pic>
        <p:nvPicPr>
          <p:cNvPr id="6146" name="Picture 2" descr="Beautiful Girl Texting On The Street Stock Photo - Download Image Now -  Mobile Phone, Teenage Girls, Using Phone">
            <a:extLst>
              <a:ext uri="{FF2B5EF4-FFF2-40B4-BE49-F238E27FC236}">
                <a16:creationId xmlns:a16="http://schemas.microsoft.com/office/drawing/2014/main" id="{46F7FF1B-B3F7-FFF0-BF09-E3481D37F2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54" r="16714"/>
          <a:stretch/>
        </p:blipFill>
        <p:spPr bwMode="auto">
          <a:xfrm>
            <a:off x="1130621" y="1252567"/>
            <a:ext cx="1321421" cy="1397618"/>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F31904-DD85-062D-B78B-3CEC29A7D84B}"/>
              </a:ext>
            </a:extLst>
          </p:cNvPr>
          <p:cNvSpPr txBox="1"/>
          <p:nvPr/>
        </p:nvSpPr>
        <p:spPr>
          <a:xfrm>
            <a:off x="3917184" y="2578720"/>
            <a:ext cx="3266668" cy="523220"/>
          </a:xfrm>
          <a:prstGeom prst="rect">
            <a:avLst/>
          </a:prstGeom>
          <a:noFill/>
        </p:spPr>
        <p:txBody>
          <a:bodyPr wrap="square" rtlCol="0">
            <a:spAutoFit/>
          </a:bodyPr>
          <a:lstStyle/>
          <a:p>
            <a:pPr algn="ctr"/>
            <a:r>
              <a:rPr lang="en-US" sz="1400" b="1" i="1" dirty="0">
                <a:solidFill>
                  <a:schemeClr val="bg2">
                    <a:lumMod val="50000"/>
                  </a:schemeClr>
                </a:solidFill>
                <a:latin typeface="Aptos Display" panose="020B0004020202020204" pitchFamily="34" charset="0"/>
              </a:rPr>
              <a:t>The client offers Slavic401k, we can send the Flyer in SP.</a:t>
            </a:r>
          </a:p>
        </p:txBody>
      </p:sp>
      <p:pic>
        <p:nvPicPr>
          <p:cNvPr id="12" name="Picture 11">
            <a:extLst>
              <a:ext uri="{FF2B5EF4-FFF2-40B4-BE49-F238E27FC236}">
                <a16:creationId xmlns:a16="http://schemas.microsoft.com/office/drawing/2014/main" id="{7D3D3C35-5D64-004B-2AD4-C9A2A270A906}"/>
              </a:ext>
            </a:extLst>
          </p:cNvPr>
          <p:cNvPicPr>
            <a:picLocks noChangeAspect="1"/>
          </p:cNvPicPr>
          <p:nvPr/>
        </p:nvPicPr>
        <p:blipFill>
          <a:blip r:embed="rId5"/>
          <a:stretch>
            <a:fillRect/>
          </a:stretch>
        </p:blipFill>
        <p:spPr>
          <a:xfrm>
            <a:off x="3134876" y="3189965"/>
            <a:ext cx="5058481" cy="1066949"/>
          </a:xfrm>
          <a:prstGeom prst="rect">
            <a:avLst/>
          </a:prstGeom>
        </p:spPr>
      </p:pic>
      <p:pic>
        <p:nvPicPr>
          <p:cNvPr id="14" name="Picture 13">
            <a:extLst>
              <a:ext uri="{FF2B5EF4-FFF2-40B4-BE49-F238E27FC236}">
                <a16:creationId xmlns:a16="http://schemas.microsoft.com/office/drawing/2014/main" id="{B8D6F476-4240-0D04-2F22-D07D38BFD21B}"/>
              </a:ext>
            </a:extLst>
          </p:cNvPr>
          <p:cNvPicPr>
            <a:picLocks noChangeAspect="1"/>
          </p:cNvPicPr>
          <p:nvPr/>
        </p:nvPicPr>
        <p:blipFill>
          <a:blip r:embed="rId6"/>
          <a:stretch>
            <a:fillRect/>
          </a:stretch>
        </p:blipFill>
        <p:spPr>
          <a:xfrm>
            <a:off x="4572000" y="4381210"/>
            <a:ext cx="1943371" cy="485843"/>
          </a:xfrm>
          <a:prstGeom prst="rect">
            <a:avLst/>
          </a:prstGeom>
        </p:spPr>
      </p:pic>
    </p:spTree>
    <p:extLst>
      <p:ext uri="{BB962C8B-B14F-4D97-AF65-F5344CB8AC3E}">
        <p14:creationId xmlns:p14="http://schemas.microsoft.com/office/powerpoint/2010/main" val="373255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19</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8</a:t>
            </a:r>
          </a:p>
        </p:txBody>
      </p:sp>
      <p:sp>
        <p:nvSpPr>
          <p:cNvPr id="3" name="TextBox 2">
            <a:extLst>
              <a:ext uri="{FF2B5EF4-FFF2-40B4-BE49-F238E27FC236}">
                <a16:creationId xmlns:a16="http://schemas.microsoft.com/office/drawing/2014/main" id="{B76442B5-F72F-3437-55EC-CA7543E415BB}"/>
              </a:ext>
            </a:extLst>
          </p:cNvPr>
          <p:cNvSpPr txBox="1"/>
          <p:nvPr/>
        </p:nvSpPr>
        <p:spPr>
          <a:xfrm>
            <a:off x="2959368" y="2585507"/>
            <a:ext cx="5715000" cy="584775"/>
          </a:xfrm>
          <a:prstGeom prst="rect">
            <a:avLst/>
          </a:prstGeom>
          <a:noFill/>
        </p:spPr>
        <p:txBody>
          <a:bodyPr wrap="square" rtlCol="0">
            <a:spAutoFit/>
          </a:bodyPr>
          <a:lstStyle/>
          <a:p>
            <a:pPr algn="ctr"/>
            <a:r>
              <a:rPr lang="en-US" sz="1600" b="1" i="1" dirty="0">
                <a:solidFill>
                  <a:schemeClr val="bg2">
                    <a:lumMod val="50000"/>
                  </a:schemeClr>
                </a:solidFill>
                <a:latin typeface="Aptos Display" panose="020B0004020202020204" pitchFamily="34" charset="0"/>
              </a:rPr>
              <a:t>The employee cannot clock in on the app (NOVA Time)and is not taking the right time.</a:t>
            </a:r>
          </a:p>
        </p:txBody>
      </p:sp>
      <p:sp>
        <p:nvSpPr>
          <p:cNvPr id="8" name="TextBox 7">
            <a:extLst>
              <a:ext uri="{FF2B5EF4-FFF2-40B4-BE49-F238E27FC236}">
                <a16:creationId xmlns:a16="http://schemas.microsoft.com/office/drawing/2014/main" id="{68A4DBB0-487E-BBC1-B174-192FEA8B2D22}"/>
              </a:ext>
            </a:extLst>
          </p:cNvPr>
          <p:cNvSpPr txBox="1"/>
          <p:nvPr/>
        </p:nvSpPr>
        <p:spPr>
          <a:xfrm>
            <a:off x="4164975" y="3185111"/>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482405" y="3343759"/>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Mindi </a:t>
            </a:r>
            <a:r>
              <a:rPr lang="en-US" sz="1200" dirty="0" err="1">
                <a:solidFill>
                  <a:schemeClr val="bg2">
                    <a:lumMod val="50000"/>
                  </a:schemeClr>
                </a:solidFill>
              </a:rPr>
              <a:t>Angelbrandt</a:t>
            </a:r>
            <a:endParaRPr lang="en-US" sz="1200" dirty="0">
              <a:solidFill>
                <a:schemeClr val="bg2">
                  <a:lumMod val="50000"/>
                </a:schemeClr>
              </a:solidFill>
            </a:endParaRPr>
          </a:p>
          <a:p>
            <a:pPr algn="ctr"/>
            <a:r>
              <a:rPr lang="en-US" sz="1200" b="1" dirty="0">
                <a:solidFill>
                  <a:schemeClr val="accent1"/>
                </a:solidFill>
              </a:rPr>
              <a:t>Last 4SSN: </a:t>
            </a:r>
            <a:r>
              <a:rPr lang="en-US" sz="1200" dirty="0">
                <a:solidFill>
                  <a:schemeClr val="bg2">
                    <a:lumMod val="50000"/>
                  </a:schemeClr>
                </a:solidFill>
              </a:rPr>
              <a:t>0499    </a:t>
            </a:r>
          </a:p>
          <a:p>
            <a:pPr algn="ctr"/>
            <a:r>
              <a:rPr lang="en-US" sz="1200" b="1" dirty="0">
                <a:solidFill>
                  <a:schemeClr val="accent1"/>
                </a:solidFill>
              </a:rPr>
              <a:t>DOB: </a:t>
            </a:r>
            <a:r>
              <a:rPr lang="en-US" sz="1200" dirty="0">
                <a:solidFill>
                  <a:schemeClr val="bg2">
                    <a:lumMod val="50000"/>
                  </a:schemeClr>
                </a:solidFill>
              </a:rPr>
              <a:t>08/09/1991</a:t>
            </a:r>
            <a:endParaRPr lang="en-US" sz="1200" b="1" dirty="0">
              <a:solidFill>
                <a:schemeClr val="bg2">
                  <a:lumMod val="50000"/>
                </a:schemeClr>
              </a:solidFill>
            </a:endParaRPr>
          </a:p>
        </p:txBody>
      </p:sp>
      <p:pic>
        <p:nvPicPr>
          <p:cNvPr id="9218" name="Picture 2" descr="Shocked amazed redhead woman holding phone astonished about unexpected sms.  Shocked amazed redhead woman holding phone feel | CanStock">
            <a:extLst>
              <a:ext uri="{FF2B5EF4-FFF2-40B4-BE49-F238E27FC236}">
                <a16:creationId xmlns:a16="http://schemas.microsoft.com/office/drawing/2014/main" id="{5390FC2C-ED6C-9C92-AB55-2941659D84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20" r="19106" b="5118"/>
          <a:stretch/>
        </p:blipFill>
        <p:spPr bwMode="auto">
          <a:xfrm>
            <a:off x="838630" y="1531050"/>
            <a:ext cx="1467611" cy="1683084"/>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E96F979-32B1-1DCA-3194-45BF41AC12D5}"/>
              </a:ext>
            </a:extLst>
          </p:cNvPr>
          <p:cNvPicPr>
            <a:picLocks noChangeAspect="1"/>
          </p:cNvPicPr>
          <p:nvPr/>
        </p:nvPicPr>
        <p:blipFill>
          <a:blip r:embed="rId4"/>
          <a:stretch>
            <a:fillRect/>
          </a:stretch>
        </p:blipFill>
        <p:spPr>
          <a:xfrm>
            <a:off x="1059769" y="4234839"/>
            <a:ext cx="1025335" cy="453056"/>
          </a:xfrm>
          <a:prstGeom prst="rect">
            <a:avLst/>
          </a:prstGeom>
        </p:spPr>
      </p:pic>
    </p:spTree>
    <p:extLst>
      <p:ext uri="{BB962C8B-B14F-4D97-AF65-F5344CB8AC3E}">
        <p14:creationId xmlns:p14="http://schemas.microsoft.com/office/powerpoint/2010/main" val="178147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109B-60F5-4A41-B4AD-00E4F71014F7}"/>
              </a:ext>
            </a:extLst>
          </p:cNvPr>
          <p:cNvSpPr>
            <a:spLocks noGrp="1"/>
          </p:cNvSpPr>
          <p:nvPr>
            <p:ph type="title"/>
          </p:nvPr>
        </p:nvSpPr>
        <p:spPr>
          <a:xfrm>
            <a:off x="382595" y="1785693"/>
            <a:ext cx="7863731" cy="1572114"/>
          </a:xfrm>
          <a:effectLst>
            <a:outerShdw blurRad="50800" dist="38100" algn="l" rotWithShape="0">
              <a:prstClr val="black">
                <a:alpha val="40000"/>
              </a:prstClr>
            </a:outerShdw>
          </a:effectLst>
        </p:spPr>
        <p:txBody>
          <a:bodyPr/>
          <a:lstStyle/>
          <a:p>
            <a:r>
              <a:rPr lang="en-US" sz="5400" dirty="0"/>
              <a:t>Know It All Contest  VOL.2</a:t>
            </a:r>
          </a:p>
        </p:txBody>
      </p:sp>
      <p:sp>
        <p:nvSpPr>
          <p:cNvPr id="4" name="TextBox 3">
            <a:extLst>
              <a:ext uri="{FF2B5EF4-FFF2-40B4-BE49-F238E27FC236}">
                <a16:creationId xmlns:a16="http://schemas.microsoft.com/office/drawing/2014/main" id="{7A281DEA-D7E2-419D-9F5B-82A7BF4AAE73}"/>
              </a:ext>
            </a:extLst>
          </p:cNvPr>
          <p:cNvSpPr txBox="1"/>
          <p:nvPr/>
        </p:nvSpPr>
        <p:spPr>
          <a:xfrm>
            <a:off x="382595" y="3173141"/>
            <a:ext cx="5610389" cy="369332"/>
          </a:xfrm>
          <a:prstGeom prst="rect">
            <a:avLst/>
          </a:prstGeom>
          <a:noFill/>
        </p:spPr>
        <p:txBody>
          <a:bodyPr wrap="square" rtlCol="0">
            <a:spAutoFit/>
          </a:bodyPr>
          <a:lstStyle/>
          <a:p>
            <a:r>
              <a:rPr lang="en-US" dirty="0">
                <a:solidFill>
                  <a:schemeClr val="bg1">
                    <a:lumMod val="50000"/>
                  </a:schemeClr>
                </a:solidFill>
              </a:rPr>
              <a:t>Test Your Knowledge</a:t>
            </a:r>
          </a:p>
        </p:txBody>
      </p:sp>
    </p:spTree>
    <p:extLst>
      <p:ext uri="{BB962C8B-B14F-4D97-AF65-F5344CB8AC3E}">
        <p14:creationId xmlns:p14="http://schemas.microsoft.com/office/powerpoint/2010/main" val="275959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20</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8</a:t>
            </a:r>
          </a:p>
        </p:txBody>
      </p:sp>
      <p:sp>
        <p:nvSpPr>
          <p:cNvPr id="3" name="TextBox 2">
            <a:extLst>
              <a:ext uri="{FF2B5EF4-FFF2-40B4-BE49-F238E27FC236}">
                <a16:creationId xmlns:a16="http://schemas.microsoft.com/office/drawing/2014/main" id="{B76442B5-F72F-3437-55EC-CA7543E415BB}"/>
              </a:ext>
            </a:extLst>
          </p:cNvPr>
          <p:cNvSpPr txBox="1"/>
          <p:nvPr/>
        </p:nvSpPr>
        <p:spPr>
          <a:xfrm>
            <a:off x="521494" y="3742032"/>
            <a:ext cx="2363710" cy="646331"/>
          </a:xfrm>
          <a:prstGeom prst="rect">
            <a:avLst/>
          </a:prstGeom>
          <a:noFill/>
        </p:spPr>
        <p:txBody>
          <a:bodyPr wrap="square" rtlCol="0">
            <a:spAutoFit/>
          </a:bodyPr>
          <a:lstStyle/>
          <a:p>
            <a:pPr algn="ctr"/>
            <a:r>
              <a:rPr lang="en-US" sz="1200" b="1" i="1" dirty="0">
                <a:solidFill>
                  <a:schemeClr val="bg2">
                    <a:lumMod val="50000"/>
                  </a:schemeClr>
                </a:solidFill>
                <a:latin typeface="Aptos Display" panose="020B0004020202020204" pitchFamily="34" charset="0"/>
              </a:rPr>
              <a:t>The employee cannot clock in on the app (NOVA Time)and is not taking the right time.</a:t>
            </a:r>
          </a:p>
        </p:txBody>
      </p:sp>
      <p:sp>
        <p:nvSpPr>
          <p:cNvPr id="8" name="TextBox 7">
            <a:extLst>
              <a:ext uri="{FF2B5EF4-FFF2-40B4-BE49-F238E27FC236}">
                <a16:creationId xmlns:a16="http://schemas.microsoft.com/office/drawing/2014/main" id="{68A4DBB0-487E-BBC1-B174-192FEA8B2D22}"/>
              </a:ext>
            </a:extLst>
          </p:cNvPr>
          <p:cNvSpPr txBox="1"/>
          <p:nvPr/>
        </p:nvSpPr>
        <p:spPr>
          <a:xfrm>
            <a:off x="4034017" y="2132225"/>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613317" y="2938793"/>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Mindi </a:t>
            </a:r>
            <a:r>
              <a:rPr lang="en-US" sz="1200" dirty="0" err="1">
                <a:solidFill>
                  <a:schemeClr val="bg2">
                    <a:lumMod val="50000"/>
                  </a:schemeClr>
                </a:solidFill>
              </a:rPr>
              <a:t>Angelbrandt</a:t>
            </a:r>
            <a:endParaRPr lang="en-US" sz="1200" dirty="0">
              <a:solidFill>
                <a:schemeClr val="bg2">
                  <a:lumMod val="50000"/>
                </a:schemeClr>
              </a:solidFill>
            </a:endParaRPr>
          </a:p>
          <a:p>
            <a:pPr algn="ctr"/>
            <a:r>
              <a:rPr lang="en-US" sz="1200" b="1" dirty="0">
                <a:solidFill>
                  <a:schemeClr val="accent1"/>
                </a:solidFill>
              </a:rPr>
              <a:t>Last 4SSN: </a:t>
            </a:r>
            <a:r>
              <a:rPr lang="en-US" sz="1200" dirty="0">
                <a:solidFill>
                  <a:schemeClr val="bg2">
                    <a:lumMod val="50000"/>
                  </a:schemeClr>
                </a:solidFill>
              </a:rPr>
              <a:t>0499    </a:t>
            </a:r>
          </a:p>
          <a:p>
            <a:pPr algn="ctr"/>
            <a:r>
              <a:rPr lang="en-US" sz="1200" b="1" dirty="0">
                <a:solidFill>
                  <a:schemeClr val="accent1"/>
                </a:solidFill>
              </a:rPr>
              <a:t>DOB: </a:t>
            </a:r>
            <a:r>
              <a:rPr lang="en-US" sz="1200" dirty="0">
                <a:solidFill>
                  <a:schemeClr val="bg2">
                    <a:lumMod val="50000"/>
                  </a:schemeClr>
                </a:solidFill>
              </a:rPr>
              <a:t>08/09/1991</a:t>
            </a:r>
            <a:endParaRPr lang="en-US" sz="1200" b="1" dirty="0">
              <a:solidFill>
                <a:schemeClr val="bg2">
                  <a:lumMod val="50000"/>
                </a:schemeClr>
              </a:solidFill>
            </a:endParaRPr>
          </a:p>
        </p:txBody>
      </p:sp>
      <p:pic>
        <p:nvPicPr>
          <p:cNvPr id="9218" name="Picture 2" descr="Shocked amazed redhead woman holding phone astonished about unexpected sms.  Shocked amazed redhead woman holding phone feel | CanStock">
            <a:extLst>
              <a:ext uri="{FF2B5EF4-FFF2-40B4-BE49-F238E27FC236}">
                <a16:creationId xmlns:a16="http://schemas.microsoft.com/office/drawing/2014/main" id="{5390FC2C-ED6C-9C92-AB55-2941659D84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20" r="19106" b="5118"/>
          <a:stretch/>
        </p:blipFill>
        <p:spPr bwMode="auto">
          <a:xfrm>
            <a:off x="1037402" y="1190628"/>
            <a:ext cx="1467611" cy="1683084"/>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E96F979-32B1-1DCA-3194-45BF41AC12D5}"/>
              </a:ext>
            </a:extLst>
          </p:cNvPr>
          <p:cNvPicPr>
            <a:picLocks noChangeAspect="1"/>
          </p:cNvPicPr>
          <p:nvPr/>
        </p:nvPicPr>
        <p:blipFill>
          <a:blip r:embed="rId4"/>
          <a:stretch>
            <a:fillRect/>
          </a:stretch>
        </p:blipFill>
        <p:spPr>
          <a:xfrm>
            <a:off x="1098220" y="4497265"/>
            <a:ext cx="1025335" cy="453056"/>
          </a:xfrm>
          <a:prstGeom prst="rect">
            <a:avLst/>
          </a:prstGeom>
        </p:spPr>
      </p:pic>
      <p:sp>
        <p:nvSpPr>
          <p:cNvPr id="12" name="TextBox 11">
            <a:extLst>
              <a:ext uri="{FF2B5EF4-FFF2-40B4-BE49-F238E27FC236}">
                <a16:creationId xmlns:a16="http://schemas.microsoft.com/office/drawing/2014/main" id="{66EA0471-1EAD-1467-D97F-3F7E527A4EF8}"/>
              </a:ext>
            </a:extLst>
          </p:cNvPr>
          <p:cNvSpPr txBox="1"/>
          <p:nvPr/>
        </p:nvSpPr>
        <p:spPr>
          <a:xfrm>
            <a:off x="3435800" y="2615865"/>
            <a:ext cx="4288570" cy="584775"/>
          </a:xfrm>
          <a:prstGeom prst="rect">
            <a:avLst/>
          </a:prstGeom>
          <a:noFill/>
        </p:spPr>
        <p:txBody>
          <a:bodyPr wrap="square" rtlCol="0">
            <a:spAutoFit/>
          </a:bodyPr>
          <a:lstStyle/>
          <a:p>
            <a:pPr algn="ctr"/>
            <a:r>
              <a:rPr lang="en-US" sz="1600" i="1" dirty="0">
                <a:solidFill>
                  <a:schemeClr val="bg2">
                    <a:lumMod val="50000"/>
                  </a:schemeClr>
                </a:solidFill>
                <a:latin typeface="Aptos Display" panose="020B0004020202020204" pitchFamily="34" charset="0"/>
              </a:rPr>
              <a:t>We must contact Payroll Assigned according to the </a:t>
            </a:r>
            <a:r>
              <a:rPr lang="en-US" sz="1600" i="1" dirty="0" err="1">
                <a:solidFill>
                  <a:schemeClr val="bg2">
                    <a:lumMod val="50000"/>
                  </a:schemeClr>
                </a:solidFill>
                <a:latin typeface="Aptos Display" panose="020B0004020202020204" pitchFamily="34" charset="0"/>
              </a:rPr>
              <a:t>EmPower</a:t>
            </a:r>
            <a:r>
              <a:rPr lang="en-US" sz="1600" i="1" dirty="0">
                <a:solidFill>
                  <a:schemeClr val="bg2">
                    <a:lumMod val="50000"/>
                  </a:schemeClr>
                </a:solidFill>
                <a:latin typeface="Aptos Display" panose="020B0004020202020204" pitchFamily="34" charset="0"/>
              </a:rPr>
              <a:t> Guide, Via TEAMS.</a:t>
            </a:r>
          </a:p>
        </p:txBody>
      </p:sp>
      <p:pic>
        <p:nvPicPr>
          <p:cNvPr id="14" name="Picture 13">
            <a:extLst>
              <a:ext uri="{FF2B5EF4-FFF2-40B4-BE49-F238E27FC236}">
                <a16:creationId xmlns:a16="http://schemas.microsoft.com/office/drawing/2014/main" id="{CDF61FA5-FE5D-920F-3D3E-C87CFFD1FAB2}"/>
              </a:ext>
            </a:extLst>
          </p:cNvPr>
          <p:cNvPicPr>
            <a:picLocks noChangeAspect="1"/>
          </p:cNvPicPr>
          <p:nvPr/>
        </p:nvPicPr>
        <p:blipFill>
          <a:blip r:embed="rId5"/>
          <a:stretch>
            <a:fillRect/>
          </a:stretch>
        </p:blipFill>
        <p:spPr>
          <a:xfrm>
            <a:off x="3612898" y="3325252"/>
            <a:ext cx="3934374" cy="1114581"/>
          </a:xfrm>
          <a:prstGeom prst="rect">
            <a:avLst/>
          </a:prstGeom>
          <a:solidFill>
            <a:schemeClr val="accent2"/>
          </a:solidFill>
          <a:ln>
            <a:solidFill>
              <a:schemeClr val="tx2"/>
            </a:solidFill>
          </a:ln>
        </p:spPr>
      </p:pic>
    </p:spTree>
    <p:extLst>
      <p:ext uri="{BB962C8B-B14F-4D97-AF65-F5344CB8AC3E}">
        <p14:creationId xmlns:p14="http://schemas.microsoft.com/office/powerpoint/2010/main" val="3660254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21</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9</a:t>
            </a:r>
          </a:p>
        </p:txBody>
      </p:sp>
      <p:sp>
        <p:nvSpPr>
          <p:cNvPr id="3" name="TextBox 2">
            <a:extLst>
              <a:ext uri="{FF2B5EF4-FFF2-40B4-BE49-F238E27FC236}">
                <a16:creationId xmlns:a16="http://schemas.microsoft.com/office/drawing/2014/main" id="{B76442B5-F72F-3437-55EC-CA7543E415BB}"/>
              </a:ext>
            </a:extLst>
          </p:cNvPr>
          <p:cNvSpPr txBox="1"/>
          <p:nvPr/>
        </p:nvSpPr>
        <p:spPr>
          <a:xfrm>
            <a:off x="3147990" y="2581472"/>
            <a:ext cx="5292534" cy="830997"/>
          </a:xfrm>
          <a:prstGeom prst="rect">
            <a:avLst/>
          </a:prstGeom>
          <a:noFill/>
        </p:spPr>
        <p:txBody>
          <a:bodyPr wrap="square" rtlCol="0">
            <a:spAutoFit/>
          </a:bodyPr>
          <a:lstStyle/>
          <a:p>
            <a:pPr algn="ctr"/>
            <a:r>
              <a:rPr lang="en-US" sz="1600" i="1" dirty="0">
                <a:solidFill>
                  <a:schemeClr val="bg2">
                    <a:lumMod val="50000"/>
                  </a:schemeClr>
                </a:solidFill>
                <a:latin typeface="Aptos Display" panose="020B0004020202020204" pitchFamily="34" charset="0"/>
              </a:rPr>
              <a:t>Employee called in because his Direct Deposit information was changed last Friday, he does not recognize the account in the system.</a:t>
            </a:r>
          </a:p>
        </p:txBody>
      </p:sp>
      <p:sp>
        <p:nvSpPr>
          <p:cNvPr id="8" name="TextBox 7">
            <a:extLst>
              <a:ext uri="{FF2B5EF4-FFF2-40B4-BE49-F238E27FC236}">
                <a16:creationId xmlns:a16="http://schemas.microsoft.com/office/drawing/2014/main" id="{68A4DBB0-487E-BBC1-B174-192FEA8B2D22}"/>
              </a:ext>
            </a:extLst>
          </p:cNvPr>
          <p:cNvSpPr txBox="1"/>
          <p:nvPr/>
        </p:nvSpPr>
        <p:spPr>
          <a:xfrm>
            <a:off x="3964144" y="3423574"/>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482405" y="3343759"/>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Christopher Acosta</a:t>
            </a:r>
          </a:p>
          <a:p>
            <a:pPr algn="ctr"/>
            <a:r>
              <a:rPr lang="en-US" sz="1200" b="1" dirty="0">
                <a:solidFill>
                  <a:schemeClr val="accent1"/>
                </a:solidFill>
              </a:rPr>
              <a:t>Last 4SSN: </a:t>
            </a:r>
            <a:r>
              <a:rPr lang="en-US" sz="1200" dirty="0">
                <a:solidFill>
                  <a:schemeClr val="bg2">
                    <a:lumMod val="50000"/>
                  </a:schemeClr>
                </a:solidFill>
              </a:rPr>
              <a:t>5479    </a:t>
            </a:r>
          </a:p>
          <a:p>
            <a:pPr algn="ctr"/>
            <a:r>
              <a:rPr lang="en-US" sz="1200" b="1" dirty="0">
                <a:solidFill>
                  <a:schemeClr val="accent1"/>
                </a:solidFill>
              </a:rPr>
              <a:t>DOB: </a:t>
            </a:r>
            <a:r>
              <a:rPr lang="en-US" sz="1200" dirty="0">
                <a:solidFill>
                  <a:schemeClr val="bg2">
                    <a:lumMod val="50000"/>
                  </a:schemeClr>
                </a:solidFill>
              </a:rPr>
              <a:t>04/14/1997</a:t>
            </a:r>
            <a:endParaRPr lang="en-US" sz="1200" b="1" dirty="0">
              <a:solidFill>
                <a:schemeClr val="bg2">
                  <a:lumMod val="50000"/>
                </a:schemeClr>
              </a:solidFill>
            </a:endParaRPr>
          </a:p>
        </p:txBody>
      </p:sp>
      <p:pic>
        <p:nvPicPr>
          <p:cNvPr id="10242" name="Picture 2" descr="Confused Man Reading Phone With Difficulties Stock Photo - Download Image  Now - Toughness, Eyesight, Men - iStock">
            <a:extLst>
              <a:ext uri="{FF2B5EF4-FFF2-40B4-BE49-F238E27FC236}">
                <a16:creationId xmlns:a16="http://schemas.microsoft.com/office/drawing/2014/main" id="{B3A952B5-BBE5-89C4-F14D-A021944FE4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74" r="13080"/>
          <a:stretch/>
        </p:blipFill>
        <p:spPr bwMode="auto">
          <a:xfrm>
            <a:off x="759188" y="1445883"/>
            <a:ext cx="1626496" cy="1680296"/>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74964C1-2C89-5D2D-335F-AD4534C7FB3A}"/>
              </a:ext>
            </a:extLst>
          </p:cNvPr>
          <p:cNvPicPr>
            <a:picLocks noChangeAspect="1"/>
          </p:cNvPicPr>
          <p:nvPr/>
        </p:nvPicPr>
        <p:blipFill>
          <a:blip r:embed="rId4"/>
          <a:stretch>
            <a:fillRect/>
          </a:stretch>
        </p:blipFill>
        <p:spPr>
          <a:xfrm>
            <a:off x="905593" y="4310029"/>
            <a:ext cx="1333686" cy="362001"/>
          </a:xfrm>
          <a:prstGeom prst="rect">
            <a:avLst/>
          </a:prstGeom>
        </p:spPr>
      </p:pic>
    </p:spTree>
    <p:extLst>
      <p:ext uri="{BB962C8B-B14F-4D97-AF65-F5344CB8AC3E}">
        <p14:creationId xmlns:p14="http://schemas.microsoft.com/office/powerpoint/2010/main" val="247144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22</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9</a:t>
            </a:r>
          </a:p>
        </p:txBody>
      </p:sp>
      <p:sp>
        <p:nvSpPr>
          <p:cNvPr id="3" name="TextBox 2">
            <a:extLst>
              <a:ext uri="{FF2B5EF4-FFF2-40B4-BE49-F238E27FC236}">
                <a16:creationId xmlns:a16="http://schemas.microsoft.com/office/drawing/2014/main" id="{B76442B5-F72F-3437-55EC-CA7543E415BB}"/>
              </a:ext>
            </a:extLst>
          </p:cNvPr>
          <p:cNvSpPr txBox="1"/>
          <p:nvPr/>
        </p:nvSpPr>
        <p:spPr>
          <a:xfrm>
            <a:off x="536188" y="3509713"/>
            <a:ext cx="2527981" cy="1169551"/>
          </a:xfrm>
          <a:prstGeom prst="rect">
            <a:avLst/>
          </a:prstGeom>
          <a:noFill/>
        </p:spPr>
        <p:txBody>
          <a:bodyPr wrap="square" rtlCol="0">
            <a:spAutoFit/>
          </a:bodyPr>
          <a:lstStyle/>
          <a:p>
            <a:pPr algn="ctr"/>
            <a:r>
              <a:rPr lang="en-US" sz="1400" b="1" i="1" dirty="0">
                <a:solidFill>
                  <a:schemeClr val="bg2">
                    <a:lumMod val="50000"/>
                  </a:schemeClr>
                </a:solidFill>
                <a:latin typeface="Aptos Display" panose="020B0004020202020204" pitchFamily="34" charset="0"/>
              </a:rPr>
              <a:t>Employee called in because his Direct Deposit information was changed last Friday, he does not recognize the account in the system.</a:t>
            </a:r>
          </a:p>
        </p:txBody>
      </p:sp>
      <p:sp>
        <p:nvSpPr>
          <p:cNvPr id="8" name="TextBox 7">
            <a:extLst>
              <a:ext uri="{FF2B5EF4-FFF2-40B4-BE49-F238E27FC236}">
                <a16:creationId xmlns:a16="http://schemas.microsoft.com/office/drawing/2014/main" id="{68A4DBB0-487E-BBC1-B174-192FEA8B2D22}"/>
              </a:ext>
            </a:extLst>
          </p:cNvPr>
          <p:cNvSpPr txBox="1"/>
          <p:nvPr/>
        </p:nvSpPr>
        <p:spPr>
          <a:xfrm>
            <a:off x="4248614" y="2263915"/>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710147" y="2685752"/>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Christopher Acosta</a:t>
            </a:r>
          </a:p>
          <a:p>
            <a:pPr algn="ctr"/>
            <a:r>
              <a:rPr lang="en-US" sz="1200" b="1" dirty="0">
                <a:solidFill>
                  <a:schemeClr val="accent1"/>
                </a:solidFill>
              </a:rPr>
              <a:t>Last 4SSN: </a:t>
            </a:r>
            <a:r>
              <a:rPr lang="en-US" sz="1200" dirty="0">
                <a:solidFill>
                  <a:schemeClr val="bg2">
                    <a:lumMod val="50000"/>
                  </a:schemeClr>
                </a:solidFill>
              </a:rPr>
              <a:t>5479    </a:t>
            </a:r>
          </a:p>
          <a:p>
            <a:pPr algn="ctr"/>
            <a:r>
              <a:rPr lang="en-US" sz="1200" b="1" dirty="0">
                <a:solidFill>
                  <a:schemeClr val="accent1"/>
                </a:solidFill>
              </a:rPr>
              <a:t>DOB: </a:t>
            </a:r>
            <a:r>
              <a:rPr lang="en-US" sz="1200" dirty="0">
                <a:solidFill>
                  <a:schemeClr val="bg2">
                    <a:lumMod val="50000"/>
                  </a:schemeClr>
                </a:solidFill>
              </a:rPr>
              <a:t>04/14/1997</a:t>
            </a:r>
            <a:endParaRPr lang="en-US" sz="1200" b="1" dirty="0">
              <a:solidFill>
                <a:schemeClr val="bg2">
                  <a:lumMod val="50000"/>
                </a:schemeClr>
              </a:solidFill>
            </a:endParaRPr>
          </a:p>
        </p:txBody>
      </p:sp>
      <p:pic>
        <p:nvPicPr>
          <p:cNvPr id="10242" name="Picture 2" descr="Confused Man Reading Phone With Difficulties Stock Photo - Download Image  Now - Toughness, Eyesight, Men - iStock">
            <a:extLst>
              <a:ext uri="{FF2B5EF4-FFF2-40B4-BE49-F238E27FC236}">
                <a16:creationId xmlns:a16="http://schemas.microsoft.com/office/drawing/2014/main" id="{B3A952B5-BBE5-89C4-F14D-A021944FE4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74" r="13080"/>
          <a:stretch/>
        </p:blipFill>
        <p:spPr bwMode="auto">
          <a:xfrm>
            <a:off x="1057651" y="1133391"/>
            <a:ext cx="1485056" cy="1534178"/>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74964C1-2C89-5D2D-335F-AD4534C7FB3A}"/>
              </a:ext>
            </a:extLst>
          </p:cNvPr>
          <p:cNvPicPr>
            <a:picLocks noChangeAspect="1"/>
          </p:cNvPicPr>
          <p:nvPr/>
        </p:nvPicPr>
        <p:blipFill>
          <a:blip r:embed="rId4"/>
          <a:stretch>
            <a:fillRect/>
          </a:stretch>
        </p:blipFill>
        <p:spPr>
          <a:xfrm>
            <a:off x="1095173" y="4686300"/>
            <a:ext cx="1333686" cy="362001"/>
          </a:xfrm>
          <a:prstGeom prst="rect">
            <a:avLst/>
          </a:prstGeom>
        </p:spPr>
      </p:pic>
      <p:sp>
        <p:nvSpPr>
          <p:cNvPr id="4" name="TextBox 3">
            <a:extLst>
              <a:ext uri="{FF2B5EF4-FFF2-40B4-BE49-F238E27FC236}">
                <a16:creationId xmlns:a16="http://schemas.microsoft.com/office/drawing/2014/main" id="{C14D025C-5B80-D412-D3B8-6A31174087C3}"/>
              </a:ext>
            </a:extLst>
          </p:cNvPr>
          <p:cNvSpPr txBox="1"/>
          <p:nvPr/>
        </p:nvSpPr>
        <p:spPr>
          <a:xfrm>
            <a:off x="3360111" y="2717944"/>
            <a:ext cx="5073742" cy="1077218"/>
          </a:xfrm>
          <a:prstGeom prst="rect">
            <a:avLst/>
          </a:prstGeom>
          <a:noFill/>
        </p:spPr>
        <p:txBody>
          <a:bodyPr wrap="square" rtlCol="0">
            <a:spAutoFit/>
          </a:bodyPr>
          <a:lstStyle/>
          <a:p>
            <a:pPr algn="ctr"/>
            <a:r>
              <a:rPr lang="es-US" sz="1600" i="1" dirty="0">
                <a:solidFill>
                  <a:schemeClr val="bg2">
                    <a:lumMod val="50000"/>
                  </a:schemeClr>
                </a:solidFill>
                <a:latin typeface="Aptos Display" panose="020B0004020202020204" pitchFamily="34" charset="0"/>
              </a:rPr>
              <a:t>Employees</a:t>
            </a:r>
            <a:r>
              <a:rPr lang="en-US" sz="1600" i="1" dirty="0">
                <a:solidFill>
                  <a:schemeClr val="bg2">
                    <a:lumMod val="50000"/>
                  </a:schemeClr>
                </a:solidFill>
                <a:latin typeface="Aptos Display" panose="020B0004020202020204" pitchFamily="34" charset="0"/>
              </a:rPr>
              <a:t> that use Daily Pay, will have their DD information updated by the payroll every Friday to deduct any advanced money granted to the employee. Employees will have to go back into the ESS and update the DD info.</a:t>
            </a:r>
          </a:p>
        </p:txBody>
      </p:sp>
    </p:spTree>
    <p:extLst>
      <p:ext uri="{BB962C8B-B14F-4D97-AF65-F5344CB8AC3E}">
        <p14:creationId xmlns:p14="http://schemas.microsoft.com/office/powerpoint/2010/main" val="1019935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23</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10</a:t>
            </a:r>
          </a:p>
        </p:txBody>
      </p:sp>
      <p:sp>
        <p:nvSpPr>
          <p:cNvPr id="3" name="TextBox 2">
            <a:extLst>
              <a:ext uri="{FF2B5EF4-FFF2-40B4-BE49-F238E27FC236}">
                <a16:creationId xmlns:a16="http://schemas.microsoft.com/office/drawing/2014/main" id="{B76442B5-F72F-3437-55EC-CA7543E415BB}"/>
              </a:ext>
            </a:extLst>
          </p:cNvPr>
          <p:cNvSpPr txBox="1"/>
          <p:nvPr/>
        </p:nvSpPr>
        <p:spPr>
          <a:xfrm>
            <a:off x="3147990" y="2346356"/>
            <a:ext cx="5292534" cy="1077218"/>
          </a:xfrm>
          <a:prstGeom prst="rect">
            <a:avLst/>
          </a:prstGeom>
          <a:noFill/>
        </p:spPr>
        <p:txBody>
          <a:bodyPr wrap="square" rtlCol="0">
            <a:spAutoFit/>
          </a:bodyPr>
          <a:lstStyle/>
          <a:p>
            <a:pPr algn="ctr"/>
            <a:r>
              <a:rPr lang="en-US" sz="1600" i="1" dirty="0">
                <a:solidFill>
                  <a:schemeClr val="bg2">
                    <a:lumMod val="50000"/>
                  </a:schemeClr>
                </a:solidFill>
                <a:latin typeface="Aptos Display" panose="020B0004020202020204" pitchFamily="34" charset="0"/>
              </a:rPr>
              <a:t>Jessica is calling because this is the 3</a:t>
            </a:r>
            <a:r>
              <a:rPr lang="en-US" sz="1600" i="1" baseline="30000" dirty="0">
                <a:solidFill>
                  <a:schemeClr val="bg2">
                    <a:lumMod val="50000"/>
                  </a:schemeClr>
                </a:solidFill>
                <a:latin typeface="Aptos Display" panose="020B0004020202020204" pitchFamily="34" charset="0"/>
              </a:rPr>
              <a:t>rd</a:t>
            </a:r>
            <a:r>
              <a:rPr lang="en-US" sz="1600" i="1" dirty="0">
                <a:solidFill>
                  <a:schemeClr val="bg2">
                    <a:lumMod val="50000"/>
                  </a:schemeClr>
                </a:solidFill>
                <a:latin typeface="Aptos Display" panose="020B0004020202020204" pitchFamily="34" charset="0"/>
              </a:rPr>
              <a:t> time she has set up the contributions on the Transamerica portal and is not saving the changes, she already contacted the TransAmerica support line but is not getting any help.</a:t>
            </a:r>
          </a:p>
        </p:txBody>
      </p:sp>
      <p:sp>
        <p:nvSpPr>
          <p:cNvPr id="8" name="TextBox 7">
            <a:extLst>
              <a:ext uri="{FF2B5EF4-FFF2-40B4-BE49-F238E27FC236}">
                <a16:creationId xmlns:a16="http://schemas.microsoft.com/office/drawing/2014/main" id="{68A4DBB0-487E-BBC1-B174-192FEA8B2D22}"/>
              </a:ext>
            </a:extLst>
          </p:cNvPr>
          <p:cNvSpPr txBox="1"/>
          <p:nvPr/>
        </p:nvSpPr>
        <p:spPr>
          <a:xfrm>
            <a:off x="4131413" y="3423724"/>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482405" y="3343759"/>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Jessica </a:t>
            </a:r>
            <a:r>
              <a:rPr lang="en-US" sz="1200" dirty="0" err="1">
                <a:solidFill>
                  <a:schemeClr val="bg2">
                    <a:lumMod val="50000"/>
                  </a:schemeClr>
                </a:solidFill>
              </a:rPr>
              <a:t>Areaux</a:t>
            </a:r>
            <a:endParaRPr lang="en-US" sz="1200" dirty="0">
              <a:solidFill>
                <a:schemeClr val="bg2">
                  <a:lumMod val="50000"/>
                </a:schemeClr>
              </a:solidFill>
            </a:endParaRPr>
          </a:p>
          <a:p>
            <a:pPr algn="ctr"/>
            <a:r>
              <a:rPr lang="en-US" sz="1200" b="1" dirty="0">
                <a:solidFill>
                  <a:schemeClr val="accent1"/>
                </a:solidFill>
              </a:rPr>
              <a:t>Last 4SSN: </a:t>
            </a:r>
            <a:r>
              <a:rPr lang="en-US" sz="1200" dirty="0">
                <a:solidFill>
                  <a:schemeClr val="bg2">
                    <a:lumMod val="50000"/>
                  </a:schemeClr>
                </a:solidFill>
              </a:rPr>
              <a:t>9673    </a:t>
            </a:r>
          </a:p>
          <a:p>
            <a:pPr algn="ctr"/>
            <a:r>
              <a:rPr lang="en-US" sz="1200" b="1" dirty="0">
                <a:solidFill>
                  <a:schemeClr val="accent1"/>
                </a:solidFill>
              </a:rPr>
              <a:t>DOB: </a:t>
            </a:r>
            <a:r>
              <a:rPr lang="en-US" sz="1200" dirty="0">
                <a:solidFill>
                  <a:schemeClr val="bg2">
                    <a:lumMod val="50000"/>
                  </a:schemeClr>
                </a:solidFill>
              </a:rPr>
              <a:t>03/25/1993</a:t>
            </a:r>
            <a:endParaRPr lang="en-US" sz="1200" b="1" dirty="0">
              <a:solidFill>
                <a:schemeClr val="bg2">
                  <a:lumMod val="50000"/>
                </a:schemeClr>
              </a:solidFill>
            </a:endParaRPr>
          </a:p>
        </p:txBody>
      </p:sp>
      <p:pic>
        <p:nvPicPr>
          <p:cNvPr id="11266" name="Picture 2" descr="Beautiful Indian college girl happily talking to her best friend over a  phone call">
            <a:extLst>
              <a:ext uri="{FF2B5EF4-FFF2-40B4-BE49-F238E27FC236}">
                <a16:creationId xmlns:a16="http://schemas.microsoft.com/office/drawing/2014/main" id="{79DD2709-E8FD-ABE6-C683-14C3CA4F18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51" r="37929"/>
          <a:stretch/>
        </p:blipFill>
        <p:spPr bwMode="auto">
          <a:xfrm>
            <a:off x="905593" y="1286248"/>
            <a:ext cx="1605775" cy="1802192"/>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8BB9E8F-FDE0-EA79-1E8A-CF22AC973B3D}"/>
              </a:ext>
            </a:extLst>
          </p:cNvPr>
          <p:cNvPicPr>
            <a:picLocks noChangeAspect="1"/>
          </p:cNvPicPr>
          <p:nvPr/>
        </p:nvPicPr>
        <p:blipFill>
          <a:blip r:embed="rId4"/>
          <a:stretch>
            <a:fillRect/>
          </a:stretch>
        </p:blipFill>
        <p:spPr>
          <a:xfrm>
            <a:off x="1059769" y="4363337"/>
            <a:ext cx="1025335" cy="453056"/>
          </a:xfrm>
          <a:prstGeom prst="rect">
            <a:avLst/>
          </a:prstGeom>
        </p:spPr>
      </p:pic>
    </p:spTree>
    <p:extLst>
      <p:ext uri="{BB962C8B-B14F-4D97-AF65-F5344CB8AC3E}">
        <p14:creationId xmlns:p14="http://schemas.microsoft.com/office/powerpoint/2010/main" val="2430412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24</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10</a:t>
            </a:r>
          </a:p>
        </p:txBody>
      </p:sp>
      <p:sp>
        <p:nvSpPr>
          <p:cNvPr id="8" name="TextBox 7">
            <a:extLst>
              <a:ext uri="{FF2B5EF4-FFF2-40B4-BE49-F238E27FC236}">
                <a16:creationId xmlns:a16="http://schemas.microsoft.com/office/drawing/2014/main" id="{68A4DBB0-487E-BBC1-B174-192FEA8B2D22}"/>
              </a:ext>
            </a:extLst>
          </p:cNvPr>
          <p:cNvSpPr txBox="1"/>
          <p:nvPr/>
        </p:nvSpPr>
        <p:spPr>
          <a:xfrm>
            <a:off x="4248614" y="1848125"/>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581199" y="3114040"/>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Jessica </a:t>
            </a:r>
            <a:r>
              <a:rPr lang="en-US" sz="1200" dirty="0" err="1">
                <a:solidFill>
                  <a:schemeClr val="bg2">
                    <a:lumMod val="50000"/>
                  </a:schemeClr>
                </a:solidFill>
              </a:rPr>
              <a:t>Areaux</a:t>
            </a:r>
            <a:endParaRPr lang="en-US" sz="1200" dirty="0">
              <a:solidFill>
                <a:schemeClr val="bg2">
                  <a:lumMod val="50000"/>
                </a:schemeClr>
              </a:solidFill>
            </a:endParaRPr>
          </a:p>
          <a:p>
            <a:pPr algn="ctr"/>
            <a:r>
              <a:rPr lang="en-US" sz="1200" b="1" dirty="0">
                <a:solidFill>
                  <a:schemeClr val="accent1"/>
                </a:solidFill>
              </a:rPr>
              <a:t>Last 4SSN: </a:t>
            </a:r>
            <a:r>
              <a:rPr lang="en-US" sz="1200" dirty="0">
                <a:solidFill>
                  <a:schemeClr val="bg2">
                    <a:lumMod val="50000"/>
                  </a:schemeClr>
                </a:solidFill>
              </a:rPr>
              <a:t>9673    </a:t>
            </a:r>
          </a:p>
          <a:p>
            <a:pPr algn="ctr"/>
            <a:r>
              <a:rPr lang="en-US" sz="1200" b="1" dirty="0">
                <a:solidFill>
                  <a:schemeClr val="accent1"/>
                </a:solidFill>
              </a:rPr>
              <a:t>DOB: </a:t>
            </a:r>
            <a:r>
              <a:rPr lang="en-US" sz="1200" dirty="0">
                <a:solidFill>
                  <a:schemeClr val="bg2">
                    <a:lumMod val="50000"/>
                  </a:schemeClr>
                </a:solidFill>
              </a:rPr>
              <a:t>03/25/1993</a:t>
            </a:r>
            <a:endParaRPr lang="en-US" sz="1200" b="1" dirty="0">
              <a:solidFill>
                <a:schemeClr val="bg2">
                  <a:lumMod val="50000"/>
                </a:schemeClr>
              </a:solidFill>
            </a:endParaRPr>
          </a:p>
        </p:txBody>
      </p:sp>
      <p:pic>
        <p:nvPicPr>
          <p:cNvPr id="11266" name="Picture 2" descr="Beautiful Indian college girl happily talking to her best friend over a  phone call">
            <a:extLst>
              <a:ext uri="{FF2B5EF4-FFF2-40B4-BE49-F238E27FC236}">
                <a16:creationId xmlns:a16="http://schemas.microsoft.com/office/drawing/2014/main" id="{79DD2709-E8FD-ABE6-C683-14C3CA4F18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51" r="37929"/>
          <a:stretch/>
        </p:blipFill>
        <p:spPr bwMode="auto">
          <a:xfrm>
            <a:off x="868343" y="1193846"/>
            <a:ext cx="1605775" cy="1802192"/>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3F4DD49-7C45-5E12-0695-5EBA43CC6751}"/>
              </a:ext>
            </a:extLst>
          </p:cNvPr>
          <p:cNvPicPr>
            <a:picLocks noChangeAspect="1"/>
          </p:cNvPicPr>
          <p:nvPr/>
        </p:nvPicPr>
        <p:blipFill>
          <a:blip r:embed="rId4"/>
          <a:stretch>
            <a:fillRect/>
          </a:stretch>
        </p:blipFill>
        <p:spPr>
          <a:xfrm>
            <a:off x="1012551" y="3989536"/>
            <a:ext cx="1025335" cy="453056"/>
          </a:xfrm>
          <a:prstGeom prst="rect">
            <a:avLst/>
          </a:prstGeom>
        </p:spPr>
      </p:pic>
      <p:sp>
        <p:nvSpPr>
          <p:cNvPr id="11" name="TextBox 10">
            <a:extLst>
              <a:ext uri="{FF2B5EF4-FFF2-40B4-BE49-F238E27FC236}">
                <a16:creationId xmlns:a16="http://schemas.microsoft.com/office/drawing/2014/main" id="{F2869460-61E9-6714-C7B3-340CB3C2E75E}"/>
              </a:ext>
            </a:extLst>
          </p:cNvPr>
          <p:cNvSpPr txBox="1"/>
          <p:nvPr/>
        </p:nvSpPr>
        <p:spPr>
          <a:xfrm>
            <a:off x="3157942" y="2439347"/>
            <a:ext cx="5292534" cy="584775"/>
          </a:xfrm>
          <a:prstGeom prst="rect">
            <a:avLst/>
          </a:prstGeom>
          <a:noFill/>
        </p:spPr>
        <p:txBody>
          <a:bodyPr wrap="square" rtlCol="0">
            <a:spAutoFit/>
          </a:bodyPr>
          <a:lstStyle/>
          <a:p>
            <a:pPr algn="ctr"/>
            <a:r>
              <a:rPr lang="en-US" sz="1600" i="1" dirty="0">
                <a:solidFill>
                  <a:schemeClr val="bg2">
                    <a:lumMod val="50000"/>
                  </a:schemeClr>
                </a:solidFill>
                <a:latin typeface="Aptos Display" panose="020B0004020202020204" pitchFamily="34" charset="0"/>
              </a:rPr>
              <a:t>We can create a case for Retirement, assign it to 401k Rep assigned for </a:t>
            </a:r>
            <a:r>
              <a:rPr lang="en-US" sz="1600" i="1" dirty="0" err="1">
                <a:solidFill>
                  <a:schemeClr val="bg2">
                    <a:lumMod val="50000"/>
                  </a:schemeClr>
                </a:solidFill>
                <a:latin typeface="Aptos Display" panose="020B0004020202020204" pitchFamily="34" charset="0"/>
              </a:rPr>
              <a:t>EmPower</a:t>
            </a:r>
            <a:r>
              <a:rPr lang="en-US" sz="1600" i="1" dirty="0">
                <a:solidFill>
                  <a:schemeClr val="bg2">
                    <a:lumMod val="50000"/>
                  </a:schemeClr>
                </a:solidFill>
                <a:latin typeface="Aptos Display" panose="020B0004020202020204" pitchFamily="34" charset="0"/>
              </a:rPr>
              <a:t>.</a:t>
            </a:r>
          </a:p>
        </p:txBody>
      </p:sp>
      <p:pic>
        <p:nvPicPr>
          <p:cNvPr id="14" name="Picture 13">
            <a:extLst>
              <a:ext uri="{FF2B5EF4-FFF2-40B4-BE49-F238E27FC236}">
                <a16:creationId xmlns:a16="http://schemas.microsoft.com/office/drawing/2014/main" id="{A5A709E8-E5EF-8378-8D67-7FC66B3D0B40}"/>
              </a:ext>
            </a:extLst>
          </p:cNvPr>
          <p:cNvPicPr>
            <a:picLocks noChangeAspect="1"/>
          </p:cNvPicPr>
          <p:nvPr/>
        </p:nvPicPr>
        <p:blipFill>
          <a:blip r:embed="rId5"/>
          <a:stretch>
            <a:fillRect/>
          </a:stretch>
        </p:blipFill>
        <p:spPr>
          <a:xfrm>
            <a:off x="4046601" y="3339011"/>
            <a:ext cx="3515216" cy="190527"/>
          </a:xfrm>
          <a:prstGeom prst="rect">
            <a:avLst/>
          </a:prstGeom>
          <a:ln>
            <a:solidFill>
              <a:schemeClr val="tx1"/>
            </a:solidFill>
          </a:ln>
        </p:spPr>
      </p:pic>
    </p:spTree>
    <p:extLst>
      <p:ext uri="{BB962C8B-B14F-4D97-AF65-F5344CB8AC3E}">
        <p14:creationId xmlns:p14="http://schemas.microsoft.com/office/powerpoint/2010/main" val="1519652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3">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25</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11</a:t>
            </a: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33176" y="3430102"/>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rgbClr val="706866"/>
                </a:solidFill>
              </a:rPr>
              <a:t>Steven Tamas</a:t>
            </a:r>
          </a:p>
          <a:p>
            <a:pPr algn="ctr"/>
            <a:r>
              <a:rPr lang="en-US" sz="1200" b="1" dirty="0">
                <a:solidFill>
                  <a:schemeClr val="accent1"/>
                </a:solidFill>
              </a:rPr>
              <a:t>Last 4SSN: </a:t>
            </a:r>
            <a:r>
              <a:rPr lang="en-US" sz="1200" dirty="0">
                <a:solidFill>
                  <a:schemeClr val="bg2">
                    <a:lumMod val="50000"/>
                  </a:schemeClr>
                </a:solidFill>
              </a:rPr>
              <a:t>9673    </a:t>
            </a:r>
          </a:p>
          <a:p>
            <a:pPr algn="ctr"/>
            <a:r>
              <a:rPr lang="en-US" sz="1200" b="1" dirty="0">
                <a:solidFill>
                  <a:schemeClr val="accent1"/>
                </a:solidFill>
              </a:rPr>
              <a:t>DOB: </a:t>
            </a:r>
            <a:r>
              <a:rPr lang="en-US" sz="1200" dirty="0">
                <a:solidFill>
                  <a:schemeClr val="bg2">
                    <a:lumMod val="50000"/>
                  </a:schemeClr>
                </a:solidFill>
              </a:rPr>
              <a:t>04/01/1973</a:t>
            </a:r>
            <a:endParaRPr lang="en-US" sz="1200" b="1" dirty="0">
              <a:solidFill>
                <a:schemeClr val="bg2">
                  <a:lumMod val="50000"/>
                </a:schemeClr>
              </a:solidFill>
            </a:endParaRPr>
          </a:p>
        </p:txBody>
      </p:sp>
      <p:sp>
        <p:nvSpPr>
          <p:cNvPr id="11" name="TextBox 10">
            <a:extLst>
              <a:ext uri="{FF2B5EF4-FFF2-40B4-BE49-F238E27FC236}">
                <a16:creationId xmlns:a16="http://schemas.microsoft.com/office/drawing/2014/main" id="{F2869460-61E9-6714-C7B3-340CB3C2E75E}"/>
              </a:ext>
            </a:extLst>
          </p:cNvPr>
          <p:cNvSpPr txBox="1"/>
          <p:nvPr/>
        </p:nvSpPr>
        <p:spPr>
          <a:xfrm>
            <a:off x="104265" y="2612311"/>
            <a:ext cx="2037886" cy="830997"/>
          </a:xfrm>
          <a:prstGeom prst="rect">
            <a:avLst/>
          </a:prstGeom>
          <a:noFill/>
        </p:spPr>
        <p:txBody>
          <a:bodyPr wrap="square" rtlCol="0">
            <a:spAutoFit/>
          </a:bodyPr>
          <a:lstStyle/>
          <a:p>
            <a:pPr algn="ctr"/>
            <a:r>
              <a:rPr lang="es-US" sz="1600" i="1" dirty="0">
                <a:solidFill>
                  <a:schemeClr val="bg2">
                    <a:lumMod val="50000"/>
                  </a:schemeClr>
                </a:solidFill>
                <a:latin typeface="Aptos Display" panose="020B0004020202020204" pitchFamily="34" charset="0"/>
              </a:rPr>
              <a:t>The employee</a:t>
            </a:r>
            <a:r>
              <a:rPr lang="en-US" sz="1600" i="1" dirty="0">
                <a:solidFill>
                  <a:schemeClr val="bg2">
                    <a:lumMod val="50000"/>
                  </a:schemeClr>
                </a:solidFill>
                <a:latin typeface="Aptos Display" panose="020B0004020202020204" pitchFamily="34" charset="0"/>
              </a:rPr>
              <a:t> is not able to pass the i9 Section.</a:t>
            </a:r>
          </a:p>
        </p:txBody>
      </p:sp>
      <p:pic>
        <p:nvPicPr>
          <p:cNvPr id="4" name="Picture 3">
            <a:extLst>
              <a:ext uri="{FF2B5EF4-FFF2-40B4-BE49-F238E27FC236}">
                <a16:creationId xmlns:a16="http://schemas.microsoft.com/office/drawing/2014/main" id="{242019DC-754E-2FFF-902C-59849CB385CE}"/>
              </a:ext>
            </a:extLst>
          </p:cNvPr>
          <p:cNvPicPr>
            <a:picLocks noChangeAspect="1"/>
          </p:cNvPicPr>
          <p:nvPr/>
        </p:nvPicPr>
        <p:blipFill>
          <a:blip r:embed="rId4"/>
          <a:stretch>
            <a:fillRect/>
          </a:stretch>
        </p:blipFill>
        <p:spPr>
          <a:xfrm>
            <a:off x="2246403" y="1145292"/>
            <a:ext cx="6649408" cy="3765036"/>
          </a:xfrm>
          <a:prstGeom prst="rect">
            <a:avLst/>
          </a:prstGeom>
        </p:spPr>
      </p:pic>
      <p:pic>
        <p:nvPicPr>
          <p:cNvPr id="12292" name="Picture 4" descr="Free Stock Photo of Elderly Man Talking on Mobile phone at home | Download  Free Images and Free Illustrations">
            <a:extLst>
              <a:ext uri="{FF2B5EF4-FFF2-40B4-BE49-F238E27FC236}">
                <a16:creationId xmlns:a16="http://schemas.microsoft.com/office/drawing/2014/main" id="{3E6813DF-A9B2-0A92-B95A-46D80FF8A7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101" r="13893"/>
          <a:stretch/>
        </p:blipFill>
        <p:spPr bwMode="auto">
          <a:xfrm>
            <a:off x="442692" y="1217701"/>
            <a:ext cx="1308059" cy="1361019"/>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8A4DBB0-487E-BBC1-B174-192FEA8B2D22}"/>
              </a:ext>
            </a:extLst>
          </p:cNvPr>
          <p:cNvSpPr txBox="1"/>
          <p:nvPr/>
        </p:nvSpPr>
        <p:spPr>
          <a:xfrm>
            <a:off x="5654770" y="4316968"/>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spTree>
    <p:extLst>
      <p:ext uri="{BB962C8B-B14F-4D97-AF65-F5344CB8AC3E}">
        <p14:creationId xmlns:p14="http://schemas.microsoft.com/office/powerpoint/2010/main" val="1800196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3">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26</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11</a:t>
            </a: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126567" y="3510169"/>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rgbClr val="706866"/>
                </a:solidFill>
              </a:rPr>
              <a:t>Steven Tamas</a:t>
            </a:r>
          </a:p>
          <a:p>
            <a:pPr algn="ctr"/>
            <a:r>
              <a:rPr lang="en-US" sz="1200" b="1" dirty="0">
                <a:solidFill>
                  <a:schemeClr val="accent1"/>
                </a:solidFill>
              </a:rPr>
              <a:t>Last 4SSN: </a:t>
            </a:r>
            <a:r>
              <a:rPr lang="en-US" sz="1200" dirty="0">
                <a:solidFill>
                  <a:schemeClr val="bg2">
                    <a:lumMod val="50000"/>
                  </a:schemeClr>
                </a:solidFill>
              </a:rPr>
              <a:t>9673    </a:t>
            </a:r>
          </a:p>
          <a:p>
            <a:pPr algn="ctr"/>
            <a:r>
              <a:rPr lang="en-US" sz="1200" b="1" dirty="0">
                <a:solidFill>
                  <a:schemeClr val="accent1"/>
                </a:solidFill>
              </a:rPr>
              <a:t>DOB: </a:t>
            </a:r>
            <a:r>
              <a:rPr lang="en-US" sz="1200" dirty="0">
                <a:solidFill>
                  <a:schemeClr val="bg2">
                    <a:lumMod val="50000"/>
                  </a:schemeClr>
                </a:solidFill>
              </a:rPr>
              <a:t>04/01/1973</a:t>
            </a:r>
            <a:endParaRPr lang="en-US" sz="1200" b="1" dirty="0">
              <a:solidFill>
                <a:schemeClr val="bg2">
                  <a:lumMod val="50000"/>
                </a:schemeClr>
              </a:solidFill>
            </a:endParaRPr>
          </a:p>
        </p:txBody>
      </p:sp>
      <p:sp>
        <p:nvSpPr>
          <p:cNvPr id="11" name="TextBox 10">
            <a:extLst>
              <a:ext uri="{FF2B5EF4-FFF2-40B4-BE49-F238E27FC236}">
                <a16:creationId xmlns:a16="http://schemas.microsoft.com/office/drawing/2014/main" id="{F2869460-61E9-6714-C7B3-340CB3C2E75E}"/>
              </a:ext>
            </a:extLst>
          </p:cNvPr>
          <p:cNvSpPr txBox="1"/>
          <p:nvPr/>
        </p:nvSpPr>
        <p:spPr>
          <a:xfrm>
            <a:off x="200733" y="2614241"/>
            <a:ext cx="2037886" cy="830997"/>
          </a:xfrm>
          <a:prstGeom prst="rect">
            <a:avLst/>
          </a:prstGeom>
          <a:noFill/>
        </p:spPr>
        <p:txBody>
          <a:bodyPr wrap="square" rtlCol="0">
            <a:spAutoFit/>
          </a:bodyPr>
          <a:lstStyle/>
          <a:p>
            <a:pPr algn="ctr"/>
            <a:r>
              <a:rPr lang="es-US" sz="1600" i="1" dirty="0">
                <a:solidFill>
                  <a:schemeClr val="bg2">
                    <a:lumMod val="50000"/>
                  </a:schemeClr>
                </a:solidFill>
                <a:latin typeface="Aptos Display" panose="020B0004020202020204" pitchFamily="34" charset="0"/>
              </a:rPr>
              <a:t>The employee</a:t>
            </a:r>
            <a:r>
              <a:rPr lang="en-US" sz="1600" i="1" dirty="0">
                <a:solidFill>
                  <a:schemeClr val="bg2">
                    <a:lumMod val="50000"/>
                  </a:schemeClr>
                </a:solidFill>
                <a:latin typeface="Aptos Display" panose="020B0004020202020204" pitchFamily="34" charset="0"/>
              </a:rPr>
              <a:t> is not able to pass the i9 Section.</a:t>
            </a:r>
          </a:p>
        </p:txBody>
      </p:sp>
      <p:pic>
        <p:nvPicPr>
          <p:cNvPr id="12292" name="Picture 4" descr="Free Stock Photo of Elderly Man Talking on Mobile phone at home | Download  Free Images and Free Illustrations">
            <a:extLst>
              <a:ext uri="{FF2B5EF4-FFF2-40B4-BE49-F238E27FC236}">
                <a16:creationId xmlns:a16="http://schemas.microsoft.com/office/drawing/2014/main" id="{3E6813DF-A9B2-0A92-B95A-46D80FF8A7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101" r="13893"/>
          <a:stretch/>
        </p:blipFill>
        <p:spPr bwMode="auto">
          <a:xfrm>
            <a:off x="565647" y="1209410"/>
            <a:ext cx="1308059" cy="1361019"/>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BE187AD-168E-4041-5E9E-30B368110428}"/>
              </a:ext>
            </a:extLst>
          </p:cNvPr>
          <p:cNvPicPr>
            <a:picLocks noChangeAspect="1"/>
          </p:cNvPicPr>
          <p:nvPr/>
        </p:nvPicPr>
        <p:blipFill>
          <a:blip r:embed="rId5"/>
          <a:stretch>
            <a:fillRect/>
          </a:stretch>
        </p:blipFill>
        <p:spPr>
          <a:xfrm>
            <a:off x="2306631" y="1165400"/>
            <a:ext cx="6148275" cy="3497253"/>
          </a:xfrm>
          <a:prstGeom prst="rect">
            <a:avLst/>
          </a:prstGeom>
        </p:spPr>
      </p:pic>
      <p:sp>
        <p:nvSpPr>
          <p:cNvPr id="8" name="TextBox 7">
            <a:extLst>
              <a:ext uri="{FF2B5EF4-FFF2-40B4-BE49-F238E27FC236}">
                <a16:creationId xmlns:a16="http://schemas.microsoft.com/office/drawing/2014/main" id="{68A4DBB0-487E-BBC1-B174-192FEA8B2D22}"/>
              </a:ext>
            </a:extLst>
          </p:cNvPr>
          <p:cNvSpPr txBox="1"/>
          <p:nvPr/>
        </p:nvSpPr>
        <p:spPr>
          <a:xfrm>
            <a:off x="5169371" y="3602502"/>
            <a:ext cx="3468307" cy="738664"/>
          </a:xfrm>
          <a:prstGeom prst="rect">
            <a:avLst/>
          </a:prstGeom>
          <a:noFill/>
        </p:spPr>
        <p:txBody>
          <a:bodyPr wrap="square">
            <a:spAutoFit/>
          </a:bodyPr>
          <a:lstStyle/>
          <a:p>
            <a:pPr algn="ctr"/>
            <a:r>
              <a:rPr lang="en-US" sz="1400" b="1" dirty="0">
                <a:solidFill>
                  <a:schemeClr val="accent1"/>
                </a:solidFill>
                <a:latin typeface="Aptos" panose="020B0004020202020204" pitchFamily="34" charset="0"/>
              </a:rPr>
              <a:t>Cellphone is invalid, we can remove it and continue as it is not a mandatory field.</a:t>
            </a:r>
          </a:p>
        </p:txBody>
      </p:sp>
    </p:spTree>
    <p:extLst>
      <p:ext uri="{BB962C8B-B14F-4D97-AF65-F5344CB8AC3E}">
        <p14:creationId xmlns:p14="http://schemas.microsoft.com/office/powerpoint/2010/main" val="4277970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3">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27</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12</a:t>
            </a: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613317" y="3098800"/>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b="1" dirty="0">
                <a:solidFill>
                  <a:srgbClr val="706866"/>
                </a:solidFill>
              </a:rPr>
              <a:t>Loren Thomas</a:t>
            </a:r>
            <a:endParaRPr lang="en-US" sz="1200" dirty="0">
              <a:solidFill>
                <a:srgbClr val="706866"/>
              </a:solidFill>
            </a:endParaRPr>
          </a:p>
          <a:p>
            <a:pPr algn="ctr"/>
            <a:r>
              <a:rPr lang="en-US" sz="1200" b="1" dirty="0">
                <a:solidFill>
                  <a:schemeClr val="accent1"/>
                </a:solidFill>
              </a:rPr>
              <a:t>Last 4SSN: </a:t>
            </a:r>
            <a:r>
              <a:rPr lang="en-US" sz="1200" dirty="0">
                <a:solidFill>
                  <a:schemeClr val="bg2">
                    <a:lumMod val="50000"/>
                  </a:schemeClr>
                </a:solidFill>
              </a:rPr>
              <a:t>5202    </a:t>
            </a:r>
          </a:p>
          <a:p>
            <a:pPr algn="ctr"/>
            <a:r>
              <a:rPr lang="en-US" sz="1200" b="1" dirty="0">
                <a:solidFill>
                  <a:schemeClr val="accent1"/>
                </a:solidFill>
              </a:rPr>
              <a:t>DOB: </a:t>
            </a:r>
            <a:r>
              <a:rPr lang="en-US" sz="1200" dirty="0">
                <a:solidFill>
                  <a:schemeClr val="bg2">
                    <a:lumMod val="50000"/>
                  </a:schemeClr>
                </a:solidFill>
              </a:rPr>
              <a:t>04/10/1987</a:t>
            </a:r>
            <a:endParaRPr lang="en-US" sz="1200" b="1" dirty="0">
              <a:solidFill>
                <a:schemeClr val="bg2">
                  <a:lumMod val="50000"/>
                </a:schemeClr>
              </a:solidFill>
            </a:endParaRPr>
          </a:p>
        </p:txBody>
      </p:sp>
      <p:sp>
        <p:nvSpPr>
          <p:cNvPr id="11" name="TextBox 10">
            <a:extLst>
              <a:ext uri="{FF2B5EF4-FFF2-40B4-BE49-F238E27FC236}">
                <a16:creationId xmlns:a16="http://schemas.microsoft.com/office/drawing/2014/main" id="{F2869460-61E9-6714-C7B3-340CB3C2E75E}"/>
              </a:ext>
            </a:extLst>
          </p:cNvPr>
          <p:cNvSpPr txBox="1"/>
          <p:nvPr/>
        </p:nvSpPr>
        <p:spPr>
          <a:xfrm>
            <a:off x="3260845" y="2248584"/>
            <a:ext cx="4838513" cy="646331"/>
          </a:xfrm>
          <a:prstGeom prst="rect">
            <a:avLst/>
          </a:prstGeom>
          <a:noFill/>
        </p:spPr>
        <p:txBody>
          <a:bodyPr wrap="square" rtlCol="0">
            <a:spAutoFit/>
          </a:bodyPr>
          <a:lstStyle/>
          <a:p>
            <a:pPr algn="ctr"/>
            <a:r>
              <a:rPr lang="es-US" dirty="0">
                <a:solidFill>
                  <a:schemeClr val="bg2">
                    <a:lumMod val="50000"/>
                  </a:schemeClr>
                </a:solidFill>
                <a:latin typeface="Aptos Display" panose="020B0004020202020204" pitchFamily="34" charset="0"/>
              </a:rPr>
              <a:t>The employee has a deduction for Garnishment on Payroll </a:t>
            </a:r>
            <a:r>
              <a:rPr lang="en-US" dirty="0">
                <a:solidFill>
                  <a:schemeClr val="bg2">
                    <a:lumMod val="50000"/>
                  </a:schemeClr>
                </a:solidFill>
                <a:latin typeface="Aptos Display" panose="020B0004020202020204" pitchFamily="34" charset="0"/>
              </a:rPr>
              <a:t>09-08-2023 that he does not recognize.</a:t>
            </a:r>
          </a:p>
        </p:txBody>
      </p:sp>
      <p:sp>
        <p:nvSpPr>
          <p:cNvPr id="8" name="TextBox 7">
            <a:extLst>
              <a:ext uri="{FF2B5EF4-FFF2-40B4-BE49-F238E27FC236}">
                <a16:creationId xmlns:a16="http://schemas.microsoft.com/office/drawing/2014/main" id="{68A4DBB0-487E-BBC1-B174-192FEA8B2D22}"/>
              </a:ext>
            </a:extLst>
          </p:cNvPr>
          <p:cNvSpPr txBox="1"/>
          <p:nvPr/>
        </p:nvSpPr>
        <p:spPr>
          <a:xfrm>
            <a:off x="4124505" y="2989125"/>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pic>
        <p:nvPicPr>
          <p:cNvPr id="14338" name="Picture 2" descr="Phone Call Man Mad - Free photo on Pixabay - Pixabay">
            <a:extLst>
              <a:ext uri="{FF2B5EF4-FFF2-40B4-BE49-F238E27FC236}">
                <a16:creationId xmlns:a16="http://schemas.microsoft.com/office/drawing/2014/main" id="{E1EF94D6-9779-2F13-0148-8857C34728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025" t="-2" b="-2"/>
          <a:stretch/>
        </p:blipFill>
        <p:spPr bwMode="auto">
          <a:xfrm>
            <a:off x="824912" y="1393840"/>
            <a:ext cx="1869731" cy="1626360"/>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F1513F6-6B1E-CFD5-04A6-AE7A26AFEB4F}"/>
              </a:ext>
            </a:extLst>
          </p:cNvPr>
          <p:cNvPicPr>
            <a:picLocks noChangeAspect="1"/>
          </p:cNvPicPr>
          <p:nvPr/>
        </p:nvPicPr>
        <p:blipFill>
          <a:blip r:embed="rId5"/>
          <a:stretch>
            <a:fillRect/>
          </a:stretch>
        </p:blipFill>
        <p:spPr>
          <a:xfrm>
            <a:off x="992690" y="4002217"/>
            <a:ext cx="1534173" cy="564460"/>
          </a:xfrm>
          <a:prstGeom prst="rect">
            <a:avLst/>
          </a:prstGeom>
        </p:spPr>
      </p:pic>
    </p:spTree>
    <p:extLst>
      <p:ext uri="{BB962C8B-B14F-4D97-AF65-F5344CB8AC3E}">
        <p14:creationId xmlns:p14="http://schemas.microsoft.com/office/powerpoint/2010/main" val="1973794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3">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28</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12</a:t>
            </a: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789001" y="3676742"/>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b="1" dirty="0">
                <a:solidFill>
                  <a:srgbClr val="706866"/>
                </a:solidFill>
              </a:rPr>
              <a:t>Loren Thomas</a:t>
            </a:r>
            <a:endParaRPr lang="en-US" sz="1200" dirty="0">
              <a:solidFill>
                <a:srgbClr val="706866"/>
              </a:solidFill>
            </a:endParaRPr>
          </a:p>
          <a:p>
            <a:pPr algn="ctr"/>
            <a:r>
              <a:rPr lang="en-US" sz="1200" b="1" dirty="0">
                <a:solidFill>
                  <a:schemeClr val="accent1"/>
                </a:solidFill>
              </a:rPr>
              <a:t>Last 4SSN: </a:t>
            </a:r>
            <a:r>
              <a:rPr lang="en-US" sz="1200" dirty="0">
                <a:solidFill>
                  <a:schemeClr val="bg2">
                    <a:lumMod val="50000"/>
                  </a:schemeClr>
                </a:solidFill>
              </a:rPr>
              <a:t>5202    </a:t>
            </a:r>
          </a:p>
          <a:p>
            <a:pPr algn="ctr"/>
            <a:r>
              <a:rPr lang="en-US" sz="1200" b="1" dirty="0">
                <a:solidFill>
                  <a:schemeClr val="accent1"/>
                </a:solidFill>
              </a:rPr>
              <a:t>DOB: </a:t>
            </a:r>
            <a:r>
              <a:rPr lang="en-US" sz="1200" dirty="0">
                <a:solidFill>
                  <a:schemeClr val="bg2">
                    <a:lumMod val="50000"/>
                  </a:schemeClr>
                </a:solidFill>
              </a:rPr>
              <a:t>04/10/1987</a:t>
            </a:r>
            <a:endParaRPr lang="en-US" sz="1200" b="1" dirty="0">
              <a:solidFill>
                <a:schemeClr val="bg2">
                  <a:lumMod val="50000"/>
                </a:schemeClr>
              </a:solidFill>
            </a:endParaRPr>
          </a:p>
        </p:txBody>
      </p:sp>
      <p:sp>
        <p:nvSpPr>
          <p:cNvPr id="11" name="TextBox 10">
            <a:extLst>
              <a:ext uri="{FF2B5EF4-FFF2-40B4-BE49-F238E27FC236}">
                <a16:creationId xmlns:a16="http://schemas.microsoft.com/office/drawing/2014/main" id="{F2869460-61E9-6714-C7B3-340CB3C2E75E}"/>
              </a:ext>
            </a:extLst>
          </p:cNvPr>
          <p:cNvSpPr txBox="1"/>
          <p:nvPr/>
        </p:nvSpPr>
        <p:spPr>
          <a:xfrm>
            <a:off x="323437" y="2872339"/>
            <a:ext cx="3111191" cy="738664"/>
          </a:xfrm>
          <a:prstGeom prst="rect">
            <a:avLst/>
          </a:prstGeom>
          <a:noFill/>
        </p:spPr>
        <p:txBody>
          <a:bodyPr wrap="square" rtlCol="0">
            <a:spAutoFit/>
          </a:bodyPr>
          <a:lstStyle/>
          <a:p>
            <a:pPr algn="ctr"/>
            <a:r>
              <a:rPr lang="es-US" sz="1400" dirty="0">
                <a:solidFill>
                  <a:schemeClr val="bg2">
                    <a:lumMod val="50000"/>
                  </a:schemeClr>
                </a:solidFill>
                <a:latin typeface="Aptos Display" panose="020B0004020202020204" pitchFamily="34" charset="0"/>
              </a:rPr>
              <a:t>The employee has a deduction for Garnishment on Payroll </a:t>
            </a:r>
            <a:r>
              <a:rPr lang="en-US" sz="1400" dirty="0">
                <a:solidFill>
                  <a:schemeClr val="bg2">
                    <a:lumMod val="50000"/>
                  </a:schemeClr>
                </a:solidFill>
                <a:latin typeface="Aptos Display" panose="020B0004020202020204" pitchFamily="34" charset="0"/>
              </a:rPr>
              <a:t>09-08-2023 that he does not recognize.</a:t>
            </a:r>
          </a:p>
        </p:txBody>
      </p:sp>
      <p:sp>
        <p:nvSpPr>
          <p:cNvPr id="8" name="TextBox 7">
            <a:extLst>
              <a:ext uri="{FF2B5EF4-FFF2-40B4-BE49-F238E27FC236}">
                <a16:creationId xmlns:a16="http://schemas.microsoft.com/office/drawing/2014/main" id="{68A4DBB0-487E-BBC1-B174-192FEA8B2D22}"/>
              </a:ext>
            </a:extLst>
          </p:cNvPr>
          <p:cNvSpPr txBox="1"/>
          <p:nvPr/>
        </p:nvSpPr>
        <p:spPr>
          <a:xfrm>
            <a:off x="4418230" y="999095"/>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pic>
        <p:nvPicPr>
          <p:cNvPr id="14338" name="Picture 2" descr="Phone Call Man Mad - Free photo on Pixabay - Pixabay">
            <a:extLst>
              <a:ext uri="{FF2B5EF4-FFF2-40B4-BE49-F238E27FC236}">
                <a16:creationId xmlns:a16="http://schemas.microsoft.com/office/drawing/2014/main" id="{E1EF94D6-9779-2F13-0148-8857C34728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025" t="-2" b="-2"/>
          <a:stretch/>
        </p:blipFill>
        <p:spPr bwMode="auto">
          <a:xfrm>
            <a:off x="1001054" y="1183761"/>
            <a:ext cx="1755958" cy="1527396"/>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F1513F6-6B1E-CFD5-04A6-AE7A26AFEB4F}"/>
              </a:ext>
            </a:extLst>
          </p:cNvPr>
          <p:cNvPicPr>
            <a:picLocks noChangeAspect="1"/>
          </p:cNvPicPr>
          <p:nvPr/>
        </p:nvPicPr>
        <p:blipFill>
          <a:blip r:embed="rId5"/>
          <a:stretch>
            <a:fillRect/>
          </a:stretch>
        </p:blipFill>
        <p:spPr>
          <a:xfrm>
            <a:off x="1001054" y="4573479"/>
            <a:ext cx="1534173" cy="564460"/>
          </a:xfrm>
          <a:prstGeom prst="rect">
            <a:avLst/>
          </a:prstGeom>
        </p:spPr>
      </p:pic>
      <p:sp>
        <p:nvSpPr>
          <p:cNvPr id="2" name="TextBox 1">
            <a:extLst>
              <a:ext uri="{FF2B5EF4-FFF2-40B4-BE49-F238E27FC236}">
                <a16:creationId xmlns:a16="http://schemas.microsoft.com/office/drawing/2014/main" id="{CCFDDD30-218A-7FBB-CAE3-726023D8D3B6}"/>
              </a:ext>
            </a:extLst>
          </p:cNvPr>
          <p:cNvSpPr txBox="1"/>
          <p:nvPr/>
        </p:nvSpPr>
        <p:spPr>
          <a:xfrm>
            <a:off x="3724124" y="1560608"/>
            <a:ext cx="4499402" cy="307777"/>
          </a:xfrm>
          <a:prstGeom prst="rect">
            <a:avLst/>
          </a:prstGeom>
          <a:noFill/>
        </p:spPr>
        <p:txBody>
          <a:bodyPr wrap="square" rtlCol="0">
            <a:spAutoFit/>
          </a:bodyPr>
          <a:lstStyle/>
          <a:p>
            <a:pPr algn="ctr"/>
            <a:r>
              <a:rPr lang="en-US" sz="1400">
                <a:solidFill>
                  <a:schemeClr val="bg2">
                    <a:lumMod val="50000"/>
                  </a:schemeClr>
                </a:solidFill>
                <a:latin typeface="Aptos Display" panose="020B0004020202020204" pitchFamily="34" charset="0"/>
              </a:rPr>
              <a:t>The deduction belongs to a Garnishment order added on:</a:t>
            </a:r>
          </a:p>
        </p:txBody>
      </p:sp>
      <p:sp>
        <p:nvSpPr>
          <p:cNvPr id="13" name="TextBox 12">
            <a:extLst>
              <a:ext uri="{FF2B5EF4-FFF2-40B4-BE49-F238E27FC236}">
                <a16:creationId xmlns:a16="http://schemas.microsoft.com/office/drawing/2014/main" id="{981FE6F9-0353-1B5B-75CD-8177A38C685D}"/>
              </a:ext>
            </a:extLst>
          </p:cNvPr>
          <p:cNvSpPr txBox="1"/>
          <p:nvPr/>
        </p:nvSpPr>
        <p:spPr>
          <a:xfrm>
            <a:off x="3855597" y="4221020"/>
            <a:ext cx="4499402" cy="523220"/>
          </a:xfrm>
          <a:prstGeom prst="rect">
            <a:avLst/>
          </a:prstGeom>
          <a:noFill/>
        </p:spPr>
        <p:txBody>
          <a:bodyPr wrap="square" rtlCol="0">
            <a:spAutoFit/>
          </a:bodyPr>
          <a:lstStyle/>
          <a:p>
            <a:pPr algn="ctr"/>
            <a:r>
              <a:rPr lang="en-US" sz="1400" noProof="1">
                <a:solidFill>
                  <a:schemeClr val="bg2">
                    <a:lumMod val="50000"/>
                  </a:schemeClr>
                </a:solidFill>
                <a:latin typeface="Aptos Display" panose="020B0004020202020204" pitchFamily="34" charset="0"/>
              </a:rPr>
              <a:t>If the employee needs more details we must call Garnishments.</a:t>
            </a:r>
          </a:p>
        </p:txBody>
      </p:sp>
      <p:pic>
        <p:nvPicPr>
          <p:cNvPr id="15" name="Picture 14">
            <a:extLst>
              <a:ext uri="{FF2B5EF4-FFF2-40B4-BE49-F238E27FC236}">
                <a16:creationId xmlns:a16="http://schemas.microsoft.com/office/drawing/2014/main" id="{3741B7C1-6550-C8D1-5A62-B1A9EC4DB963}"/>
              </a:ext>
            </a:extLst>
          </p:cNvPr>
          <p:cNvPicPr>
            <a:picLocks noChangeAspect="1"/>
          </p:cNvPicPr>
          <p:nvPr/>
        </p:nvPicPr>
        <p:blipFill>
          <a:blip r:embed="rId6"/>
          <a:stretch>
            <a:fillRect/>
          </a:stretch>
        </p:blipFill>
        <p:spPr>
          <a:xfrm>
            <a:off x="3604684" y="2124770"/>
            <a:ext cx="4838398" cy="1859437"/>
          </a:xfrm>
          <a:prstGeom prst="rect">
            <a:avLst/>
          </a:prstGeom>
        </p:spPr>
      </p:pic>
    </p:spTree>
    <p:extLst>
      <p:ext uri="{BB962C8B-B14F-4D97-AF65-F5344CB8AC3E}">
        <p14:creationId xmlns:p14="http://schemas.microsoft.com/office/powerpoint/2010/main" val="1255370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3">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29</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13</a:t>
            </a: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669744" y="3009913"/>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b="1" dirty="0">
                <a:solidFill>
                  <a:srgbClr val="706866"/>
                </a:solidFill>
              </a:rPr>
              <a:t>Scott </a:t>
            </a:r>
            <a:r>
              <a:rPr lang="en-US" sz="1200" b="1" dirty="0" err="1">
                <a:solidFill>
                  <a:srgbClr val="706866"/>
                </a:solidFill>
              </a:rPr>
              <a:t>Deaires</a:t>
            </a:r>
            <a:endParaRPr lang="en-US" sz="1200" dirty="0">
              <a:solidFill>
                <a:srgbClr val="706866"/>
              </a:solidFill>
            </a:endParaRPr>
          </a:p>
          <a:p>
            <a:pPr algn="ctr"/>
            <a:r>
              <a:rPr lang="en-US" sz="1200" b="1" dirty="0">
                <a:solidFill>
                  <a:schemeClr val="accent1"/>
                </a:solidFill>
              </a:rPr>
              <a:t>Last 4SSN: </a:t>
            </a:r>
            <a:r>
              <a:rPr lang="en-US" sz="1200" dirty="0">
                <a:solidFill>
                  <a:schemeClr val="bg2">
                    <a:lumMod val="50000"/>
                  </a:schemeClr>
                </a:solidFill>
              </a:rPr>
              <a:t>0746    </a:t>
            </a:r>
          </a:p>
          <a:p>
            <a:pPr algn="ctr"/>
            <a:r>
              <a:rPr lang="en-US" sz="1200" b="1" dirty="0">
                <a:solidFill>
                  <a:schemeClr val="accent1"/>
                </a:solidFill>
              </a:rPr>
              <a:t>DOB: </a:t>
            </a:r>
            <a:r>
              <a:rPr lang="en-US" sz="1200" dirty="0">
                <a:solidFill>
                  <a:schemeClr val="bg2">
                    <a:lumMod val="50000"/>
                  </a:schemeClr>
                </a:solidFill>
              </a:rPr>
              <a:t>02/16/1992</a:t>
            </a:r>
            <a:endParaRPr lang="en-US" sz="1200" b="1" dirty="0">
              <a:solidFill>
                <a:schemeClr val="bg2">
                  <a:lumMod val="50000"/>
                </a:schemeClr>
              </a:solidFill>
            </a:endParaRPr>
          </a:p>
        </p:txBody>
      </p:sp>
      <p:sp>
        <p:nvSpPr>
          <p:cNvPr id="11" name="TextBox 10">
            <a:extLst>
              <a:ext uri="{FF2B5EF4-FFF2-40B4-BE49-F238E27FC236}">
                <a16:creationId xmlns:a16="http://schemas.microsoft.com/office/drawing/2014/main" id="{F2869460-61E9-6714-C7B3-340CB3C2E75E}"/>
              </a:ext>
            </a:extLst>
          </p:cNvPr>
          <p:cNvSpPr txBox="1"/>
          <p:nvPr/>
        </p:nvSpPr>
        <p:spPr>
          <a:xfrm>
            <a:off x="3160484" y="2260374"/>
            <a:ext cx="5213411" cy="923330"/>
          </a:xfrm>
          <a:prstGeom prst="rect">
            <a:avLst/>
          </a:prstGeom>
          <a:noFill/>
        </p:spPr>
        <p:txBody>
          <a:bodyPr wrap="square" rtlCol="0">
            <a:spAutoFit/>
          </a:bodyPr>
          <a:lstStyle/>
          <a:p>
            <a:pPr algn="ctr"/>
            <a:r>
              <a:rPr lang="en-US" dirty="0">
                <a:solidFill>
                  <a:schemeClr val="bg2">
                    <a:lumMod val="50000"/>
                  </a:schemeClr>
                </a:solidFill>
                <a:latin typeface="Aptos Display" panose="020B0004020202020204" pitchFamily="34" charset="0"/>
              </a:rPr>
              <a:t>The employee called in because was not able to cash the check for 8/04/2023, no more details for the request.</a:t>
            </a:r>
          </a:p>
        </p:txBody>
      </p:sp>
      <p:sp>
        <p:nvSpPr>
          <p:cNvPr id="8" name="TextBox 7">
            <a:extLst>
              <a:ext uri="{FF2B5EF4-FFF2-40B4-BE49-F238E27FC236}">
                <a16:creationId xmlns:a16="http://schemas.microsoft.com/office/drawing/2014/main" id="{68A4DBB0-487E-BBC1-B174-192FEA8B2D22}"/>
              </a:ext>
            </a:extLst>
          </p:cNvPr>
          <p:cNvSpPr txBox="1"/>
          <p:nvPr/>
        </p:nvSpPr>
        <p:spPr>
          <a:xfrm>
            <a:off x="4124505" y="3193446"/>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pic>
        <p:nvPicPr>
          <p:cNvPr id="15362" name="Picture 2" descr="Whats Headlining Today Stock Photo - Download Image Now - Reading,  Newspaper, Senior Adult - iStock">
            <a:extLst>
              <a:ext uri="{FF2B5EF4-FFF2-40B4-BE49-F238E27FC236}">
                <a16:creationId xmlns:a16="http://schemas.microsoft.com/office/drawing/2014/main" id="{DB8EEBED-2393-2ED4-36ED-5014473290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97" r="19775"/>
          <a:stretch/>
        </p:blipFill>
        <p:spPr bwMode="auto">
          <a:xfrm>
            <a:off x="956449" y="1254502"/>
            <a:ext cx="1614688" cy="1594104"/>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33A35A3-E4C6-481B-0687-B2B39387BCD4}"/>
              </a:ext>
            </a:extLst>
          </p:cNvPr>
          <p:cNvPicPr>
            <a:picLocks noChangeAspect="1"/>
          </p:cNvPicPr>
          <p:nvPr/>
        </p:nvPicPr>
        <p:blipFill>
          <a:blip r:embed="rId5"/>
          <a:stretch>
            <a:fillRect/>
          </a:stretch>
        </p:blipFill>
        <p:spPr>
          <a:xfrm>
            <a:off x="1161171" y="3991841"/>
            <a:ext cx="1046770" cy="400236"/>
          </a:xfrm>
          <a:prstGeom prst="rect">
            <a:avLst/>
          </a:prstGeom>
        </p:spPr>
      </p:pic>
    </p:spTree>
    <p:extLst>
      <p:ext uri="{BB962C8B-B14F-4D97-AF65-F5344CB8AC3E}">
        <p14:creationId xmlns:p14="http://schemas.microsoft.com/office/powerpoint/2010/main" val="173784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Overview: What Is Customer Service? - Salesforce">
            <a:extLst>
              <a:ext uri="{FF2B5EF4-FFF2-40B4-BE49-F238E27FC236}">
                <a16:creationId xmlns:a16="http://schemas.microsoft.com/office/drawing/2014/main" id="{FCAE07F8-9941-4C1B-9838-3889C80B134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764904"/>
            <a:ext cx="7315200" cy="4114800"/>
          </a:xfrm>
          <a:prstGeom prst="flowChartDelay">
            <a:avLst/>
          </a:prstGeom>
          <a:noFill/>
          <a:extLst>
            <a:ext uri="{909E8E84-426E-40DD-AFC4-6F175D3DCCD1}">
              <a14:hiddenFill xmlns:a14="http://schemas.microsoft.com/office/drawing/2010/main">
                <a:solidFill>
                  <a:srgbClr val="FFFFFF"/>
                </a:solidFill>
              </a14:hiddenFill>
            </a:ext>
          </a:extLst>
        </p:spPr>
      </p:pic>
      <p:sp>
        <p:nvSpPr>
          <p:cNvPr id="37" name="Title 2">
            <a:extLst>
              <a:ext uri="{FF2B5EF4-FFF2-40B4-BE49-F238E27FC236}">
                <a16:creationId xmlns:a16="http://schemas.microsoft.com/office/drawing/2014/main" id="{DE8330EF-64EB-4A2C-BAE9-78FC5B03D4E7}"/>
              </a:ext>
            </a:extLst>
          </p:cNvPr>
          <p:cNvSpPr>
            <a:spLocks noGrp="1"/>
          </p:cNvSpPr>
          <p:nvPr>
            <p:ph type="title"/>
          </p:nvPr>
        </p:nvSpPr>
        <p:spPr>
          <a:xfrm>
            <a:off x="1110093" y="548502"/>
            <a:ext cx="6789995" cy="432805"/>
          </a:xfrm>
        </p:spPr>
        <p:txBody>
          <a:bodyPr/>
          <a:lstStyle/>
          <a:p>
            <a:pPr algn="ctr"/>
            <a:r>
              <a:rPr lang="en-US" sz="2800" dirty="0">
                <a:solidFill>
                  <a:srgbClr val="FA6D26"/>
                </a:solidFill>
              </a:rPr>
              <a:t>Rules Of The Game</a:t>
            </a:r>
          </a:p>
        </p:txBody>
      </p:sp>
      <p:sp>
        <p:nvSpPr>
          <p:cNvPr id="10" name="TextBox 9">
            <a:extLst>
              <a:ext uri="{FF2B5EF4-FFF2-40B4-BE49-F238E27FC236}">
                <a16:creationId xmlns:a16="http://schemas.microsoft.com/office/drawing/2014/main" id="{B1AD9984-FB14-46F7-BD90-450DE05606D2}"/>
              </a:ext>
            </a:extLst>
          </p:cNvPr>
          <p:cNvSpPr txBox="1"/>
          <p:nvPr/>
        </p:nvSpPr>
        <p:spPr>
          <a:xfrm>
            <a:off x="2154969" y="1467182"/>
            <a:ext cx="4700240"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Each team starts with a score of 100%</a:t>
            </a:r>
          </a:p>
        </p:txBody>
      </p:sp>
      <p:sp>
        <p:nvSpPr>
          <p:cNvPr id="13" name="TextBox 12">
            <a:extLst>
              <a:ext uri="{FF2B5EF4-FFF2-40B4-BE49-F238E27FC236}">
                <a16:creationId xmlns:a16="http://schemas.microsoft.com/office/drawing/2014/main" id="{8999212F-CFAF-47AC-9160-01FA5B40087C}"/>
              </a:ext>
            </a:extLst>
          </p:cNvPr>
          <p:cNvSpPr txBox="1"/>
          <p:nvPr/>
        </p:nvSpPr>
        <p:spPr>
          <a:xfrm>
            <a:off x="383553" y="2215626"/>
            <a:ext cx="8548572" cy="646331"/>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If the team fails to answer one question, the percentage will be reduced proportionally</a:t>
            </a:r>
          </a:p>
        </p:txBody>
      </p:sp>
      <p:sp>
        <p:nvSpPr>
          <p:cNvPr id="2" name="TextBox 1">
            <a:extLst>
              <a:ext uri="{FF2B5EF4-FFF2-40B4-BE49-F238E27FC236}">
                <a16:creationId xmlns:a16="http://schemas.microsoft.com/office/drawing/2014/main" id="{8A1BEDF3-0318-89B8-9EA7-0A865EA5F881}"/>
              </a:ext>
            </a:extLst>
          </p:cNvPr>
          <p:cNvSpPr txBox="1"/>
          <p:nvPr/>
        </p:nvSpPr>
        <p:spPr>
          <a:xfrm>
            <a:off x="383553" y="3241069"/>
            <a:ext cx="8368993" cy="923330"/>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Each question will have 1:30  minutes for discussion and resolution (must share screen) , once the time is done, they must give a complete answer, if not the points will get lost. </a:t>
            </a:r>
          </a:p>
        </p:txBody>
      </p:sp>
      <p:sp>
        <p:nvSpPr>
          <p:cNvPr id="3" name="TextBox 2">
            <a:extLst>
              <a:ext uri="{FF2B5EF4-FFF2-40B4-BE49-F238E27FC236}">
                <a16:creationId xmlns:a16="http://schemas.microsoft.com/office/drawing/2014/main" id="{C1AA45F6-1F4E-6C85-45BC-6EA44E76A688}"/>
              </a:ext>
            </a:extLst>
          </p:cNvPr>
          <p:cNvSpPr txBox="1"/>
          <p:nvPr/>
        </p:nvSpPr>
        <p:spPr>
          <a:xfrm>
            <a:off x="769431" y="4355329"/>
            <a:ext cx="7471317" cy="369332"/>
          </a:xfrm>
          <a:prstGeom prst="rect">
            <a:avLst/>
          </a:prstGeom>
          <a:noFill/>
        </p:spPr>
        <p:txBody>
          <a:bodyPr wrap="square" rtlCol="0">
            <a:spAutoFit/>
          </a:bodyPr>
          <a:lstStyle/>
          <a:p>
            <a:pPr algn="ctr"/>
            <a:r>
              <a:rPr lang="en-US" b="1" dirty="0">
                <a:solidFill>
                  <a:srgbClr val="706866"/>
                </a:solidFill>
              </a:rPr>
              <a:t>The team with the highest score WINS</a:t>
            </a:r>
            <a:endParaRPr lang="en-US" dirty="0">
              <a:solidFill>
                <a:srgbClr val="706866"/>
              </a:solidFill>
            </a:endParaRPr>
          </a:p>
        </p:txBody>
      </p:sp>
    </p:spTree>
    <p:extLst>
      <p:ext uri="{BB962C8B-B14F-4D97-AF65-F5344CB8AC3E}">
        <p14:creationId xmlns:p14="http://schemas.microsoft.com/office/powerpoint/2010/main" val="3078344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3">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30</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13</a:t>
            </a: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717135" y="2875454"/>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b="1" dirty="0">
                <a:solidFill>
                  <a:srgbClr val="706866"/>
                </a:solidFill>
              </a:rPr>
              <a:t>Scott </a:t>
            </a:r>
            <a:r>
              <a:rPr lang="en-US" sz="1200" b="1" dirty="0" err="1">
                <a:solidFill>
                  <a:srgbClr val="706866"/>
                </a:solidFill>
              </a:rPr>
              <a:t>Deaires</a:t>
            </a:r>
            <a:endParaRPr lang="en-US" sz="1200" dirty="0">
              <a:solidFill>
                <a:srgbClr val="706866"/>
              </a:solidFill>
            </a:endParaRPr>
          </a:p>
          <a:p>
            <a:pPr algn="ctr"/>
            <a:r>
              <a:rPr lang="en-US" sz="1200" b="1" dirty="0">
                <a:solidFill>
                  <a:schemeClr val="accent1"/>
                </a:solidFill>
              </a:rPr>
              <a:t>Last 4SSN: </a:t>
            </a:r>
            <a:r>
              <a:rPr lang="en-US" sz="1200" dirty="0">
                <a:solidFill>
                  <a:schemeClr val="bg2">
                    <a:lumMod val="50000"/>
                  </a:schemeClr>
                </a:solidFill>
              </a:rPr>
              <a:t>0746    </a:t>
            </a:r>
          </a:p>
          <a:p>
            <a:pPr algn="ctr"/>
            <a:r>
              <a:rPr lang="en-US" sz="1200" b="1" dirty="0">
                <a:solidFill>
                  <a:schemeClr val="accent1"/>
                </a:solidFill>
              </a:rPr>
              <a:t>DOB: </a:t>
            </a:r>
            <a:r>
              <a:rPr lang="en-US" sz="1200" dirty="0">
                <a:solidFill>
                  <a:schemeClr val="bg2">
                    <a:lumMod val="50000"/>
                  </a:schemeClr>
                </a:solidFill>
              </a:rPr>
              <a:t>02/16/1992</a:t>
            </a:r>
            <a:endParaRPr lang="en-US" sz="1200" b="1" dirty="0">
              <a:solidFill>
                <a:schemeClr val="bg2">
                  <a:lumMod val="50000"/>
                </a:schemeClr>
              </a:solidFill>
            </a:endParaRPr>
          </a:p>
        </p:txBody>
      </p:sp>
      <p:sp>
        <p:nvSpPr>
          <p:cNvPr id="11" name="TextBox 10">
            <a:extLst>
              <a:ext uri="{FF2B5EF4-FFF2-40B4-BE49-F238E27FC236}">
                <a16:creationId xmlns:a16="http://schemas.microsoft.com/office/drawing/2014/main" id="{F2869460-61E9-6714-C7B3-340CB3C2E75E}"/>
              </a:ext>
            </a:extLst>
          </p:cNvPr>
          <p:cNvSpPr txBox="1"/>
          <p:nvPr/>
        </p:nvSpPr>
        <p:spPr>
          <a:xfrm>
            <a:off x="236963" y="3762018"/>
            <a:ext cx="3072161" cy="738664"/>
          </a:xfrm>
          <a:prstGeom prst="rect">
            <a:avLst/>
          </a:prstGeom>
          <a:noFill/>
        </p:spPr>
        <p:txBody>
          <a:bodyPr wrap="square" rtlCol="0">
            <a:spAutoFit/>
          </a:bodyPr>
          <a:lstStyle/>
          <a:p>
            <a:pPr algn="ctr"/>
            <a:r>
              <a:rPr lang="en-US" sz="1400" dirty="0">
                <a:solidFill>
                  <a:schemeClr val="bg2">
                    <a:lumMod val="50000"/>
                  </a:schemeClr>
                </a:solidFill>
                <a:latin typeface="Aptos Display" panose="020B0004020202020204" pitchFamily="34" charset="0"/>
              </a:rPr>
              <a:t>The employee called in because was not able to cash the check for 8/04/2023, no more details for the request.</a:t>
            </a:r>
          </a:p>
        </p:txBody>
      </p:sp>
      <p:sp>
        <p:nvSpPr>
          <p:cNvPr id="8" name="TextBox 7">
            <a:extLst>
              <a:ext uri="{FF2B5EF4-FFF2-40B4-BE49-F238E27FC236}">
                <a16:creationId xmlns:a16="http://schemas.microsoft.com/office/drawing/2014/main" id="{68A4DBB0-487E-BBC1-B174-192FEA8B2D22}"/>
              </a:ext>
            </a:extLst>
          </p:cNvPr>
          <p:cNvSpPr txBox="1"/>
          <p:nvPr/>
        </p:nvSpPr>
        <p:spPr>
          <a:xfrm>
            <a:off x="4248614" y="2144935"/>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pic>
        <p:nvPicPr>
          <p:cNvPr id="15362" name="Picture 2" descr="Whats Headlining Today Stock Photo - Download Image Now - Reading,  Newspaper, Senior Adult - iStock">
            <a:extLst>
              <a:ext uri="{FF2B5EF4-FFF2-40B4-BE49-F238E27FC236}">
                <a16:creationId xmlns:a16="http://schemas.microsoft.com/office/drawing/2014/main" id="{DB8EEBED-2393-2ED4-36ED-5014473290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97" r="19775"/>
          <a:stretch/>
        </p:blipFill>
        <p:spPr bwMode="auto">
          <a:xfrm>
            <a:off x="1002997" y="1116446"/>
            <a:ext cx="1614688" cy="1594104"/>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33A35A3-E4C6-481B-0687-B2B39387BCD4}"/>
              </a:ext>
            </a:extLst>
          </p:cNvPr>
          <p:cNvPicPr>
            <a:picLocks noChangeAspect="1"/>
          </p:cNvPicPr>
          <p:nvPr/>
        </p:nvPicPr>
        <p:blipFill>
          <a:blip r:embed="rId5"/>
          <a:stretch>
            <a:fillRect/>
          </a:stretch>
        </p:blipFill>
        <p:spPr>
          <a:xfrm>
            <a:off x="1116566" y="4595551"/>
            <a:ext cx="1046770" cy="400236"/>
          </a:xfrm>
          <a:prstGeom prst="rect">
            <a:avLst/>
          </a:prstGeom>
        </p:spPr>
      </p:pic>
      <p:sp>
        <p:nvSpPr>
          <p:cNvPr id="2" name="TextBox 1">
            <a:extLst>
              <a:ext uri="{FF2B5EF4-FFF2-40B4-BE49-F238E27FC236}">
                <a16:creationId xmlns:a16="http://schemas.microsoft.com/office/drawing/2014/main" id="{E8B6FF66-D2FE-63D1-E48F-D601D12C9BCC}"/>
              </a:ext>
            </a:extLst>
          </p:cNvPr>
          <p:cNvSpPr txBox="1"/>
          <p:nvPr/>
        </p:nvSpPr>
        <p:spPr>
          <a:xfrm>
            <a:off x="3239091" y="2552035"/>
            <a:ext cx="5130235" cy="1569660"/>
          </a:xfrm>
          <a:prstGeom prst="rect">
            <a:avLst/>
          </a:prstGeom>
          <a:noFill/>
        </p:spPr>
        <p:txBody>
          <a:bodyPr wrap="square" rtlCol="0">
            <a:spAutoFit/>
          </a:bodyPr>
          <a:lstStyle/>
          <a:p>
            <a:pPr algn="ctr"/>
            <a:r>
              <a:rPr lang="en-US" sz="1600" dirty="0">
                <a:solidFill>
                  <a:schemeClr val="bg2">
                    <a:lumMod val="50000"/>
                  </a:schemeClr>
                </a:solidFill>
                <a:latin typeface="Aptos Display" panose="020B0004020202020204" pitchFamily="34" charset="0"/>
              </a:rPr>
              <a:t>We must ask for details and the reason why he is not able to cash the check, we cannot issue another check without the proper information, the employee can try a different place/bank/branch.</a:t>
            </a:r>
          </a:p>
          <a:p>
            <a:pPr algn="ctr"/>
            <a:endParaRPr lang="en-US" sz="1600" dirty="0">
              <a:solidFill>
                <a:schemeClr val="bg2">
                  <a:lumMod val="50000"/>
                </a:schemeClr>
              </a:solidFill>
              <a:latin typeface="Aptos Display" panose="020B0004020202020204" pitchFamily="34" charset="0"/>
            </a:endParaRPr>
          </a:p>
          <a:p>
            <a:pPr algn="ctr"/>
            <a:r>
              <a:rPr lang="en-US" sz="1600" b="1" i="1" u="sng" dirty="0">
                <a:solidFill>
                  <a:schemeClr val="bg2">
                    <a:lumMod val="50000"/>
                  </a:schemeClr>
                </a:solidFill>
                <a:latin typeface="Aptos Display" panose="020B0004020202020204" pitchFamily="34" charset="0"/>
              </a:rPr>
              <a:t>The affidavit should not be sent.</a:t>
            </a:r>
          </a:p>
        </p:txBody>
      </p:sp>
    </p:spTree>
    <p:extLst>
      <p:ext uri="{BB962C8B-B14F-4D97-AF65-F5344CB8AC3E}">
        <p14:creationId xmlns:p14="http://schemas.microsoft.com/office/powerpoint/2010/main" val="717538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6C12-25E1-8249-B000-5BB9371D1A85}"/>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C6AEA51D-B2AD-624B-B563-7231E43D79EC}"/>
              </a:ext>
            </a:extLst>
          </p:cNvPr>
          <p:cNvSpPr>
            <a:spLocks noGrp="1"/>
          </p:cNvSpPr>
          <p:nvPr>
            <p:ph type="body" idx="1"/>
          </p:nvPr>
        </p:nvSpPr>
        <p:spPr>
          <a:xfrm>
            <a:off x="283567" y="2578720"/>
            <a:ext cx="4326248" cy="1000098"/>
          </a:xfrm>
        </p:spPr>
        <p:txBody>
          <a:bodyPr/>
          <a:lstStyle/>
          <a:p>
            <a:r>
              <a:rPr lang="en-US" dirty="0"/>
              <a:t>Let us know!</a:t>
            </a:r>
          </a:p>
        </p:txBody>
      </p:sp>
      <p:sp>
        <p:nvSpPr>
          <p:cNvPr id="4" name="Slide Number Placeholder 3">
            <a:extLst>
              <a:ext uri="{FF2B5EF4-FFF2-40B4-BE49-F238E27FC236}">
                <a16:creationId xmlns:a16="http://schemas.microsoft.com/office/drawing/2014/main" id="{C91A9E50-879A-824A-8AF0-A1D6D46B0F2C}"/>
              </a:ext>
            </a:extLst>
          </p:cNvPr>
          <p:cNvSpPr>
            <a:spLocks noGrp="1"/>
          </p:cNvSpPr>
          <p:nvPr>
            <p:ph type="sldNum" sz="quarter" idx="12"/>
          </p:nvPr>
        </p:nvSpPr>
        <p:spPr/>
        <p:txBody>
          <a:bodyPr/>
          <a:lstStyle/>
          <a:p>
            <a:pPr algn="r"/>
            <a:fld id="{00000000-1234-1234-1234-123412341234}" type="slidenum">
              <a:rPr lang="en" smtClean="0"/>
              <a:pPr algn="r"/>
              <a:t>31</a:t>
            </a:fld>
            <a:endParaRPr lang="en" dirty="0"/>
          </a:p>
        </p:txBody>
      </p:sp>
    </p:spTree>
    <p:extLst>
      <p:ext uri="{BB962C8B-B14F-4D97-AF65-F5344CB8AC3E}">
        <p14:creationId xmlns:p14="http://schemas.microsoft.com/office/powerpoint/2010/main" val="244033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 holding megaphone with contest Royalty Free Vector">
            <a:extLst>
              <a:ext uri="{FF2B5EF4-FFF2-40B4-BE49-F238E27FC236}">
                <a16:creationId xmlns:a16="http://schemas.microsoft.com/office/drawing/2014/main" id="{13F53D58-A79B-D38C-EDF8-F105BE32AFD9}"/>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898837" y="834317"/>
            <a:ext cx="7143444" cy="3814351"/>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Call Center escalable: la solución definitiva - Mas IP">
            <a:extLst>
              <a:ext uri="{FF2B5EF4-FFF2-40B4-BE49-F238E27FC236}">
                <a16:creationId xmlns:a16="http://schemas.microsoft.com/office/drawing/2014/main" id="{01DF0272-09D7-4F05-A122-4298F8A4BC96}"/>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56341" t="2111" r="4776" b="14085"/>
          <a:stretch/>
        </p:blipFill>
        <p:spPr bwMode="auto">
          <a:xfrm>
            <a:off x="6679174" y="1601857"/>
            <a:ext cx="2464826" cy="3541643"/>
          </a:xfrm>
          <a:prstGeom prst="flowChartAlternateProcess">
            <a:avLst/>
          </a:prstGeom>
          <a:noFill/>
          <a:extLst>
            <a:ext uri="{909E8E84-426E-40DD-AFC4-6F175D3DCCD1}">
              <a14:hiddenFill xmlns:a14="http://schemas.microsoft.com/office/drawing/2010/main">
                <a:solidFill>
                  <a:srgbClr val="FFFFFF"/>
                </a:solidFill>
              </a14:hiddenFill>
            </a:ext>
          </a:extLst>
        </p:spPr>
      </p:pic>
      <p:pic>
        <p:nvPicPr>
          <p:cNvPr id="2052" name="Picture 4" descr="Student dos and don'ts during Covid-19 | SoR">
            <a:extLst>
              <a:ext uri="{FF2B5EF4-FFF2-40B4-BE49-F238E27FC236}">
                <a16:creationId xmlns:a16="http://schemas.microsoft.com/office/drawing/2014/main" id="{AFD1FAB1-1CF6-43CD-BB11-DB518DC099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8247" b="10476"/>
          <a:stretch/>
        </p:blipFill>
        <p:spPr bwMode="auto">
          <a:xfrm>
            <a:off x="4258122" y="845155"/>
            <a:ext cx="2470607" cy="10197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tudent dos and don'ts during Covid-19 | SoR">
            <a:extLst>
              <a:ext uri="{FF2B5EF4-FFF2-40B4-BE49-F238E27FC236}">
                <a16:creationId xmlns:a16="http://schemas.microsoft.com/office/drawing/2014/main" id="{388256AC-2B66-47A0-87AD-A3F257D752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32" t="12321" r="6602" b="49985"/>
          <a:stretch/>
        </p:blipFill>
        <p:spPr bwMode="auto">
          <a:xfrm>
            <a:off x="334342" y="708116"/>
            <a:ext cx="2126027" cy="91832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4635475-F257-4332-834B-3074907E1B4E}"/>
              </a:ext>
            </a:extLst>
          </p:cNvPr>
          <p:cNvSpPr>
            <a:spLocks noGrp="1"/>
          </p:cNvSpPr>
          <p:nvPr>
            <p:ph type="sldNum" sz="quarter" idx="4"/>
          </p:nvPr>
        </p:nvSpPr>
        <p:spPr/>
        <p:txBody>
          <a:bodyPr/>
          <a:lstStyle/>
          <a:p>
            <a:fld id="{00000000-1234-1234-1234-123412341234}" type="slidenum">
              <a:rPr lang="en" smtClean="0"/>
              <a:pPr/>
              <a:t>4</a:t>
            </a:fld>
            <a:endParaRPr lang="en" dirty="0"/>
          </a:p>
        </p:txBody>
      </p:sp>
      <p:sp>
        <p:nvSpPr>
          <p:cNvPr id="7" name="Title 2">
            <a:extLst>
              <a:ext uri="{FF2B5EF4-FFF2-40B4-BE49-F238E27FC236}">
                <a16:creationId xmlns:a16="http://schemas.microsoft.com/office/drawing/2014/main" id="{33619180-5A3F-4093-98D9-470FA4125048}"/>
              </a:ext>
            </a:extLst>
          </p:cNvPr>
          <p:cNvSpPr>
            <a:spLocks noGrp="1"/>
          </p:cNvSpPr>
          <p:nvPr>
            <p:ph type="title"/>
          </p:nvPr>
        </p:nvSpPr>
        <p:spPr>
          <a:xfrm>
            <a:off x="2145278" y="216104"/>
            <a:ext cx="4773218" cy="618213"/>
          </a:xfrm>
        </p:spPr>
        <p:txBody>
          <a:bodyPr/>
          <a:lstStyle/>
          <a:p>
            <a:pPr algn="ctr"/>
            <a:r>
              <a:rPr lang="en-US" sz="2800" dirty="0">
                <a:solidFill>
                  <a:srgbClr val="FA6D26"/>
                </a:solidFill>
              </a:rPr>
              <a:t>Dos and Don’ts</a:t>
            </a:r>
          </a:p>
        </p:txBody>
      </p:sp>
      <p:sp>
        <p:nvSpPr>
          <p:cNvPr id="35" name="TextBox 34">
            <a:extLst>
              <a:ext uri="{FF2B5EF4-FFF2-40B4-BE49-F238E27FC236}">
                <a16:creationId xmlns:a16="http://schemas.microsoft.com/office/drawing/2014/main" id="{291E5157-B5BB-4812-A00A-B4873C43C6BC}"/>
              </a:ext>
            </a:extLst>
          </p:cNvPr>
          <p:cNvSpPr txBox="1"/>
          <p:nvPr/>
        </p:nvSpPr>
        <p:spPr>
          <a:xfrm>
            <a:off x="4805267" y="1927772"/>
            <a:ext cx="4226453" cy="523220"/>
          </a:xfrm>
          <a:prstGeom prst="rect">
            <a:avLst/>
          </a:prstGeom>
          <a:solidFill>
            <a:schemeClr val="bg1"/>
          </a:solidFill>
          <a:ln>
            <a:solidFill>
              <a:schemeClr val="bg1">
                <a:lumMod val="75000"/>
              </a:schemeClr>
            </a:solidFill>
          </a:ln>
          <a:effectLst>
            <a:glow rad="228600">
              <a:schemeClr val="accent4">
                <a:satMod val="175000"/>
                <a:alpha val="40000"/>
              </a:schemeClr>
            </a:glow>
          </a:effectLst>
        </p:spPr>
        <p:txBody>
          <a:bodyPr wrap="square" rtlCol="0">
            <a:spAutoFit/>
          </a:bodyPr>
          <a:lstStyle/>
          <a:p>
            <a:pPr algn="ctr"/>
            <a:r>
              <a:rPr lang="en-US" sz="1400" dirty="0">
                <a:solidFill>
                  <a:schemeClr val="bg2">
                    <a:lumMod val="50000"/>
                  </a:schemeClr>
                </a:solidFill>
                <a:latin typeface="Abadi" panose="020B0604020104020204" pitchFamily="34" charset="0"/>
              </a:rPr>
              <a:t>If any team member talks or helps without raising their hand or permission will cancel the question</a:t>
            </a:r>
          </a:p>
        </p:txBody>
      </p:sp>
      <p:sp>
        <p:nvSpPr>
          <p:cNvPr id="36" name="TextBox 35">
            <a:extLst>
              <a:ext uri="{FF2B5EF4-FFF2-40B4-BE49-F238E27FC236}">
                <a16:creationId xmlns:a16="http://schemas.microsoft.com/office/drawing/2014/main" id="{1D7C8DC3-C3C5-4D48-9E84-058B69466D3B}"/>
              </a:ext>
            </a:extLst>
          </p:cNvPr>
          <p:cNvSpPr txBox="1"/>
          <p:nvPr/>
        </p:nvSpPr>
        <p:spPr>
          <a:xfrm>
            <a:off x="4824631" y="3717560"/>
            <a:ext cx="4207089" cy="307777"/>
          </a:xfrm>
          <a:prstGeom prst="rect">
            <a:avLst/>
          </a:prstGeom>
          <a:solidFill>
            <a:schemeClr val="bg1"/>
          </a:solidFill>
          <a:ln>
            <a:solidFill>
              <a:schemeClr val="bg1">
                <a:lumMod val="75000"/>
              </a:schemeClr>
            </a:solidFill>
          </a:ln>
          <a:effectLst>
            <a:glow rad="228600">
              <a:schemeClr val="accent4">
                <a:satMod val="175000"/>
                <a:alpha val="40000"/>
              </a:schemeClr>
            </a:glow>
          </a:effectLst>
        </p:spPr>
        <p:txBody>
          <a:bodyPr wrap="square" rtlCol="0">
            <a:spAutoFit/>
          </a:bodyPr>
          <a:lstStyle>
            <a:defPPr>
              <a:defRPr lang="en-US"/>
            </a:defPPr>
            <a:lvl1pPr algn="ctr">
              <a:defRPr sz="1400">
                <a:solidFill>
                  <a:schemeClr val="bg2">
                    <a:lumMod val="50000"/>
                  </a:schemeClr>
                </a:solidFill>
                <a:latin typeface="Abadi" panose="020B0604020104020204" pitchFamily="34" charset="0"/>
              </a:defRPr>
            </a:lvl1pPr>
          </a:lstStyle>
          <a:p>
            <a:r>
              <a:rPr lang="en-US" dirty="0"/>
              <a:t>Have your camera turned off.</a:t>
            </a:r>
          </a:p>
        </p:txBody>
      </p:sp>
      <p:sp>
        <p:nvSpPr>
          <p:cNvPr id="38" name="TextBox 37">
            <a:extLst>
              <a:ext uri="{FF2B5EF4-FFF2-40B4-BE49-F238E27FC236}">
                <a16:creationId xmlns:a16="http://schemas.microsoft.com/office/drawing/2014/main" id="{305A1C30-EF0E-477B-83DE-4D5036281651}"/>
              </a:ext>
            </a:extLst>
          </p:cNvPr>
          <p:cNvSpPr txBox="1"/>
          <p:nvPr/>
        </p:nvSpPr>
        <p:spPr>
          <a:xfrm>
            <a:off x="4805267" y="2878787"/>
            <a:ext cx="4226453" cy="523220"/>
          </a:xfrm>
          <a:prstGeom prst="rect">
            <a:avLst/>
          </a:prstGeom>
          <a:solidFill>
            <a:schemeClr val="bg1"/>
          </a:solidFill>
          <a:ln>
            <a:solidFill>
              <a:schemeClr val="bg1">
                <a:lumMod val="75000"/>
              </a:schemeClr>
            </a:solidFill>
          </a:ln>
          <a:effectLst>
            <a:glow rad="228600">
              <a:schemeClr val="accent4">
                <a:satMod val="175000"/>
                <a:alpha val="40000"/>
              </a:schemeClr>
            </a:glow>
          </a:effectLst>
        </p:spPr>
        <p:txBody>
          <a:bodyPr wrap="square" rtlCol="0">
            <a:spAutoFit/>
          </a:bodyPr>
          <a:lstStyle/>
          <a:p>
            <a:pPr algn="ctr"/>
            <a:r>
              <a:rPr lang="en-US" sz="1400" dirty="0">
                <a:solidFill>
                  <a:schemeClr val="bg2">
                    <a:lumMod val="50000"/>
                  </a:schemeClr>
                </a:solidFill>
                <a:latin typeface="Abadi" panose="020B0604020104020204" pitchFamily="34" charset="0"/>
              </a:rPr>
              <a:t>Request help off chat, share questions with other regions.</a:t>
            </a:r>
          </a:p>
        </p:txBody>
      </p:sp>
      <p:sp>
        <p:nvSpPr>
          <p:cNvPr id="2" name="TextBox 1">
            <a:extLst>
              <a:ext uri="{FF2B5EF4-FFF2-40B4-BE49-F238E27FC236}">
                <a16:creationId xmlns:a16="http://schemas.microsoft.com/office/drawing/2014/main" id="{B9061EBC-C24A-7ED9-8459-3B61A92A6997}"/>
              </a:ext>
            </a:extLst>
          </p:cNvPr>
          <p:cNvSpPr txBox="1"/>
          <p:nvPr/>
        </p:nvSpPr>
        <p:spPr>
          <a:xfrm>
            <a:off x="521664" y="1928441"/>
            <a:ext cx="3451213" cy="523220"/>
          </a:xfrm>
          <a:prstGeom prst="rect">
            <a:avLst/>
          </a:prstGeom>
          <a:solidFill>
            <a:schemeClr val="bg1"/>
          </a:solidFill>
          <a:ln>
            <a:solidFill>
              <a:schemeClr val="bg1">
                <a:lumMod val="75000"/>
              </a:schemeClr>
            </a:solidFill>
          </a:ln>
          <a:effectLst>
            <a:glow rad="228600">
              <a:schemeClr val="accent4">
                <a:satMod val="175000"/>
                <a:alpha val="40000"/>
              </a:schemeClr>
            </a:glow>
          </a:effectLst>
        </p:spPr>
        <p:txBody>
          <a:bodyPr wrap="square" rtlCol="0">
            <a:spAutoFit/>
          </a:bodyPr>
          <a:lstStyle/>
          <a:p>
            <a:pPr algn="ctr"/>
            <a:r>
              <a:rPr lang="en-US" sz="1400" dirty="0">
                <a:solidFill>
                  <a:schemeClr val="bg2">
                    <a:lumMod val="50000"/>
                  </a:schemeClr>
                </a:solidFill>
                <a:latin typeface="Abadi" panose="020B0604020104020204" pitchFamily="34" charset="0"/>
              </a:rPr>
              <a:t>Can share screen if the questions gives you the opportunity.</a:t>
            </a:r>
          </a:p>
        </p:txBody>
      </p:sp>
      <p:sp>
        <p:nvSpPr>
          <p:cNvPr id="4" name="TextBox 3">
            <a:extLst>
              <a:ext uri="{FF2B5EF4-FFF2-40B4-BE49-F238E27FC236}">
                <a16:creationId xmlns:a16="http://schemas.microsoft.com/office/drawing/2014/main" id="{43B519BE-2405-6D95-7519-EC7C3E1A7524}"/>
              </a:ext>
            </a:extLst>
          </p:cNvPr>
          <p:cNvSpPr txBox="1"/>
          <p:nvPr/>
        </p:nvSpPr>
        <p:spPr>
          <a:xfrm>
            <a:off x="544442" y="2884684"/>
            <a:ext cx="3451213" cy="307777"/>
          </a:xfrm>
          <a:prstGeom prst="rect">
            <a:avLst/>
          </a:prstGeom>
          <a:solidFill>
            <a:schemeClr val="bg1"/>
          </a:solidFill>
          <a:ln>
            <a:solidFill>
              <a:schemeClr val="bg1">
                <a:lumMod val="75000"/>
              </a:schemeClr>
            </a:solidFill>
          </a:ln>
          <a:effectLst>
            <a:glow rad="228600">
              <a:schemeClr val="accent4">
                <a:satMod val="175000"/>
                <a:alpha val="40000"/>
              </a:schemeClr>
            </a:glow>
          </a:effectLst>
        </p:spPr>
        <p:txBody>
          <a:bodyPr wrap="square" rtlCol="0">
            <a:spAutoFit/>
          </a:bodyPr>
          <a:lstStyle/>
          <a:p>
            <a:pPr algn="ctr"/>
            <a:r>
              <a:rPr lang="en-US" sz="1400" dirty="0">
                <a:solidFill>
                  <a:schemeClr val="bg2">
                    <a:lumMod val="50000"/>
                  </a:schemeClr>
                </a:solidFill>
                <a:latin typeface="Abadi" panose="020B0604020104020204" pitchFamily="34" charset="0"/>
              </a:rPr>
              <a:t>Use </a:t>
            </a:r>
            <a:r>
              <a:rPr lang="en-US" sz="1400" dirty="0" err="1">
                <a:solidFill>
                  <a:schemeClr val="bg2">
                    <a:lumMod val="50000"/>
                  </a:schemeClr>
                </a:solidFill>
                <a:latin typeface="Abadi" panose="020B0604020104020204" pitchFamily="34" charset="0"/>
              </a:rPr>
              <a:t>Sharepoint</a:t>
            </a:r>
            <a:r>
              <a:rPr lang="en-US" sz="1400" dirty="0">
                <a:solidFill>
                  <a:schemeClr val="bg2">
                    <a:lumMod val="50000"/>
                  </a:schemeClr>
                </a:solidFill>
                <a:latin typeface="Abadi" panose="020B0604020104020204" pitchFamily="34" charset="0"/>
              </a:rPr>
              <a:t>.</a:t>
            </a:r>
          </a:p>
        </p:txBody>
      </p:sp>
      <p:sp>
        <p:nvSpPr>
          <p:cNvPr id="5" name="TextBox 4">
            <a:extLst>
              <a:ext uri="{FF2B5EF4-FFF2-40B4-BE49-F238E27FC236}">
                <a16:creationId xmlns:a16="http://schemas.microsoft.com/office/drawing/2014/main" id="{CC26AFBB-9A58-4F40-DDA3-0409892FDE39}"/>
              </a:ext>
            </a:extLst>
          </p:cNvPr>
          <p:cNvSpPr txBox="1"/>
          <p:nvPr/>
        </p:nvSpPr>
        <p:spPr>
          <a:xfrm>
            <a:off x="575083" y="3717559"/>
            <a:ext cx="3451213" cy="523220"/>
          </a:xfrm>
          <a:prstGeom prst="rect">
            <a:avLst/>
          </a:prstGeom>
          <a:solidFill>
            <a:schemeClr val="bg1"/>
          </a:solidFill>
          <a:ln>
            <a:solidFill>
              <a:schemeClr val="bg1">
                <a:lumMod val="75000"/>
              </a:schemeClr>
            </a:solidFill>
          </a:ln>
          <a:effectLst>
            <a:glow rad="228600">
              <a:schemeClr val="accent4">
                <a:satMod val="175000"/>
                <a:alpha val="40000"/>
              </a:schemeClr>
            </a:glow>
          </a:effectLst>
        </p:spPr>
        <p:txBody>
          <a:bodyPr wrap="square" rtlCol="0">
            <a:spAutoFit/>
          </a:bodyPr>
          <a:lstStyle/>
          <a:p>
            <a:pPr algn="ctr"/>
            <a:r>
              <a:rPr lang="en-US" sz="1400" dirty="0">
                <a:solidFill>
                  <a:schemeClr val="bg2">
                    <a:lumMod val="50000"/>
                  </a:schemeClr>
                </a:solidFill>
                <a:latin typeface="Abadi" panose="020B0604020104020204" pitchFamily="34" charset="0"/>
              </a:rPr>
              <a:t>Pay attention to the instance on each scenario.</a:t>
            </a:r>
          </a:p>
        </p:txBody>
      </p:sp>
    </p:spTree>
    <p:extLst>
      <p:ext uri="{BB962C8B-B14F-4D97-AF65-F5344CB8AC3E}">
        <p14:creationId xmlns:p14="http://schemas.microsoft.com/office/powerpoint/2010/main" val="300177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5</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1</a:t>
            </a:r>
          </a:p>
        </p:txBody>
      </p:sp>
      <p:sp>
        <p:nvSpPr>
          <p:cNvPr id="3" name="TextBox 2">
            <a:extLst>
              <a:ext uri="{FF2B5EF4-FFF2-40B4-BE49-F238E27FC236}">
                <a16:creationId xmlns:a16="http://schemas.microsoft.com/office/drawing/2014/main" id="{B76442B5-F72F-3437-55EC-CA7543E415BB}"/>
              </a:ext>
            </a:extLst>
          </p:cNvPr>
          <p:cNvSpPr txBox="1"/>
          <p:nvPr/>
        </p:nvSpPr>
        <p:spPr>
          <a:xfrm>
            <a:off x="2476845" y="2173595"/>
            <a:ext cx="6487457" cy="584775"/>
          </a:xfrm>
          <a:prstGeom prst="rect">
            <a:avLst/>
          </a:prstGeom>
          <a:noFill/>
        </p:spPr>
        <p:txBody>
          <a:bodyPr wrap="square" rtlCol="0">
            <a:spAutoFit/>
          </a:bodyPr>
          <a:lstStyle/>
          <a:p>
            <a:pPr algn="ctr"/>
            <a:r>
              <a:rPr lang="en-US" sz="1600" b="1" i="1" dirty="0">
                <a:solidFill>
                  <a:schemeClr val="bg2">
                    <a:lumMod val="50000"/>
                  </a:schemeClr>
                </a:solidFill>
                <a:latin typeface="Aptos Display" panose="020B0004020202020204" pitchFamily="34" charset="0"/>
              </a:rPr>
              <a:t>Amina from Capital Health Primary Care Is calling asking questions about her last payroll, she is missing 250USD. </a:t>
            </a:r>
          </a:p>
        </p:txBody>
      </p:sp>
      <p:sp>
        <p:nvSpPr>
          <p:cNvPr id="8" name="TextBox 7">
            <a:extLst>
              <a:ext uri="{FF2B5EF4-FFF2-40B4-BE49-F238E27FC236}">
                <a16:creationId xmlns:a16="http://schemas.microsoft.com/office/drawing/2014/main" id="{68A4DBB0-487E-BBC1-B174-192FEA8B2D22}"/>
              </a:ext>
            </a:extLst>
          </p:cNvPr>
          <p:cNvSpPr txBox="1"/>
          <p:nvPr/>
        </p:nvSpPr>
        <p:spPr>
          <a:xfrm>
            <a:off x="4164977" y="2948776"/>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pic>
        <p:nvPicPr>
          <p:cNvPr id="1028" name="Picture 4" descr="Nurse Images – Browse 1,716,648 Stock Photos, Vectors, and Video | Adobe  Stock">
            <a:extLst>
              <a:ext uri="{FF2B5EF4-FFF2-40B4-BE49-F238E27FC236}">
                <a16:creationId xmlns:a16="http://schemas.microsoft.com/office/drawing/2014/main" id="{AED54384-2099-2A88-97D3-468F212216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3" t="134" r="34544" b="13646"/>
          <a:stretch/>
        </p:blipFill>
        <p:spPr bwMode="auto">
          <a:xfrm>
            <a:off x="879814" y="1563355"/>
            <a:ext cx="1406215" cy="1385421"/>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F735E5-D3B4-FEA2-2866-1E8F5EFD9357}"/>
              </a:ext>
            </a:extLst>
          </p:cNvPr>
          <p:cNvSpPr txBox="1"/>
          <p:nvPr/>
        </p:nvSpPr>
        <p:spPr>
          <a:xfrm>
            <a:off x="543826" y="3029740"/>
            <a:ext cx="2078189" cy="830997"/>
          </a:xfrm>
          <a:prstGeom prst="rect">
            <a:avLst/>
          </a:prstGeom>
          <a:noFill/>
        </p:spPr>
        <p:txBody>
          <a:bodyPr wrap="square" rtlCol="0">
            <a:spAutoFit/>
          </a:bodyPr>
          <a:lstStyle/>
          <a:p>
            <a:pPr algn="ctr"/>
            <a:r>
              <a:rPr lang="en-US" sz="1200" b="1" dirty="0"/>
              <a:t>Employee’s Information:</a:t>
            </a:r>
            <a:br>
              <a:rPr lang="en-US" sz="1200" b="1" dirty="0"/>
            </a:br>
            <a:r>
              <a:rPr lang="en-US" sz="1200" b="1" dirty="0">
                <a:solidFill>
                  <a:schemeClr val="accent1"/>
                </a:solidFill>
              </a:rPr>
              <a:t>Name: </a:t>
            </a:r>
            <a:r>
              <a:rPr lang="en-US" sz="1200" dirty="0">
                <a:solidFill>
                  <a:schemeClr val="bg2">
                    <a:lumMod val="50000"/>
                  </a:schemeClr>
                </a:solidFill>
              </a:rPr>
              <a:t>Amina Abdullahi </a:t>
            </a:r>
          </a:p>
          <a:p>
            <a:pPr algn="ctr"/>
            <a:r>
              <a:rPr lang="en-US" sz="1200" b="1" dirty="0">
                <a:solidFill>
                  <a:schemeClr val="accent1"/>
                </a:solidFill>
              </a:rPr>
              <a:t>Last 4SSN: </a:t>
            </a:r>
            <a:r>
              <a:rPr lang="en-US" sz="1200" dirty="0">
                <a:solidFill>
                  <a:schemeClr val="bg2">
                    <a:lumMod val="50000"/>
                  </a:schemeClr>
                </a:solidFill>
              </a:rPr>
              <a:t>3197 </a:t>
            </a:r>
          </a:p>
          <a:p>
            <a:pPr algn="ctr"/>
            <a:r>
              <a:rPr lang="en-US" sz="1200" b="1" dirty="0">
                <a:solidFill>
                  <a:schemeClr val="accent1"/>
                </a:solidFill>
              </a:rPr>
              <a:t>DOB:</a:t>
            </a:r>
            <a:r>
              <a:rPr lang="en-US" sz="1200" dirty="0">
                <a:solidFill>
                  <a:schemeClr val="bg2">
                    <a:lumMod val="50000"/>
                  </a:schemeClr>
                </a:solidFill>
              </a:rPr>
              <a:t>10/07/1995</a:t>
            </a:r>
            <a:endParaRPr lang="en-US" sz="1200" b="1" dirty="0">
              <a:solidFill>
                <a:schemeClr val="bg2">
                  <a:lumMod val="50000"/>
                </a:schemeClr>
              </a:solidFill>
            </a:endParaRPr>
          </a:p>
        </p:txBody>
      </p:sp>
      <p:pic>
        <p:nvPicPr>
          <p:cNvPr id="5" name="Picture 4">
            <a:extLst>
              <a:ext uri="{FF2B5EF4-FFF2-40B4-BE49-F238E27FC236}">
                <a16:creationId xmlns:a16="http://schemas.microsoft.com/office/drawing/2014/main" id="{E1D541E2-9DD8-CBF1-33BC-A9AF52319FD5}"/>
              </a:ext>
            </a:extLst>
          </p:cNvPr>
          <p:cNvPicPr>
            <a:picLocks noChangeAspect="1"/>
          </p:cNvPicPr>
          <p:nvPr/>
        </p:nvPicPr>
        <p:blipFill>
          <a:blip r:embed="rId4"/>
          <a:stretch>
            <a:fillRect/>
          </a:stretch>
        </p:blipFill>
        <p:spPr>
          <a:xfrm>
            <a:off x="1022037" y="3899070"/>
            <a:ext cx="1121765" cy="292889"/>
          </a:xfrm>
          <a:prstGeom prst="rect">
            <a:avLst/>
          </a:prstGeom>
        </p:spPr>
      </p:pic>
    </p:spTree>
    <p:extLst>
      <p:ext uri="{BB962C8B-B14F-4D97-AF65-F5344CB8AC3E}">
        <p14:creationId xmlns:p14="http://schemas.microsoft.com/office/powerpoint/2010/main" val="332390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B217084-342C-08A9-1BF3-614D6E23CB7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6</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1</a:t>
            </a:r>
          </a:p>
        </p:txBody>
      </p:sp>
      <p:sp>
        <p:nvSpPr>
          <p:cNvPr id="3" name="TextBox 2">
            <a:extLst>
              <a:ext uri="{FF2B5EF4-FFF2-40B4-BE49-F238E27FC236}">
                <a16:creationId xmlns:a16="http://schemas.microsoft.com/office/drawing/2014/main" id="{B76442B5-F72F-3437-55EC-CA7543E415BB}"/>
              </a:ext>
            </a:extLst>
          </p:cNvPr>
          <p:cNvSpPr txBox="1"/>
          <p:nvPr/>
        </p:nvSpPr>
        <p:spPr>
          <a:xfrm>
            <a:off x="998990" y="3539186"/>
            <a:ext cx="2100094" cy="769441"/>
          </a:xfrm>
          <a:prstGeom prst="rect">
            <a:avLst/>
          </a:prstGeom>
          <a:noFill/>
        </p:spPr>
        <p:txBody>
          <a:bodyPr wrap="square" rtlCol="0">
            <a:spAutoFit/>
          </a:bodyPr>
          <a:lstStyle/>
          <a:p>
            <a:pPr algn="ctr"/>
            <a:r>
              <a:rPr lang="en-US" sz="1100" b="1" i="1" dirty="0">
                <a:solidFill>
                  <a:schemeClr val="bg2">
                    <a:lumMod val="50000"/>
                  </a:schemeClr>
                </a:solidFill>
                <a:latin typeface="Aptos Display" panose="020B0004020202020204" pitchFamily="34" charset="0"/>
              </a:rPr>
              <a:t>Amina from Capital Health Primary Care Is calling asking questions about her last payroll, she is missing 250USD. </a:t>
            </a:r>
          </a:p>
        </p:txBody>
      </p:sp>
      <p:sp>
        <p:nvSpPr>
          <p:cNvPr id="4" name="TextBox 3">
            <a:extLst>
              <a:ext uri="{FF2B5EF4-FFF2-40B4-BE49-F238E27FC236}">
                <a16:creationId xmlns:a16="http://schemas.microsoft.com/office/drawing/2014/main" id="{D86AC394-CA50-B381-5E73-37B04A416C00}"/>
              </a:ext>
            </a:extLst>
          </p:cNvPr>
          <p:cNvSpPr txBox="1"/>
          <p:nvPr/>
        </p:nvSpPr>
        <p:spPr>
          <a:xfrm>
            <a:off x="228600" y="2667035"/>
            <a:ext cx="3640874" cy="830997"/>
          </a:xfrm>
          <a:prstGeom prst="rect">
            <a:avLst/>
          </a:prstGeom>
          <a:noFill/>
        </p:spPr>
        <p:txBody>
          <a:bodyPr wrap="square" rtlCol="0">
            <a:spAutoFit/>
          </a:bodyPr>
          <a:lstStyle/>
          <a:p>
            <a:pPr algn="ctr"/>
            <a:r>
              <a:rPr lang="en-US" sz="1200" b="1" dirty="0"/>
              <a:t>Employee’s Information:</a:t>
            </a:r>
            <a:br>
              <a:rPr lang="en-US" sz="1200" b="1" dirty="0"/>
            </a:br>
            <a:r>
              <a:rPr lang="en-US" sz="1200" b="1" dirty="0">
                <a:solidFill>
                  <a:schemeClr val="accent1"/>
                </a:solidFill>
              </a:rPr>
              <a:t>Name: </a:t>
            </a:r>
            <a:r>
              <a:rPr lang="en-US" sz="1200" dirty="0">
                <a:solidFill>
                  <a:schemeClr val="bg2">
                    <a:lumMod val="50000"/>
                  </a:schemeClr>
                </a:solidFill>
              </a:rPr>
              <a:t>Amina Abdullahi </a:t>
            </a:r>
          </a:p>
          <a:p>
            <a:pPr algn="ctr"/>
            <a:r>
              <a:rPr lang="en-US" sz="1200" b="1" dirty="0">
                <a:solidFill>
                  <a:schemeClr val="accent1"/>
                </a:solidFill>
              </a:rPr>
              <a:t>Last 4SSN: </a:t>
            </a:r>
            <a:r>
              <a:rPr lang="en-US" sz="1200" dirty="0">
                <a:solidFill>
                  <a:schemeClr val="bg2">
                    <a:lumMod val="50000"/>
                  </a:schemeClr>
                </a:solidFill>
              </a:rPr>
              <a:t>3197 </a:t>
            </a:r>
          </a:p>
          <a:p>
            <a:pPr algn="ctr"/>
            <a:r>
              <a:rPr lang="en-US" sz="1200" b="1" dirty="0">
                <a:solidFill>
                  <a:schemeClr val="accent1"/>
                </a:solidFill>
              </a:rPr>
              <a:t>DOB:</a:t>
            </a:r>
            <a:r>
              <a:rPr lang="en-US" sz="1200" dirty="0">
                <a:solidFill>
                  <a:schemeClr val="bg2">
                    <a:lumMod val="50000"/>
                  </a:schemeClr>
                </a:solidFill>
              </a:rPr>
              <a:t>10/07/1995</a:t>
            </a:r>
            <a:endParaRPr lang="en-US" sz="1200" b="1" dirty="0">
              <a:solidFill>
                <a:schemeClr val="bg2">
                  <a:lumMod val="50000"/>
                </a:schemeClr>
              </a:solidFill>
            </a:endParaRPr>
          </a:p>
        </p:txBody>
      </p:sp>
      <p:sp>
        <p:nvSpPr>
          <p:cNvPr id="8" name="TextBox 7">
            <a:extLst>
              <a:ext uri="{FF2B5EF4-FFF2-40B4-BE49-F238E27FC236}">
                <a16:creationId xmlns:a16="http://schemas.microsoft.com/office/drawing/2014/main" id="{68A4DBB0-487E-BBC1-B174-192FEA8B2D22}"/>
              </a:ext>
            </a:extLst>
          </p:cNvPr>
          <p:cNvSpPr txBox="1"/>
          <p:nvPr/>
        </p:nvSpPr>
        <p:spPr>
          <a:xfrm>
            <a:off x="4901674" y="2360105"/>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pic>
        <p:nvPicPr>
          <p:cNvPr id="1028" name="Picture 4" descr="Nurse Images – Browse 1,716,648 Stock Photos, Vectors, and Video | Adobe  Stock">
            <a:extLst>
              <a:ext uri="{FF2B5EF4-FFF2-40B4-BE49-F238E27FC236}">
                <a16:creationId xmlns:a16="http://schemas.microsoft.com/office/drawing/2014/main" id="{AED54384-2099-2A88-97D3-468F212216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3" t="134" r="34544" b="13646"/>
          <a:stretch/>
        </p:blipFill>
        <p:spPr bwMode="auto">
          <a:xfrm>
            <a:off x="1345930" y="1213467"/>
            <a:ext cx="1406215" cy="1385421"/>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0AC437-C07A-8D98-EB63-6ACA9C10CC67}"/>
              </a:ext>
            </a:extLst>
          </p:cNvPr>
          <p:cNvSpPr txBox="1"/>
          <p:nvPr/>
        </p:nvSpPr>
        <p:spPr>
          <a:xfrm>
            <a:off x="4639623" y="2780323"/>
            <a:ext cx="3635295" cy="954107"/>
          </a:xfrm>
          <a:prstGeom prst="rect">
            <a:avLst/>
          </a:prstGeom>
          <a:noFill/>
        </p:spPr>
        <p:txBody>
          <a:bodyPr wrap="square">
            <a:spAutoFit/>
          </a:bodyPr>
          <a:lstStyle/>
          <a:p>
            <a:pPr algn="ctr"/>
            <a:r>
              <a:rPr lang="en-US" sz="1400" dirty="0">
                <a:latin typeface="Aptos" panose="020B0004020202020204" pitchFamily="34" charset="0"/>
              </a:rPr>
              <a:t>We assist only HSCG employees with </a:t>
            </a:r>
            <a:r>
              <a:rPr lang="en-US" sz="1400" dirty="0">
                <a:solidFill>
                  <a:schemeClr val="accent1"/>
                </a:solidFill>
                <a:latin typeface="Aptos" panose="020B0004020202020204" pitchFamily="34" charset="0"/>
              </a:rPr>
              <a:t>password resets </a:t>
            </a:r>
            <a:r>
              <a:rPr lang="en-US" sz="1400" dirty="0">
                <a:latin typeface="Aptos" panose="020B0004020202020204" pitchFamily="34" charset="0"/>
              </a:rPr>
              <a:t>and </a:t>
            </a:r>
            <a:r>
              <a:rPr lang="en-US" sz="1400" dirty="0">
                <a:solidFill>
                  <a:schemeClr val="accent1"/>
                </a:solidFill>
                <a:latin typeface="Aptos" panose="020B0004020202020204" pitchFamily="34" charset="0"/>
              </a:rPr>
              <a:t>updates of email or phone</a:t>
            </a:r>
            <a:r>
              <a:rPr lang="en-US" sz="1400" dirty="0">
                <a:latin typeface="Aptos" panose="020B0004020202020204" pitchFamily="34" charset="0"/>
              </a:rPr>
              <a:t>. For all other inquiries, please refer to the employee's </a:t>
            </a:r>
            <a:r>
              <a:rPr lang="en-US" sz="1400" b="1" u="sng" dirty="0">
                <a:latin typeface="Aptos" panose="020B0004020202020204" pitchFamily="34" charset="0"/>
              </a:rPr>
              <a:t>district manager.</a:t>
            </a:r>
          </a:p>
        </p:txBody>
      </p:sp>
      <p:pic>
        <p:nvPicPr>
          <p:cNvPr id="2050" name="Picture 2" descr="Man with Big Brain and Books Stock Vector - Illustration of learn,  businessman: 66584963">
            <a:extLst>
              <a:ext uri="{FF2B5EF4-FFF2-40B4-BE49-F238E27FC236}">
                <a16:creationId xmlns:a16="http://schemas.microsoft.com/office/drawing/2014/main" id="{F3253DEB-BEF5-AFAF-7769-63F8BCC2B3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 r="-2" b="6992"/>
          <a:stretch/>
        </p:blipFill>
        <p:spPr bwMode="auto">
          <a:xfrm>
            <a:off x="3685300" y="2773353"/>
            <a:ext cx="1034437" cy="1010778"/>
          </a:xfrm>
          <a:prstGeom prst="flowChartConnector">
            <a:avLst/>
          </a:prstGeom>
          <a:noFill/>
          <a:ln w="76200">
            <a:solidFill>
              <a:schemeClr val="bg2"/>
            </a:solidFill>
          </a:ln>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98E26D7-E5F4-1487-4A53-25BCBA58B851}"/>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905556D-6D45-3FE9-20C6-8728564C103F}"/>
              </a:ext>
            </a:extLst>
          </p:cNvPr>
          <p:cNvPicPr>
            <a:picLocks noChangeAspect="1"/>
          </p:cNvPicPr>
          <p:nvPr/>
        </p:nvPicPr>
        <p:blipFill>
          <a:blip r:embed="rId5"/>
          <a:stretch>
            <a:fillRect/>
          </a:stretch>
        </p:blipFill>
        <p:spPr>
          <a:xfrm>
            <a:off x="1391114" y="4342379"/>
            <a:ext cx="1121765" cy="292889"/>
          </a:xfrm>
          <a:prstGeom prst="rect">
            <a:avLst/>
          </a:prstGeom>
        </p:spPr>
      </p:pic>
    </p:spTree>
    <p:extLst>
      <p:ext uri="{BB962C8B-B14F-4D97-AF65-F5344CB8AC3E}">
        <p14:creationId xmlns:p14="http://schemas.microsoft.com/office/powerpoint/2010/main" val="138717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7</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2</a:t>
            </a:r>
          </a:p>
        </p:txBody>
      </p:sp>
      <p:sp>
        <p:nvSpPr>
          <p:cNvPr id="3" name="TextBox 2">
            <a:extLst>
              <a:ext uri="{FF2B5EF4-FFF2-40B4-BE49-F238E27FC236}">
                <a16:creationId xmlns:a16="http://schemas.microsoft.com/office/drawing/2014/main" id="{B76442B5-F72F-3437-55EC-CA7543E415BB}"/>
              </a:ext>
            </a:extLst>
          </p:cNvPr>
          <p:cNvSpPr txBox="1"/>
          <p:nvPr/>
        </p:nvSpPr>
        <p:spPr>
          <a:xfrm>
            <a:off x="3090356" y="2548667"/>
            <a:ext cx="5351305" cy="584775"/>
          </a:xfrm>
          <a:prstGeom prst="rect">
            <a:avLst/>
          </a:prstGeom>
          <a:noFill/>
        </p:spPr>
        <p:txBody>
          <a:bodyPr wrap="square" rtlCol="0">
            <a:spAutoFit/>
          </a:bodyPr>
          <a:lstStyle/>
          <a:p>
            <a:pPr algn="ctr"/>
            <a:r>
              <a:rPr lang="en-US" sz="1600" b="1" i="1" dirty="0">
                <a:solidFill>
                  <a:schemeClr val="bg2">
                    <a:lumMod val="50000"/>
                  </a:schemeClr>
                </a:solidFill>
                <a:latin typeface="Aptos Display" panose="020B0004020202020204" pitchFamily="34" charset="0"/>
              </a:rPr>
              <a:t>The employee is calling because wants to set up her Rapid Pay card.</a:t>
            </a:r>
          </a:p>
        </p:txBody>
      </p:sp>
      <p:sp>
        <p:nvSpPr>
          <p:cNvPr id="8" name="TextBox 7">
            <a:extLst>
              <a:ext uri="{FF2B5EF4-FFF2-40B4-BE49-F238E27FC236}">
                <a16:creationId xmlns:a16="http://schemas.microsoft.com/office/drawing/2014/main" id="{68A4DBB0-487E-BBC1-B174-192FEA8B2D22}"/>
              </a:ext>
            </a:extLst>
          </p:cNvPr>
          <p:cNvSpPr txBox="1"/>
          <p:nvPr/>
        </p:nvSpPr>
        <p:spPr>
          <a:xfrm>
            <a:off x="4210412" y="3160375"/>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pic>
        <p:nvPicPr>
          <p:cNvPr id="1026" name="Picture 2" descr="2,300+ Blonde Woman Using Phone In Bed Stock Photos, Pictures &amp;  Royalty-Free Images - iStock">
            <a:extLst>
              <a:ext uri="{FF2B5EF4-FFF2-40B4-BE49-F238E27FC236}">
                <a16:creationId xmlns:a16="http://schemas.microsoft.com/office/drawing/2014/main" id="{4929BDDF-33BB-1FE6-2909-0E4E49177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357"/>
          <a:stretch/>
        </p:blipFill>
        <p:spPr bwMode="auto">
          <a:xfrm>
            <a:off x="929969" y="1662011"/>
            <a:ext cx="1376822" cy="1377317"/>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E2D67C-8AA3-0519-EE8E-BB2D37A3EF68}"/>
              </a:ext>
            </a:extLst>
          </p:cNvPr>
          <p:cNvSpPr txBox="1"/>
          <p:nvPr/>
        </p:nvSpPr>
        <p:spPr>
          <a:xfrm>
            <a:off x="623136" y="3114209"/>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Julia Downing</a:t>
            </a:r>
          </a:p>
          <a:p>
            <a:pPr algn="ctr"/>
            <a:r>
              <a:rPr lang="en-US" sz="1200" b="1" dirty="0">
                <a:solidFill>
                  <a:schemeClr val="accent1"/>
                </a:solidFill>
              </a:rPr>
              <a:t>Last 4SSN:</a:t>
            </a:r>
            <a:r>
              <a:rPr lang="en-US" sz="1200" dirty="0">
                <a:solidFill>
                  <a:schemeClr val="bg2">
                    <a:lumMod val="50000"/>
                  </a:schemeClr>
                </a:solidFill>
              </a:rPr>
              <a:t>1124   </a:t>
            </a:r>
          </a:p>
          <a:p>
            <a:pPr algn="ctr"/>
            <a:r>
              <a:rPr lang="en-US" sz="1200" b="1" dirty="0">
                <a:solidFill>
                  <a:schemeClr val="accent1"/>
                </a:solidFill>
              </a:rPr>
              <a:t>DOB: </a:t>
            </a:r>
            <a:r>
              <a:rPr lang="en-US" sz="1200" dirty="0">
                <a:solidFill>
                  <a:schemeClr val="bg2">
                    <a:lumMod val="50000"/>
                  </a:schemeClr>
                </a:solidFill>
              </a:rPr>
              <a:t>08/07/1995 </a:t>
            </a:r>
            <a:endParaRPr lang="en-US" sz="1200" b="1" dirty="0">
              <a:solidFill>
                <a:schemeClr val="bg2">
                  <a:lumMod val="50000"/>
                </a:schemeClr>
              </a:solidFill>
            </a:endParaRPr>
          </a:p>
        </p:txBody>
      </p:sp>
      <p:pic>
        <p:nvPicPr>
          <p:cNvPr id="4" name="Picture 3">
            <a:extLst>
              <a:ext uri="{FF2B5EF4-FFF2-40B4-BE49-F238E27FC236}">
                <a16:creationId xmlns:a16="http://schemas.microsoft.com/office/drawing/2014/main" id="{03E5958F-87D2-AFB2-2539-280698731D83}"/>
              </a:ext>
            </a:extLst>
          </p:cNvPr>
          <p:cNvPicPr>
            <a:picLocks noChangeAspect="1"/>
          </p:cNvPicPr>
          <p:nvPr/>
        </p:nvPicPr>
        <p:blipFill rotWithShape="1">
          <a:blip r:embed="rId4"/>
          <a:srcRect t="13316"/>
          <a:stretch/>
        </p:blipFill>
        <p:spPr>
          <a:xfrm>
            <a:off x="1103958" y="3913179"/>
            <a:ext cx="1028844" cy="470698"/>
          </a:xfrm>
          <a:prstGeom prst="rect">
            <a:avLst/>
          </a:prstGeom>
        </p:spPr>
      </p:pic>
    </p:spTree>
    <p:extLst>
      <p:ext uri="{BB962C8B-B14F-4D97-AF65-F5344CB8AC3E}">
        <p14:creationId xmlns:p14="http://schemas.microsoft.com/office/powerpoint/2010/main" val="129373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8</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2</a:t>
            </a:r>
          </a:p>
        </p:txBody>
      </p:sp>
      <p:sp>
        <p:nvSpPr>
          <p:cNvPr id="3" name="TextBox 2">
            <a:extLst>
              <a:ext uri="{FF2B5EF4-FFF2-40B4-BE49-F238E27FC236}">
                <a16:creationId xmlns:a16="http://schemas.microsoft.com/office/drawing/2014/main" id="{B76442B5-F72F-3437-55EC-CA7543E415BB}"/>
              </a:ext>
            </a:extLst>
          </p:cNvPr>
          <p:cNvSpPr txBox="1"/>
          <p:nvPr/>
        </p:nvSpPr>
        <p:spPr>
          <a:xfrm>
            <a:off x="704274" y="3456271"/>
            <a:ext cx="2095157" cy="646331"/>
          </a:xfrm>
          <a:prstGeom prst="rect">
            <a:avLst/>
          </a:prstGeom>
          <a:noFill/>
        </p:spPr>
        <p:txBody>
          <a:bodyPr wrap="square" rtlCol="0">
            <a:spAutoFit/>
          </a:bodyPr>
          <a:lstStyle/>
          <a:p>
            <a:pPr algn="ctr"/>
            <a:r>
              <a:rPr lang="en-US" sz="1200" b="1" i="1" dirty="0">
                <a:solidFill>
                  <a:schemeClr val="bg2">
                    <a:lumMod val="50000"/>
                  </a:schemeClr>
                </a:solidFill>
                <a:latin typeface="Aptos Display" panose="020B0004020202020204" pitchFamily="34" charset="0"/>
              </a:rPr>
              <a:t>The employee is calling because wants to set up her Pay card.</a:t>
            </a:r>
          </a:p>
        </p:txBody>
      </p:sp>
      <p:sp>
        <p:nvSpPr>
          <p:cNvPr id="4" name="TextBox 3">
            <a:extLst>
              <a:ext uri="{FF2B5EF4-FFF2-40B4-BE49-F238E27FC236}">
                <a16:creationId xmlns:a16="http://schemas.microsoft.com/office/drawing/2014/main" id="{D86AC394-CA50-B381-5E73-37B04A416C00}"/>
              </a:ext>
            </a:extLst>
          </p:cNvPr>
          <p:cNvSpPr txBox="1"/>
          <p:nvPr/>
        </p:nvSpPr>
        <p:spPr>
          <a:xfrm>
            <a:off x="661821" y="2625274"/>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Julia Downing</a:t>
            </a:r>
          </a:p>
          <a:p>
            <a:pPr algn="ctr"/>
            <a:r>
              <a:rPr lang="en-US" sz="1200" b="1" dirty="0">
                <a:solidFill>
                  <a:schemeClr val="accent1"/>
                </a:solidFill>
              </a:rPr>
              <a:t>Last 4SSN:</a:t>
            </a:r>
            <a:r>
              <a:rPr lang="en-US" sz="1200" dirty="0">
                <a:solidFill>
                  <a:schemeClr val="bg2">
                    <a:lumMod val="50000"/>
                  </a:schemeClr>
                </a:solidFill>
              </a:rPr>
              <a:t>1124   </a:t>
            </a:r>
          </a:p>
          <a:p>
            <a:pPr algn="ctr"/>
            <a:r>
              <a:rPr lang="en-US" sz="1200" b="1" dirty="0">
                <a:solidFill>
                  <a:schemeClr val="accent1"/>
                </a:solidFill>
              </a:rPr>
              <a:t>DOB: </a:t>
            </a:r>
            <a:r>
              <a:rPr lang="en-US" sz="1200" dirty="0">
                <a:solidFill>
                  <a:schemeClr val="bg2">
                    <a:lumMod val="50000"/>
                  </a:schemeClr>
                </a:solidFill>
              </a:rPr>
              <a:t>08/07/1995 </a:t>
            </a:r>
            <a:endParaRPr lang="en-US" sz="1200" b="1" dirty="0">
              <a:solidFill>
                <a:schemeClr val="bg2">
                  <a:lumMod val="50000"/>
                </a:schemeClr>
              </a:solidFill>
            </a:endParaRPr>
          </a:p>
        </p:txBody>
      </p:sp>
      <p:sp>
        <p:nvSpPr>
          <p:cNvPr id="8" name="TextBox 7">
            <a:extLst>
              <a:ext uri="{FF2B5EF4-FFF2-40B4-BE49-F238E27FC236}">
                <a16:creationId xmlns:a16="http://schemas.microsoft.com/office/drawing/2014/main" id="{68A4DBB0-487E-BBC1-B174-192FEA8B2D22}"/>
              </a:ext>
            </a:extLst>
          </p:cNvPr>
          <p:cNvSpPr txBox="1"/>
          <p:nvPr/>
        </p:nvSpPr>
        <p:spPr>
          <a:xfrm>
            <a:off x="4084725" y="1986397"/>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pic>
        <p:nvPicPr>
          <p:cNvPr id="1026" name="Picture 2" descr="2,300+ Blonde Woman Using Phone In Bed Stock Photos, Pictures &amp;  Royalty-Free Images - iStock">
            <a:extLst>
              <a:ext uri="{FF2B5EF4-FFF2-40B4-BE49-F238E27FC236}">
                <a16:creationId xmlns:a16="http://schemas.microsoft.com/office/drawing/2014/main" id="{4929BDDF-33BB-1FE6-2909-0E4E49177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357"/>
          <a:stretch/>
        </p:blipFill>
        <p:spPr bwMode="auto">
          <a:xfrm>
            <a:off x="1063442" y="1123720"/>
            <a:ext cx="1376822" cy="1377317"/>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AE3E3F-074B-C751-F570-EB8E30B6AD3D}"/>
              </a:ext>
            </a:extLst>
          </p:cNvPr>
          <p:cNvSpPr txBox="1"/>
          <p:nvPr/>
        </p:nvSpPr>
        <p:spPr>
          <a:xfrm>
            <a:off x="3313430" y="2400169"/>
            <a:ext cx="4981807" cy="584775"/>
          </a:xfrm>
          <a:prstGeom prst="rect">
            <a:avLst/>
          </a:prstGeom>
          <a:noFill/>
        </p:spPr>
        <p:txBody>
          <a:bodyPr wrap="square" rtlCol="0">
            <a:spAutoFit/>
          </a:bodyPr>
          <a:lstStyle/>
          <a:p>
            <a:pPr algn="ctr"/>
            <a:r>
              <a:rPr lang="en-US" sz="1600" i="1" dirty="0">
                <a:latin typeface="Aptos Display" panose="020B0004020202020204" pitchFamily="34" charset="0"/>
              </a:rPr>
              <a:t>Empower Employees use Rapid for Pay Cards, so must send the email and attach the forms found in the SP.</a:t>
            </a:r>
          </a:p>
        </p:txBody>
      </p:sp>
      <p:pic>
        <p:nvPicPr>
          <p:cNvPr id="11" name="Picture 10">
            <a:extLst>
              <a:ext uri="{FF2B5EF4-FFF2-40B4-BE49-F238E27FC236}">
                <a16:creationId xmlns:a16="http://schemas.microsoft.com/office/drawing/2014/main" id="{71124E11-AEE6-113D-DE2D-3D9EC0C216F8}"/>
              </a:ext>
            </a:extLst>
          </p:cNvPr>
          <p:cNvPicPr>
            <a:picLocks noChangeAspect="1"/>
          </p:cNvPicPr>
          <p:nvPr/>
        </p:nvPicPr>
        <p:blipFill>
          <a:blip r:embed="rId4"/>
          <a:stretch>
            <a:fillRect/>
          </a:stretch>
        </p:blipFill>
        <p:spPr>
          <a:xfrm>
            <a:off x="3822434" y="3810056"/>
            <a:ext cx="4458322" cy="476316"/>
          </a:xfrm>
          <a:prstGeom prst="rect">
            <a:avLst/>
          </a:prstGeom>
        </p:spPr>
      </p:pic>
      <p:pic>
        <p:nvPicPr>
          <p:cNvPr id="2050" name="Picture 2" descr="Mail Images - Free Download on Freepik">
            <a:extLst>
              <a:ext uri="{FF2B5EF4-FFF2-40B4-BE49-F238E27FC236}">
                <a16:creationId xmlns:a16="http://schemas.microsoft.com/office/drawing/2014/main" id="{0EFED9DD-FF31-DA71-E164-A186B043AA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7976" y="2920925"/>
            <a:ext cx="844691" cy="844691"/>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235EB49-A08F-3149-4597-F394D57E58B5}"/>
              </a:ext>
            </a:extLst>
          </p:cNvPr>
          <p:cNvPicPr>
            <a:picLocks noChangeAspect="1"/>
          </p:cNvPicPr>
          <p:nvPr/>
        </p:nvPicPr>
        <p:blipFill rotWithShape="1">
          <a:blip r:embed="rId6"/>
          <a:srcRect t="13316"/>
          <a:stretch/>
        </p:blipFill>
        <p:spPr>
          <a:xfrm>
            <a:off x="1237430" y="4295607"/>
            <a:ext cx="1028844" cy="470698"/>
          </a:xfrm>
          <a:prstGeom prst="rect">
            <a:avLst/>
          </a:prstGeom>
        </p:spPr>
      </p:pic>
    </p:spTree>
    <p:extLst>
      <p:ext uri="{BB962C8B-B14F-4D97-AF65-F5344CB8AC3E}">
        <p14:creationId xmlns:p14="http://schemas.microsoft.com/office/powerpoint/2010/main" val="170206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C688DA-D92E-3691-6625-7D9A3F7306C7}"/>
              </a:ext>
            </a:extLst>
          </p:cNvPr>
          <p:cNvPicPr>
            <a:picLocks noChangeAspect="1"/>
          </p:cNvPicPr>
          <p:nvPr/>
        </p:nvPicPr>
        <p:blipFill>
          <a:blip r:embed="rId2">
            <a:alphaModFix amt="13000"/>
          </a:blip>
          <a:stretch>
            <a:fillRect/>
          </a:stretch>
        </p:blipFill>
        <p:spPr>
          <a:xfrm>
            <a:off x="1391114" y="1315240"/>
            <a:ext cx="5715000" cy="3429000"/>
          </a:xfrm>
          <a:prstGeom prst="rect">
            <a:avLst/>
          </a:prstGeom>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9</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s-US" sz="2800" dirty="0">
                <a:solidFill>
                  <a:srgbClr val="FA6D26"/>
                </a:solidFill>
              </a:rPr>
              <a:t>Scenario</a:t>
            </a:r>
            <a:r>
              <a:rPr lang="en-US" sz="2800" dirty="0">
                <a:solidFill>
                  <a:srgbClr val="FA6D26"/>
                </a:solidFill>
              </a:rPr>
              <a:t> </a:t>
            </a:r>
            <a:r>
              <a:rPr lang="en-US" sz="2800" dirty="0">
                <a:solidFill>
                  <a:schemeClr val="tx1"/>
                </a:solidFill>
              </a:rPr>
              <a:t>3</a:t>
            </a:r>
          </a:p>
        </p:txBody>
      </p:sp>
      <p:sp>
        <p:nvSpPr>
          <p:cNvPr id="8" name="TextBox 7">
            <a:extLst>
              <a:ext uri="{FF2B5EF4-FFF2-40B4-BE49-F238E27FC236}">
                <a16:creationId xmlns:a16="http://schemas.microsoft.com/office/drawing/2014/main" id="{68A4DBB0-487E-BBC1-B174-192FEA8B2D22}"/>
              </a:ext>
            </a:extLst>
          </p:cNvPr>
          <p:cNvSpPr txBox="1"/>
          <p:nvPr/>
        </p:nvSpPr>
        <p:spPr>
          <a:xfrm>
            <a:off x="4164975" y="3185111"/>
            <a:ext cx="3111191" cy="369332"/>
          </a:xfrm>
          <a:prstGeom prst="rect">
            <a:avLst/>
          </a:prstGeom>
          <a:noFill/>
        </p:spPr>
        <p:txBody>
          <a:bodyPr wrap="square">
            <a:spAutoFit/>
          </a:bodyPr>
          <a:lstStyle/>
          <a:p>
            <a:pPr algn="ctr"/>
            <a:r>
              <a:rPr lang="en-US" sz="1800" b="1" dirty="0">
                <a:solidFill>
                  <a:schemeClr val="bg2">
                    <a:lumMod val="50000"/>
                  </a:schemeClr>
                </a:solidFill>
                <a:latin typeface="Aptos" panose="020B0004020202020204" pitchFamily="34" charset="0"/>
              </a:rPr>
              <a:t>How would you proceed</a:t>
            </a:r>
            <a:r>
              <a:rPr lang="en-US" sz="1800" b="1" dirty="0">
                <a:solidFill>
                  <a:schemeClr val="accent1"/>
                </a:solidFill>
                <a:latin typeface="Aptos" panose="020B0004020202020204" pitchFamily="34" charset="0"/>
              </a:rPr>
              <a:t>?</a:t>
            </a:r>
            <a:endParaRPr lang="en-US" b="1" dirty="0">
              <a:solidFill>
                <a:schemeClr val="accent1"/>
              </a:solidFill>
              <a:latin typeface="Aptos" panose="020B0004020202020204" pitchFamily="34" charset="0"/>
            </a:endParaRPr>
          </a:p>
        </p:txBody>
      </p:sp>
      <p:cxnSp>
        <p:nvCxnSpPr>
          <p:cNvPr id="9" name="Straight Connector 8">
            <a:extLst>
              <a:ext uri="{FF2B5EF4-FFF2-40B4-BE49-F238E27FC236}">
                <a16:creationId xmlns:a16="http://schemas.microsoft.com/office/drawing/2014/main" id="{0B607378-9B3C-83A3-50D5-40EB3157728B}"/>
              </a:ext>
            </a:extLst>
          </p:cNvPr>
          <p:cNvCxnSpPr>
            <a:cxnSpLocks/>
          </p:cNvCxnSpPr>
          <p:nvPr/>
        </p:nvCxnSpPr>
        <p:spPr>
          <a:xfrm>
            <a:off x="613317" y="951541"/>
            <a:ext cx="7939668" cy="0"/>
          </a:xfrm>
          <a:prstGeom prst="line">
            <a:avLst/>
          </a:prstGeom>
          <a:ln w="19050">
            <a:solidFill>
              <a:srgbClr val="00A5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E2D67C-8AA3-0519-EE8E-BB2D37A3EF68}"/>
              </a:ext>
            </a:extLst>
          </p:cNvPr>
          <p:cNvSpPr txBox="1"/>
          <p:nvPr/>
        </p:nvSpPr>
        <p:spPr>
          <a:xfrm>
            <a:off x="889824" y="2954278"/>
            <a:ext cx="2180064" cy="830997"/>
          </a:xfrm>
          <a:prstGeom prst="rect">
            <a:avLst/>
          </a:prstGeom>
          <a:noFill/>
        </p:spPr>
        <p:txBody>
          <a:bodyPr wrap="square" rtlCol="0">
            <a:spAutoFit/>
          </a:bodyPr>
          <a:lstStyle/>
          <a:p>
            <a:pPr algn="ctr"/>
            <a:r>
              <a:rPr lang="en-US" sz="1200" b="1" dirty="0"/>
              <a:t>Employee’s Information:</a:t>
            </a:r>
            <a:br>
              <a:rPr lang="en-US" sz="1200" b="1" dirty="0">
                <a:solidFill>
                  <a:schemeClr val="bg2">
                    <a:lumMod val="50000"/>
                  </a:schemeClr>
                </a:solidFill>
              </a:rPr>
            </a:br>
            <a:r>
              <a:rPr lang="en-US" sz="1200" b="1" dirty="0">
                <a:solidFill>
                  <a:schemeClr val="accent1"/>
                </a:solidFill>
              </a:rPr>
              <a:t>Name: </a:t>
            </a:r>
            <a:r>
              <a:rPr lang="en-US" sz="1200" dirty="0">
                <a:solidFill>
                  <a:schemeClr val="bg2">
                    <a:lumMod val="50000"/>
                  </a:schemeClr>
                </a:solidFill>
              </a:rPr>
              <a:t>Juan Barajas</a:t>
            </a:r>
          </a:p>
          <a:p>
            <a:pPr algn="ctr"/>
            <a:r>
              <a:rPr lang="en-US" sz="1200" b="1" dirty="0">
                <a:solidFill>
                  <a:schemeClr val="accent1"/>
                </a:solidFill>
              </a:rPr>
              <a:t>Last 4SSN: </a:t>
            </a:r>
            <a:r>
              <a:rPr lang="en-US" sz="1200" dirty="0">
                <a:solidFill>
                  <a:schemeClr val="bg2">
                    <a:lumMod val="50000"/>
                  </a:schemeClr>
                </a:solidFill>
              </a:rPr>
              <a:t>2161   </a:t>
            </a:r>
          </a:p>
          <a:p>
            <a:pPr algn="ctr"/>
            <a:r>
              <a:rPr lang="en-US" sz="1200" b="1" dirty="0">
                <a:solidFill>
                  <a:schemeClr val="accent1"/>
                </a:solidFill>
              </a:rPr>
              <a:t>DOB: </a:t>
            </a:r>
            <a:r>
              <a:rPr lang="en-US" sz="1200" dirty="0">
                <a:solidFill>
                  <a:schemeClr val="bg2">
                    <a:lumMod val="50000"/>
                  </a:schemeClr>
                </a:solidFill>
              </a:rPr>
              <a:t>07/22/1996</a:t>
            </a:r>
            <a:endParaRPr lang="en-US" sz="1200" b="1" dirty="0">
              <a:solidFill>
                <a:schemeClr val="bg2">
                  <a:lumMod val="50000"/>
                </a:schemeClr>
              </a:solidFill>
            </a:endParaRPr>
          </a:p>
        </p:txBody>
      </p:sp>
      <p:pic>
        <p:nvPicPr>
          <p:cNvPr id="3078" name="Picture 6" descr="124,500+ Latin American And Hispanic Ethnicity On Phone Stock Photos,  Pictures &amp; Royalty-Free Images - iStock">
            <a:extLst>
              <a:ext uri="{FF2B5EF4-FFF2-40B4-BE49-F238E27FC236}">
                <a16:creationId xmlns:a16="http://schemas.microsoft.com/office/drawing/2014/main" id="{99396D57-D3D9-A12E-6FE8-EA1C035ED5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323"/>
          <a:stretch/>
        </p:blipFill>
        <p:spPr bwMode="auto">
          <a:xfrm>
            <a:off x="1246147" y="1555764"/>
            <a:ext cx="1424249" cy="1271472"/>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0C109D-AEF5-1EBF-E14A-1557163B0BB5}"/>
              </a:ext>
            </a:extLst>
          </p:cNvPr>
          <p:cNvSpPr txBox="1"/>
          <p:nvPr/>
        </p:nvSpPr>
        <p:spPr>
          <a:xfrm>
            <a:off x="2476843" y="2600336"/>
            <a:ext cx="6487457" cy="338554"/>
          </a:xfrm>
          <a:prstGeom prst="rect">
            <a:avLst/>
          </a:prstGeom>
          <a:noFill/>
        </p:spPr>
        <p:txBody>
          <a:bodyPr wrap="square" rtlCol="0">
            <a:spAutoFit/>
          </a:bodyPr>
          <a:lstStyle/>
          <a:p>
            <a:pPr algn="ctr"/>
            <a:r>
              <a:rPr lang="en-US" sz="1600" b="1" i="1" dirty="0">
                <a:solidFill>
                  <a:schemeClr val="bg2">
                    <a:lumMod val="50000"/>
                  </a:schemeClr>
                </a:solidFill>
                <a:latin typeface="Aptos Display" panose="020B0004020202020204" pitchFamily="34" charset="0"/>
              </a:rPr>
              <a:t>The employee is looking for a 2021W2.</a:t>
            </a:r>
          </a:p>
        </p:txBody>
      </p:sp>
      <p:pic>
        <p:nvPicPr>
          <p:cNvPr id="4" name="Picture 3">
            <a:extLst>
              <a:ext uri="{FF2B5EF4-FFF2-40B4-BE49-F238E27FC236}">
                <a16:creationId xmlns:a16="http://schemas.microsoft.com/office/drawing/2014/main" id="{09FF8B73-99FD-6330-A8DC-DEE2448019BA}"/>
              </a:ext>
            </a:extLst>
          </p:cNvPr>
          <p:cNvPicPr>
            <a:picLocks noChangeAspect="1"/>
          </p:cNvPicPr>
          <p:nvPr/>
        </p:nvPicPr>
        <p:blipFill>
          <a:blip r:embed="rId4"/>
          <a:stretch>
            <a:fillRect/>
          </a:stretch>
        </p:blipFill>
        <p:spPr>
          <a:xfrm>
            <a:off x="1221062" y="3785275"/>
            <a:ext cx="1474421" cy="446950"/>
          </a:xfrm>
          <a:prstGeom prst="rect">
            <a:avLst/>
          </a:prstGeom>
        </p:spPr>
      </p:pic>
    </p:spTree>
    <p:extLst>
      <p:ext uri="{BB962C8B-B14F-4D97-AF65-F5344CB8AC3E}">
        <p14:creationId xmlns:p14="http://schemas.microsoft.com/office/powerpoint/2010/main" val="3280660162"/>
      </p:ext>
    </p:extLst>
  </p:cSld>
  <p:clrMapOvr>
    <a:masterClrMapping/>
  </p:clrMapOvr>
</p:sld>
</file>

<file path=ppt/theme/theme1.xml><?xml version="1.0" encoding="utf-8"?>
<a:theme xmlns:a="http://schemas.openxmlformats.org/drawingml/2006/main" name="Vensure PPT Template">
  <a:themeElements>
    <a:clrScheme name="Vensure">
      <a:dk1>
        <a:srgbClr val="000000"/>
      </a:dk1>
      <a:lt1>
        <a:srgbClr val="FFFFFF"/>
      </a:lt1>
      <a:dk2>
        <a:srgbClr val="44546A"/>
      </a:dk2>
      <a:lt2>
        <a:srgbClr val="E7E6E6"/>
      </a:lt2>
      <a:accent1>
        <a:srgbClr val="E05106"/>
      </a:accent1>
      <a:accent2>
        <a:srgbClr val="6C6F70"/>
      </a:accent2>
      <a:accent3>
        <a:srgbClr val="00A5B5"/>
      </a:accent3>
      <a:accent4>
        <a:srgbClr val="E18849"/>
      </a:accent4>
      <a:accent5>
        <a:srgbClr val="A71930"/>
      </a:accent5>
      <a:accent6>
        <a:srgbClr val="69BE47"/>
      </a:accent6>
      <a:hlink>
        <a:srgbClr val="E05106"/>
      </a:hlink>
      <a:folHlink>
        <a:srgbClr val="3B0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92A58BE00B1545AA1A12C2241357A0" ma:contentTypeVersion="17" ma:contentTypeDescription="Create a new document." ma:contentTypeScope="" ma:versionID="1fc17f03e3c1a0841c41bbd9ad42ff71">
  <xsd:schema xmlns:xsd="http://www.w3.org/2001/XMLSchema" xmlns:xs="http://www.w3.org/2001/XMLSchema" xmlns:p="http://schemas.microsoft.com/office/2006/metadata/properties" xmlns:ns2="3033b280-ae71-40d6-aa29-5fd3ac97e96f" xmlns:ns3="9116cb9f-bd0d-43bf-83a7-1685e5d6ba3a" targetNamespace="http://schemas.microsoft.com/office/2006/metadata/properties" ma:root="true" ma:fieldsID="c130d228af32b48fbaca373eddde570b" ns2:_="" ns3:_="">
    <xsd:import namespace="3033b280-ae71-40d6-aa29-5fd3ac97e96f"/>
    <xsd:import namespace="9116cb9f-bd0d-43bf-83a7-1685e5d6ba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3b280-ae71-40d6-aa29-5fd3ac97e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269d6d-f8a2-4d27-bd71-c96a8741e6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16cb9f-bd0d-43bf-83a7-1685e5d6ba3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6a6ed9-464b-4bc5-b25f-4d225d3d0700}" ma:internalName="TaxCatchAll" ma:showField="CatchAllData" ma:web="9116cb9f-bd0d-43bf-83a7-1685e5d6b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6E4902-6DA8-494C-BD10-E0F5E4BD4D5E}">
  <ds:schemaRefs>
    <ds:schemaRef ds:uri="http://schemas.microsoft.com/sharepoint/v3/contenttype/forms"/>
  </ds:schemaRefs>
</ds:datastoreItem>
</file>

<file path=customXml/itemProps2.xml><?xml version="1.0" encoding="utf-8"?>
<ds:datastoreItem xmlns:ds="http://schemas.openxmlformats.org/officeDocument/2006/customXml" ds:itemID="{839746D0-5ADE-4F06-91D3-E0B7487651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33b280-ae71-40d6-aa29-5fd3ac97e96f"/>
    <ds:schemaRef ds:uri="9116cb9f-bd0d-43bf-83a7-1685e5d6b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29900</TotalTime>
  <Words>1471</Words>
  <Application>Microsoft Office PowerPoint</Application>
  <PresentationFormat>Presentación en pantalla (16:9)</PresentationFormat>
  <Paragraphs>217</Paragraphs>
  <Slides>31</Slides>
  <Notes>7</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Vensure PPT Template</vt:lpstr>
      <vt:lpstr>Employee Relations </vt:lpstr>
      <vt:lpstr>Know It All Contest  VOL.2</vt:lpstr>
      <vt:lpstr>Rules Of The Game</vt:lpstr>
      <vt:lpstr>Dos and Don’ts</vt:lpstr>
      <vt:lpstr>Scenario 1</vt:lpstr>
      <vt:lpstr>Scenario 1</vt:lpstr>
      <vt:lpstr>Scenario 2</vt:lpstr>
      <vt:lpstr>Scenario 2</vt:lpstr>
      <vt:lpstr>Scenario 3</vt:lpstr>
      <vt:lpstr>Scenario 3</vt:lpstr>
      <vt:lpstr>Scenario 4</vt:lpstr>
      <vt:lpstr>Scenario 4</vt:lpstr>
      <vt:lpstr>Scenario 5</vt:lpstr>
      <vt:lpstr>Scenario 5</vt:lpstr>
      <vt:lpstr>Scenario 6</vt:lpstr>
      <vt:lpstr>Scenario 6</vt:lpstr>
      <vt:lpstr>Scenario 7</vt:lpstr>
      <vt:lpstr>Scenario 7</vt:lpstr>
      <vt:lpstr>Scenario 8</vt:lpstr>
      <vt:lpstr>Scenario 8</vt:lpstr>
      <vt:lpstr>Scenario 9</vt:lpstr>
      <vt:lpstr>Scenario 9</vt:lpstr>
      <vt:lpstr>Scenario 10</vt:lpstr>
      <vt:lpstr>Scenario 10</vt:lpstr>
      <vt:lpstr>Scenario 11</vt:lpstr>
      <vt:lpstr>Scenario 11</vt:lpstr>
      <vt:lpstr>Scenario 12</vt:lpstr>
      <vt:lpstr>Scenario 12</vt:lpstr>
      <vt:lpstr>Scenario 13</vt:lpstr>
      <vt:lpstr>Scenario 13</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Customized Business Solutions</dc:title>
  <dc:creator>Julie Dower</dc:creator>
  <cp:lastModifiedBy>Sergio Garcia</cp:lastModifiedBy>
  <cp:revision>360</cp:revision>
  <cp:lastPrinted>2019-03-04T13:55:30Z</cp:lastPrinted>
  <dcterms:modified xsi:type="dcterms:W3CDTF">2023-10-10T19:30:21Z</dcterms:modified>
</cp:coreProperties>
</file>