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4" r:id="rId6"/>
    <p:sldId id="312" r:id="rId7"/>
    <p:sldId id="342" r:id="rId8"/>
    <p:sldId id="314" r:id="rId9"/>
    <p:sldId id="341" r:id="rId10"/>
    <p:sldId id="343" r:id="rId11"/>
    <p:sldId id="375" r:id="rId12"/>
    <p:sldId id="354" r:id="rId13"/>
    <p:sldId id="376" r:id="rId14"/>
    <p:sldId id="377" r:id="rId15"/>
    <p:sldId id="380" r:id="rId16"/>
    <p:sldId id="378" r:id="rId17"/>
    <p:sldId id="379" r:id="rId18"/>
    <p:sldId id="374" r:id="rId19"/>
    <p:sldId id="373" r:id="rId20"/>
    <p:sldId id="323" r:id="rId21"/>
    <p:sldId id="381" r:id="rId22"/>
    <p:sldId id="387" r:id="rId23"/>
    <p:sldId id="382" r:id="rId24"/>
    <p:sldId id="384" r:id="rId25"/>
    <p:sldId id="383" r:id="rId26"/>
    <p:sldId id="385" r:id="rId27"/>
    <p:sldId id="386" r:id="rId28"/>
    <p:sldId id="388" r:id="rId29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5"/>
    <a:srgbClr val="706866"/>
    <a:srgbClr val="FA6A22"/>
    <a:srgbClr val="F96013"/>
    <a:srgbClr val="FEDBC8"/>
    <a:srgbClr val="009999"/>
    <a:srgbClr val="19728C"/>
    <a:srgbClr val="000000"/>
    <a:srgbClr val="E7E6E6"/>
    <a:srgbClr val="03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D5232-DEA9-4587-BBB3-4BBDC38B8D66}" v="159" dt="2023-04-25T20:13:13.544"/>
  </p1510:revLst>
</p1510:revInfo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0538" autoAdjust="0"/>
  </p:normalViewPr>
  <p:slideViewPr>
    <p:cSldViewPr snapToGrid="0">
      <p:cViewPr varScale="1">
        <p:scale>
          <a:sx n="86" d="100"/>
          <a:sy n="86" d="100"/>
        </p:scale>
        <p:origin x="122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10/10/2023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023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77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4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68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7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22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70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6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746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48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1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212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9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‹Nº›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yersolution.sharepoint.com/SitePages/Master-Benefit-Plans.aspx?OR=Teams-HL&amp;CT=1657727613313&amp;clickparams=eyJBcHBOYW1lIjoiVGVhbXMtRGVza3RvcCIsIkFwcFZlcnNpb24iOiIyNy8yMjA2MDYxNDgwNSIsIkhhc0ZlZGVyYXRlZFVzZXIiOmZhbHNlfQ%3D%3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n-US" dirty="0"/>
              <a:t>Session</a:t>
            </a:r>
            <a:r>
              <a:rPr lang="es-CO" dirty="0"/>
              <a:t> – </a:t>
            </a:r>
            <a:r>
              <a:rPr lang="en-US" dirty="0"/>
              <a:t>Leave of Absence</a:t>
            </a:r>
            <a:r>
              <a:rPr lang="es-US" dirty="0"/>
              <a:t> – </a:t>
            </a:r>
            <a:r>
              <a:rPr lang="en-US" dirty="0"/>
              <a:t>STD –LTD In Detail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109B-60F5-4A41-B4AD-00E4F710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7" y="2033978"/>
            <a:ext cx="7863731" cy="15721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STD – LTD Benefit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CE15242-DAC0-1922-530D-C84CA83B588C}"/>
              </a:ext>
            </a:extLst>
          </p:cNvPr>
          <p:cNvSpPr txBox="1">
            <a:spLocks/>
          </p:cNvSpPr>
          <p:nvPr/>
        </p:nvSpPr>
        <p:spPr>
          <a:xfrm>
            <a:off x="404897" y="2605994"/>
            <a:ext cx="4326248" cy="1000098"/>
          </a:xfrm>
          <a:prstGeom prst="rect">
            <a:avLst/>
          </a:prstGeom>
        </p:spPr>
        <p:txBody>
          <a:bodyPr/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>
                <a:solidFill>
                  <a:srgbClr val="F96013"/>
                </a:solidFill>
              </a:rPr>
              <a:t>Short Term Disability – Long Term Disability</a:t>
            </a:r>
          </a:p>
        </p:txBody>
      </p:sp>
    </p:spTree>
    <p:extLst>
      <p:ext uri="{BB962C8B-B14F-4D97-AF65-F5344CB8AC3E}">
        <p14:creationId xmlns:p14="http://schemas.microsoft.com/office/powerpoint/2010/main" val="2231511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28600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416528"/>
            <a:ext cx="577413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STD – LTD Basics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B477-6C88-3531-0680-7DA0971DF64D}"/>
              </a:ext>
            </a:extLst>
          </p:cNvPr>
          <p:cNvSpPr txBox="1"/>
          <p:nvPr/>
        </p:nvSpPr>
        <p:spPr>
          <a:xfrm>
            <a:off x="696950" y="1556087"/>
            <a:ext cx="7750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6866"/>
                </a:solidFill>
              </a:rPr>
              <a:t>STD – LTD are benefits that are offered to the employee to receive a percentage of their paychecks when having an accident or serious illness That prevents them from working for a Short or Long period of time.</a:t>
            </a:r>
          </a:p>
          <a:p>
            <a:endParaRPr lang="en-US" dirty="0">
              <a:solidFill>
                <a:srgbClr val="706866"/>
              </a:solidFill>
            </a:endParaRPr>
          </a:p>
          <a:p>
            <a:r>
              <a:rPr lang="en-US" dirty="0">
                <a:solidFill>
                  <a:srgbClr val="706866"/>
                </a:solidFill>
              </a:rPr>
              <a:t>Keep in mind </a:t>
            </a:r>
            <a:r>
              <a:rPr lang="en-US" b="1" dirty="0">
                <a:solidFill>
                  <a:srgbClr val="00A5B5"/>
                </a:solidFill>
              </a:rPr>
              <a:t>they are optional</a:t>
            </a:r>
            <a:r>
              <a:rPr lang="en-US" dirty="0">
                <a:solidFill>
                  <a:srgbClr val="706866"/>
                </a:solidFill>
              </a:rPr>
              <a:t>, and the employee must add them when doing their benefits enrollment.</a:t>
            </a:r>
            <a:endParaRPr lang="en-US" dirty="0">
              <a:solidFill>
                <a:srgbClr val="00999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8800B-483D-9DF7-6DF2-3C7CA6837EC6}"/>
              </a:ext>
            </a:extLst>
          </p:cNvPr>
          <p:cNvSpPr txBox="1"/>
          <p:nvPr/>
        </p:nvSpPr>
        <p:spPr>
          <a:xfrm>
            <a:off x="618891" y="3580625"/>
            <a:ext cx="775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A5B5"/>
                </a:solidFill>
              </a:rPr>
              <a:t>That is why is important to confirm whether the employee has the benefit or not.</a:t>
            </a:r>
          </a:p>
        </p:txBody>
      </p:sp>
    </p:spTree>
    <p:extLst>
      <p:ext uri="{BB962C8B-B14F-4D97-AF65-F5344CB8AC3E}">
        <p14:creationId xmlns:p14="http://schemas.microsoft.com/office/powerpoint/2010/main" val="170019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28600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416528"/>
            <a:ext cx="577413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STD – LTD Claim Process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B477-6C88-3531-0680-7DA0971DF64D}"/>
              </a:ext>
            </a:extLst>
          </p:cNvPr>
          <p:cNvSpPr txBox="1"/>
          <p:nvPr/>
        </p:nvSpPr>
        <p:spPr>
          <a:xfrm>
            <a:off x="611225" y="964114"/>
            <a:ext cx="77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6866"/>
                </a:solidFill>
              </a:rPr>
              <a:t>When employees want to use these benefits, they need to file a claim and follow the instructions in the form sent. </a:t>
            </a:r>
            <a:endParaRPr lang="en-US" sz="1600" dirty="0">
              <a:solidFill>
                <a:srgbClr val="00999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0F2828-9187-1379-0D15-7536154857E7}"/>
              </a:ext>
            </a:extLst>
          </p:cNvPr>
          <p:cNvSpPr txBox="1"/>
          <p:nvPr/>
        </p:nvSpPr>
        <p:spPr>
          <a:xfrm>
            <a:off x="1566861" y="1548889"/>
            <a:ext cx="60102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706866"/>
                </a:solidFill>
              </a:rPr>
              <a:t>We, Employee Relations can send those claim formats. </a:t>
            </a:r>
            <a:r>
              <a:rPr lang="en-US" sz="1400" b="1" i="1" dirty="0">
                <a:solidFill>
                  <a:srgbClr val="706866"/>
                </a:solidFill>
              </a:rPr>
              <a:t>Here is how:</a:t>
            </a:r>
            <a:endParaRPr lang="en-US" sz="1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AF63E-AF37-736D-BEC2-EBB3032F92AD}"/>
              </a:ext>
            </a:extLst>
          </p:cNvPr>
          <p:cNvSpPr txBox="1"/>
          <p:nvPr/>
        </p:nvSpPr>
        <p:spPr>
          <a:xfrm>
            <a:off x="2428873" y="1940274"/>
            <a:ext cx="4617722" cy="172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Confirm the name of the plan. (Benefits Overview)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Go to the Master Benefits Plan </a:t>
            </a:r>
            <a:r>
              <a:rPr lang="en-US" sz="1200" i="1" dirty="0">
                <a:solidFill>
                  <a:srgbClr val="70686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1200" i="1" dirty="0">
              <a:solidFill>
                <a:srgbClr val="706866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Look for the STD – LTD Section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Go to Support Collateral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Select the plan (STD or LTD) download and send the form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200" i="1" dirty="0">
                <a:solidFill>
                  <a:srgbClr val="706866"/>
                </a:solidFill>
              </a:rPr>
              <a:t>Advise the EE to follow instructions on the form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9E02DF-4D3F-695B-E37E-E3FD181B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426" y="3801803"/>
            <a:ext cx="8211696" cy="6001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15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STD - LTD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10552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suffered an accident last week and I want to confirm if there is something on my benefits that will help in this situation.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5" y="1583349"/>
            <a:ext cx="6105525" cy="276999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Sure, first we should confirm what benefits the employee has active: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2C180-4121-D102-8037-386DB90B5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65" y="2051301"/>
            <a:ext cx="7440063" cy="99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72A75-D0B8-670E-4C18-0BBCBD99A7C4}"/>
              </a:ext>
            </a:extLst>
          </p:cNvPr>
          <p:cNvSpPr txBox="1"/>
          <p:nvPr/>
        </p:nvSpPr>
        <p:spPr>
          <a:xfrm>
            <a:off x="1519233" y="3298014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06866"/>
                </a:solidFill>
              </a:rPr>
              <a:t>We see that the employee has STD and LTD benefits active so we can proceed by giving the information on how to file a claim.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FDBA6A-ECB4-1784-8A57-002BA0B3B99D}"/>
              </a:ext>
            </a:extLst>
          </p:cNvPr>
          <p:cNvSpPr txBox="1"/>
          <p:nvPr/>
        </p:nvSpPr>
        <p:spPr>
          <a:xfrm>
            <a:off x="1519232" y="3866079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FA6A22"/>
                </a:solidFill>
              </a:rPr>
              <a:t>We can also send the information of the plan if the employee wants to know compensations and specifics.</a:t>
            </a:r>
          </a:p>
        </p:txBody>
      </p:sp>
    </p:spTree>
    <p:extLst>
      <p:ext uri="{BB962C8B-B14F-4D97-AF65-F5344CB8AC3E}">
        <p14:creationId xmlns:p14="http://schemas.microsoft.com/office/powerpoint/2010/main" val="2218543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STD - LTD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10552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recall adding some benefits for STD and LTD, could you please send me the specifics of the plan</a:t>
            </a:r>
            <a:r>
              <a:rPr lang="es-US" sz="1200" b="1" dirty="0">
                <a:solidFill>
                  <a:srgbClr val="706866"/>
                </a:solidFill>
              </a:rPr>
              <a:t>?</a:t>
            </a:r>
            <a:endParaRPr lang="en-US" sz="1200" b="1" dirty="0">
              <a:solidFill>
                <a:srgbClr val="7068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5" y="1583349"/>
            <a:ext cx="6105525" cy="276999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Sure, first we should confirm what benefits the employee has active: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D2C180-4121-D102-8037-386DB90B5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65" y="2051301"/>
            <a:ext cx="7440063" cy="9907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72A75-D0B8-670E-4C18-0BBCBD99A7C4}"/>
              </a:ext>
            </a:extLst>
          </p:cNvPr>
          <p:cNvSpPr txBox="1"/>
          <p:nvPr/>
        </p:nvSpPr>
        <p:spPr>
          <a:xfrm>
            <a:off x="540830" y="3294844"/>
            <a:ext cx="8062331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06866"/>
                </a:solidFill>
              </a:rPr>
              <a:t>1. </a:t>
            </a:r>
            <a:r>
              <a:rPr lang="en-US" sz="1200" i="1" dirty="0">
                <a:solidFill>
                  <a:srgbClr val="706866"/>
                </a:solidFill>
              </a:rPr>
              <a:t>Identify the Plan name.   </a:t>
            </a:r>
            <a:r>
              <a:rPr lang="en-US" sz="1200" b="1" i="1" dirty="0">
                <a:solidFill>
                  <a:srgbClr val="706866"/>
                </a:solidFill>
              </a:rPr>
              <a:t>2. </a:t>
            </a:r>
            <a:r>
              <a:rPr lang="en-US" sz="1200" i="1" dirty="0">
                <a:solidFill>
                  <a:srgbClr val="706866"/>
                </a:solidFill>
              </a:rPr>
              <a:t>Got o Master plan Benefits Page.</a:t>
            </a:r>
            <a:r>
              <a:rPr lang="en-US" sz="1200" b="1" i="1" dirty="0">
                <a:solidFill>
                  <a:srgbClr val="706866"/>
                </a:solidFill>
              </a:rPr>
              <a:t> 3. </a:t>
            </a:r>
            <a:r>
              <a:rPr lang="en-US" sz="1200" i="1" dirty="0">
                <a:solidFill>
                  <a:srgbClr val="706866"/>
                </a:solidFill>
              </a:rPr>
              <a:t>Select STD and LTD category.  </a:t>
            </a:r>
            <a:r>
              <a:rPr lang="en-US" sz="1200" b="1" i="1" dirty="0">
                <a:solidFill>
                  <a:srgbClr val="706866"/>
                </a:solidFill>
              </a:rPr>
              <a:t>4. </a:t>
            </a:r>
            <a:r>
              <a:rPr lang="en-US" sz="1200" i="1" dirty="0">
                <a:solidFill>
                  <a:srgbClr val="706866"/>
                </a:solidFill>
              </a:rPr>
              <a:t>Look for the plan that has the same name.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D8575-BA7E-103F-37E7-071B7D513A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99" y="4044438"/>
            <a:ext cx="3467350" cy="7722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95DCB9-D57D-B29E-AE88-543D67372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340" y="3984704"/>
            <a:ext cx="747260" cy="82899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19B4F2-6E71-E05B-D2AF-40DDC0A5D2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7189" y="4559311"/>
            <a:ext cx="1780691" cy="2543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90AB60-3B78-D31A-F2BA-968E51F03F96}"/>
              </a:ext>
            </a:extLst>
          </p:cNvPr>
          <p:cNvSpPr txBox="1"/>
          <p:nvPr/>
        </p:nvSpPr>
        <p:spPr>
          <a:xfrm>
            <a:off x="585280" y="3804950"/>
            <a:ext cx="19932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FA6A22"/>
                </a:solidFill>
              </a:rPr>
              <a:t>Step 1</a:t>
            </a:r>
            <a:endParaRPr lang="en-US" sz="1050" dirty="0">
              <a:solidFill>
                <a:srgbClr val="FA6A2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ECA17A-741E-9E5D-DFEB-0822A8F0E89E}"/>
              </a:ext>
            </a:extLst>
          </p:cNvPr>
          <p:cNvSpPr txBox="1"/>
          <p:nvPr/>
        </p:nvSpPr>
        <p:spPr>
          <a:xfrm>
            <a:off x="4265571" y="4278672"/>
            <a:ext cx="19932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FA6A22"/>
                </a:solidFill>
              </a:rPr>
              <a:t>Steps 2,3</a:t>
            </a:r>
            <a:endParaRPr lang="en-US" sz="1050" dirty="0">
              <a:solidFill>
                <a:srgbClr val="FA6A2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5B1BE2-2E36-688F-5D24-0C4AEFF34129}"/>
              </a:ext>
            </a:extLst>
          </p:cNvPr>
          <p:cNvSpPr txBox="1"/>
          <p:nvPr/>
        </p:nvSpPr>
        <p:spPr>
          <a:xfrm>
            <a:off x="6258816" y="3984704"/>
            <a:ext cx="199324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i="1" dirty="0">
                <a:solidFill>
                  <a:srgbClr val="FA6A22"/>
                </a:solidFill>
              </a:rPr>
              <a:t>Step 4</a:t>
            </a:r>
            <a:endParaRPr lang="en-US" sz="1050" dirty="0">
              <a:solidFill>
                <a:srgbClr val="FA6A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5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BC8C3379-98F8-535D-F9F3-6E5C72D351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1832261" y="24728"/>
            <a:ext cx="5143500" cy="51435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D832E258-5E54-A5D0-03E2-0CD61148D60C}"/>
              </a:ext>
            </a:extLst>
          </p:cNvPr>
          <p:cNvSpPr txBox="1">
            <a:spLocks/>
          </p:cNvSpPr>
          <p:nvPr/>
        </p:nvSpPr>
        <p:spPr>
          <a:xfrm>
            <a:off x="467657" y="1283782"/>
            <a:ext cx="2108274" cy="3479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99"/>
                </a:solidFill>
              </a:rPr>
              <a:t>LOA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3290ECDB-A447-A12D-D352-398DDC647418}"/>
              </a:ext>
            </a:extLst>
          </p:cNvPr>
          <p:cNvSpPr txBox="1">
            <a:spLocks/>
          </p:cNvSpPr>
          <p:nvPr/>
        </p:nvSpPr>
        <p:spPr>
          <a:xfrm>
            <a:off x="3253135" y="1283782"/>
            <a:ext cx="2108274" cy="3479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99"/>
                </a:solidFill>
              </a:rPr>
              <a:t>STD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65C6499-F55D-4055-DE1A-2EC443E3E462}"/>
              </a:ext>
            </a:extLst>
          </p:cNvPr>
          <p:cNvSpPr txBox="1">
            <a:spLocks/>
          </p:cNvSpPr>
          <p:nvPr/>
        </p:nvSpPr>
        <p:spPr>
          <a:xfrm>
            <a:off x="6359218" y="1283782"/>
            <a:ext cx="2108274" cy="3479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rgbClr val="009999"/>
                </a:solidFill>
              </a:rPr>
              <a:t>LTD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1EF2635-DC57-7FB6-7699-603687C6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88" y="460580"/>
            <a:ext cx="6789995" cy="4328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Leaves</a:t>
            </a:r>
            <a:r>
              <a:rPr lang="es-CO" sz="2800" dirty="0">
                <a:solidFill>
                  <a:srgbClr val="FA6D26"/>
                </a:solidFill>
              </a:rPr>
              <a:t> </a:t>
            </a:r>
            <a:r>
              <a:rPr lang="en-US" sz="2800" dirty="0">
                <a:solidFill>
                  <a:srgbClr val="FA6D26"/>
                </a:solidFill>
              </a:rPr>
              <a:t>Requests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763F0D2-74E6-92D6-E703-6EEF6A81765A}"/>
              </a:ext>
            </a:extLst>
          </p:cNvPr>
          <p:cNvSpPr txBox="1">
            <a:spLocks/>
          </p:cNvSpPr>
          <p:nvPr/>
        </p:nvSpPr>
        <p:spPr>
          <a:xfrm>
            <a:off x="356839" y="1631772"/>
            <a:ext cx="2219092" cy="302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009999"/>
                </a:solidFill>
              </a:rPr>
              <a:t>Leave of Absence - FMLA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C7BC414-C127-1D9E-6B58-3EAC3BE67AF0}"/>
              </a:ext>
            </a:extLst>
          </p:cNvPr>
          <p:cNvSpPr txBox="1">
            <a:spLocks/>
          </p:cNvSpPr>
          <p:nvPr/>
        </p:nvSpPr>
        <p:spPr>
          <a:xfrm>
            <a:off x="3253135" y="1630586"/>
            <a:ext cx="2108274" cy="302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009999"/>
                </a:solidFill>
              </a:rPr>
              <a:t>Short Term Disability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9F04828-8034-87F0-AD83-8D3F54E3A68E}"/>
              </a:ext>
            </a:extLst>
          </p:cNvPr>
          <p:cNvSpPr txBox="1">
            <a:spLocks/>
          </p:cNvSpPr>
          <p:nvPr/>
        </p:nvSpPr>
        <p:spPr>
          <a:xfrm>
            <a:off x="6359218" y="1628214"/>
            <a:ext cx="2108274" cy="3024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009999"/>
                </a:solidFill>
              </a:rPr>
              <a:t>Long Term Disability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0A5936-C064-088A-6B94-51BCE002CC06}"/>
              </a:ext>
            </a:extLst>
          </p:cNvPr>
          <p:cNvSpPr txBox="1"/>
          <p:nvPr/>
        </p:nvSpPr>
        <p:spPr>
          <a:xfrm>
            <a:off x="854613" y="1982155"/>
            <a:ext cx="17213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Granted by law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NON-PAID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FC137D-AD1A-E36E-59CA-D39AF314AD76}"/>
              </a:ext>
            </a:extLst>
          </p:cNvPr>
          <p:cNvSpPr txBox="1"/>
          <p:nvPr/>
        </p:nvSpPr>
        <p:spPr>
          <a:xfrm>
            <a:off x="3446614" y="1978642"/>
            <a:ext cx="19147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Elected by the employee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Pai</a:t>
            </a:r>
            <a:r>
              <a:rPr lang="en-US" sz="1100" b="1" dirty="0">
                <a:solidFill>
                  <a:srgbClr val="706866"/>
                </a:solidFill>
                <a:latin typeface="Arial Nova" panose="020B0504020202020204" pitchFamily="34" charset="0"/>
              </a:rPr>
              <a:t>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F8E45-B66D-BAC4-5CF6-AD823083BB52}"/>
              </a:ext>
            </a:extLst>
          </p:cNvPr>
          <p:cNvSpPr txBox="1"/>
          <p:nvPr/>
        </p:nvSpPr>
        <p:spPr>
          <a:xfrm>
            <a:off x="6455957" y="1976204"/>
            <a:ext cx="19147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Elected by the employee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Paid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E17F96-27D0-1C71-C3C6-A3FA297FC227}"/>
              </a:ext>
            </a:extLst>
          </p:cNvPr>
          <p:cNvSpPr txBox="1"/>
          <p:nvPr/>
        </p:nvSpPr>
        <p:spPr>
          <a:xfrm>
            <a:off x="588231" y="2596478"/>
            <a:ext cx="18671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EE is not working, not paid, keeps the job.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For </a:t>
            </a:r>
            <a:r>
              <a:rPr lang="en-US" sz="1100" dirty="0">
                <a:solidFill>
                  <a:srgbClr val="00A5B5"/>
                </a:solidFill>
                <a:latin typeface="Arial Nova" panose="020B0504020202020204" pitchFamily="34" charset="0"/>
              </a:rPr>
              <a:t>FMLA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, EE Group Benefits must be active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A5B5"/>
                </a:solidFill>
                <a:latin typeface="Arial Nova" panose="020B0504020202020204" pitchFamily="34" charset="0"/>
              </a:rPr>
              <a:t>FMLA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can provide up to 12 weeks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1BD844-8080-5C66-CE3F-05C046E616A6}"/>
              </a:ext>
            </a:extLst>
          </p:cNvPr>
          <p:cNvSpPr txBox="1"/>
          <p:nvPr/>
        </p:nvSpPr>
        <p:spPr>
          <a:xfrm>
            <a:off x="3276992" y="2596478"/>
            <a:ext cx="2328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EE is not working and uses the benefit to get some income while absent.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1CEF8-81EB-75BF-024D-EECC8EB87C3F}"/>
              </a:ext>
            </a:extLst>
          </p:cNvPr>
          <p:cNvSpPr txBox="1"/>
          <p:nvPr/>
        </p:nvSpPr>
        <p:spPr>
          <a:xfrm>
            <a:off x="6359218" y="2571750"/>
            <a:ext cx="2328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EE is not working and uses the benefit to get some income while absent.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24F8B9-6E17-26D1-CC74-BAD8C8554785}"/>
              </a:ext>
            </a:extLst>
          </p:cNvPr>
          <p:cNvSpPr txBox="1"/>
          <p:nvPr/>
        </p:nvSpPr>
        <p:spPr>
          <a:xfrm>
            <a:off x="503317" y="3859718"/>
            <a:ext cx="18671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EE needs to notify employer (internal Leadership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)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. Employer works with LOA team.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algn="ctr"/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7E73282-2C77-C074-01F1-B7FCF1421FA4}"/>
              </a:ext>
            </a:extLst>
          </p:cNvPr>
          <p:cNvCxnSpPr/>
          <p:nvPr/>
        </p:nvCxnSpPr>
        <p:spPr>
          <a:xfrm>
            <a:off x="200722" y="1930689"/>
            <a:ext cx="85864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A6B7EC-528A-449A-92FB-0C250B5F75A7}"/>
              </a:ext>
            </a:extLst>
          </p:cNvPr>
          <p:cNvCxnSpPr>
            <a:cxnSpLocks/>
          </p:cNvCxnSpPr>
          <p:nvPr/>
        </p:nvCxnSpPr>
        <p:spPr>
          <a:xfrm>
            <a:off x="2798956" y="1025912"/>
            <a:ext cx="0" cy="3780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0C9B0A-188E-0EB6-3BBD-BB8D8E6A9058}"/>
              </a:ext>
            </a:extLst>
          </p:cNvPr>
          <p:cNvCxnSpPr>
            <a:cxnSpLocks/>
          </p:cNvCxnSpPr>
          <p:nvPr/>
        </p:nvCxnSpPr>
        <p:spPr>
          <a:xfrm>
            <a:off x="6006790" y="1129632"/>
            <a:ext cx="0" cy="2898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8470F44-4B65-DE18-CFF6-91F5B09D70C5}"/>
              </a:ext>
            </a:extLst>
          </p:cNvPr>
          <p:cNvSpPr txBox="1"/>
          <p:nvPr/>
        </p:nvSpPr>
        <p:spPr>
          <a:xfrm>
            <a:off x="3137211" y="3285685"/>
            <a:ext cx="27846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Confirm if EE 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has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the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Benefit</a:t>
            </a:r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Send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the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Claim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form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advise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to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follow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and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contact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carrier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if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further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questions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ECF54-E55F-1F03-EE2E-2DACB8B2D92F}"/>
              </a:ext>
            </a:extLst>
          </p:cNvPr>
          <p:cNvSpPr txBox="1"/>
          <p:nvPr/>
        </p:nvSpPr>
        <p:spPr>
          <a:xfrm>
            <a:off x="6303580" y="3239785"/>
            <a:ext cx="27846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Confirm if EE 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has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the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Benefit</a:t>
            </a:r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.</a:t>
            </a:r>
          </a:p>
          <a:p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Send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the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Claim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form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</a:p>
          <a:p>
            <a:r>
              <a:rPr lang="es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&gt;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advise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to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follow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and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contact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carrier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if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further</a:t>
            </a:r>
            <a:r>
              <a:rPr lang="es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questions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B980ED-BC62-6D3E-5A7D-38C371BA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76" y="1129632"/>
            <a:ext cx="16764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3CB3463-BB07-F77C-E024-E3089A9F0E6F}"/>
              </a:ext>
            </a:extLst>
          </p:cNvPr>
          <p:cNvSpPr txBox="1"/>
          <p:nvPr/>
        </p:nvSpPr>
        <p:spPr>
          <a:xfrm>
            <a:off x="5532761" y="876797"/>
            <a:ext cx="948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 Nova" panose="020B0504020202020204" pitchFamily="34" charset="0"/>
              </a:rPr>
              <a:t>Served by </a:t>
            </a:r>
          </a:p>
          <a:p>
            <a:endParaRPr lang="en-US" sz="1100" dirty="0">
              <a:solidFill>
                <a:srgbClr val="009999"/>
              </a:solidFill>
              <a:latin typeface="Arial Nova" panose="020B05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DE37C7-03AC-AFE8-3D7B-1D656FA3C3F9}"/>
              </a:ext>
            </a:extLst>
          </p:cNvPr>
          <p:cNvSpPr txBox="1"/>
          <p:nvPr/>
        </p:nvSpPr>
        <p:spPr>
          <a:xfrm>
            <a:off x="3137211" y="4178504"/>
            <a:ext cx="2784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96013"/>
                </a:solidFill>
                <a:latin typeface="Arial Nova" panose="020B0504020202020204" pitchFamily="34" charset="0"/>
              </a:rPr>
              <a:t>Pays you a portion of your income immediately after an accident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9A3164D-75D1-17E1-201D-5A824FB97810}"/>
              </a:ext>
            </a:extLst>
          </p:cNvPr>
          <p:cNvSpPr txBox="1"/>
          <p:nvPr/>
        </p:nvSpPr>
        <p:spPr>
          <a:xfrm>
            <a:off x="6260130" y="4131729"/>
            <a:ext cx="27846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96013"/>
                </a:solidFill>
                <a:latin typeface="Arial Nova" panose="020B0504020202020204" pitchFamily="34" charset="0"/>
              </a:rPr>
              <a:t>Pays you additional funds for long-term injuries. It takes effect after your short-term insurance runs out.</a:t>
            </a:r>
          </a:p>
        </p:txBody>
      </p:sp>
    </p:spTree>
    <p:extLst>
      <p:ext uri="{BB962C8B-B14F-4D97-AF65-F5344CB8AC3E}">
        <p14:creationId xmlns:p14="http://schemas.microsoft.com/office/powerpoint/2010/main" val="338500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9CF5A45-A1CF-1664-3DE3-49180607A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208648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Do’s &amp; Don’t for Leaves – STD - LTD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CD4F3-CB31-8ACB-6685-B7AD3DBD137D}"/>
              </a:ext>
            </a:extLst>
          </p:cNvPr>
          <p:cNvSpPr txBox="1"/>
          <p:nvPr/>
        </p:nvSpPr>
        <p:spPr>
          <a:xfrm>
            <a:off x="1646471" y="1199593"/>
            <a:ext cx="847493" cy="369332"/>
          </a:xfrm>
          <a:prstGeom prst="rect">
            <a:avLst/>
          </a:prstGeom>
          <a:solidFill>
            <a:srgbClr val="00A5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Do’s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744B2-4BB0-E9E8-6209-CA8CDFA0F02C}"/>
              </a:ext>
            </a:extLst>
          </p:cNvPr>
          <p:cNvSpPr txBox="1"/>
          <p:nvPr/>
        </p:nvSpPr>
        <p:spPr>
          <a:xfrm>
            <a:off x="5310976" y="1199593"/>
            <a:ext cx="2847277" cy="369332"/>
          </a:xfrm>
          <a:prstGeom prst="rect">
            <a:avLst/>
          </a:prstGeom>
          <a:solidFill>
            <a:srgbClr val="00A5B5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480DC-9927-E533-98A7-781F37934E0B}"/>
              </a:ext>
            </a:extLst>
          </p:cNvPr>
          <p:cNvSpPr txBox="1"/>
          <p:nvPr/>
        </p:nvSpPr>
        <p:spPr>
          <a:xfrm>
            <a:off x="310789" y="2043901"/>
            <a:ext cx="4194304" cy="2369880"/>
          </a:xfrm>
          <a:prstGeom prst="rect">
            <a:avLst/>
          </a:prstGeom>
          <a:solidFill>
            <a:srgbClr val="FEDBC8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Explain the process of requesting a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 case to address concerns regarding leaves payments, status, details.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Confirm the current status of an Employee.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Recognize types of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Send Claim form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0C610-A36B-43E9-58BD-02C24E1A7E48}"/>
              </a:ext>
            </a:extLst>
          </p:cNvPr>
          <p:cNvSpPr txBox="1"/>
          <p:nvPr/>
        </p:nvSpPr>
        <p:spPr>
          <a:xfrm>
            <a:off x="4637463" y="2043901"/>
            <a:ext cx="4194304" cy="1938992"/>
          </a:xfrm>
          <a:prstGeom prst="rect">
            <a:avLst/>
          </a:prstGeom>
          <a:solidFill>
            <a:srgbClr val="FEDBC8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Assure 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 dates or status of the approval (unless is a case note)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 not send the Warm email (for LOA)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Create a case without asking proper questions</a:t>
            </a:r>
          </a:p>
          <a:p>
            <a:r>
              <a:rPr lang="en-US" sz="2000" dirty="0"/>
              <a:t> </a:t>
            </a:r>
          </a:p>
        </p:txBody>
      </p:sp>
      <p:pic>
        <p:nvPicPr>
          <p:cNvPr id="9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2B2BC7D8-CE8C-A5E9-B242-DC3E70520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75" y="886772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61" y="886772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5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2076450"/>
            <a:ext cx="2545358" cy="475061"/>
          </a:xfrm>
        </p:spPr>
        <p:txBody>
          <a:bodyPr/>
          <a:lstStyle/>
          <a:p>
            <a:r>
              <a:rPr lang="en-US" dirty="0"/>
              <a:t>Practice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50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98608" y="3230822"/>
            <a:ext cx="610552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Hi this is Susan, my co-workers told me that I was able to ask for a Leave but I am not sure what kind of situations it covers, could you explain?</a:t>
            </a:r>
          </a:p>
        </p:txBody>
      </p:sp>
      <p:pic>
        <p:nvPicPr>
          <p:cNvPr id="2" name="Picture 2" descr="11,500+ Girl Glasses Illustrations, Royalty-Free Vector Graphics &amp; Clip Art  - iStock | Asian girl glasses, Girl glasses computer, Nerd girl glasses">
            <a:extLst>
              <a:ext uri="{FF2B5EF4-FFF2-40B4-BE49-F238E27FC236}">
                <a16:creationId xmlns:a16="http://schemas.microsoft.com/office/drawing/2014/main" id="{6D58538B-C5EB-7899-421A-A3592839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81" y="1358472"/>
            <a:ext cx="1632777" cy="1632777"/>
          </a:xfrm>
          <a:prstGeom prst="flowChartConnector">
            <a:avLst/>
          </a:prstGeom>
          <a:noFill/>
          <a:ln w="57150">
            <a:solidFill>
              <a:srgbClr val="00A5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01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98607" y="3253125"/>
            <a:ext cx="6105525" cy="646331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This is Mark, he had an accident a couple of days ago and will be out of work for a couple of days , he wants to know how to go about using his benefits for this situation. Explain the process of filling a Claim for the STD – LTD Benefit</a:t>
            </a:r>
          </a:p>
        </p:txBody>
      </p:sp>
      <p:pic>
        <p:nvPicPr>
          <p:cNvPr id="1026" name="Picture 2" descr="Premium Vector | Smile man injured wearing a bandage on wheelchair">
            <a:extLst>
              <a:ext uri="{FF2B5EF4-FFF2-40B4-BE49-F238E27FC236}">
                <a16:creationId xmlns:a16="http://schemas.microsoft.com/office/drawing/2014/main" id="{3F4145A9-79F1-BB83-FD6C-F18E5B9B5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82" y="1367883"/>
            <a:ext cx="1632777" cy="1632777"/>
          </a:xfrm>
          <a:prstGeom prst="flowChartConnector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00A5B5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19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109B-60F5-4A41-B4AD-00E4F710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7" y="2033978"/>
            <a:ext cx="7863731" cy="15721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Leave Of Absence</a:t>
            </a:r>
          </a:p>
        </p:txBody>
      </p:sp>
    </p:spTree>
    <p:extLst>
      <p:ext uri="{BB962C8B-B14F-4D97-AF65-F5344CB8AC3E}">
        <p14:creationId xmlns:p14="http://schemas.microsoft.com/office/powerpoint/2010/main" val="27595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98607" y="3458029"/>
            <a:ext cx="6105525" cy="646331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Marie will have a medical intervention where she is going to be hospitalized for a couple of weeks, she wonders what can she do about not losing her job. How would you address this scenario?</a:t>
            </a:r>
          </a:p>
        </p:txBody>
      </p:sp>
      <p:pic>
        <p:nvPicPr>
          <p:cNvPr id="2050" name="Picture 2" descr="Premium Vector | Hippie old woman avatar vector illustration">
            <a:extLst>
              <a:ext uri="{FF2B5EF4-FFF2-40B4-BE49-F238E27FC236}">
                <a16:creationId xmlns:a16="http://schemas.microsoft.com/office/drawing/2014/main" id="{D694B389-7F34-5C94-580C-C51A64AE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84" y="1242880"/>
            <a:ext cx="1907000" cy="1907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0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98607" y="3424575"/>
            <a:ext cx="6105525" cy="646331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Modesto Rivas G64701</a:t>
            </a:r>
            <a:r>
              <a:rPr lang="es-US" sz="1200" b="1" dirty="0">
                <a:solidFill>
                  <a:srgbClr val="706866"/>
                </a:solidFill>
              </a:rPr>
              <a:t> (</a:t>
            </a:r>
            <a:r>
              <a:rPr lang="es-US" sz="1200" b="1" dirty="0" err="1">
                <a:solidFill>
                  <a:srgbClr val="706866"/>
                </a:solidFill>
              </a:rPr>
              <a:t>Vfficient</a:t>
            </a:r>
            <a:r>
              <a:rPr lang="es-US" sz="1200" b="1" dirty="0">
                <a:solidFill>
                  <a:srgbClr val="706866"/>
                </a:solidFill>
              </a:rPr>
              <a:t>) </a:t>
            </a:r>
            <a:r>
              <a:rPr lang="en-US" sz="1200" b="1" dirty="0">
                <a:solidFill>
                  <a:srgbClr val="706866"/>
                </a:solidFill>
              </a:rPr>
              <a:t>calls in stating that he does not have any information related to his Benefits for Disability </a:t>
            </a:r>
            <a:r>
              <a:rPr lang="es-US" sz="1200" b="1" dirty="0">
                <a:solidFill>
                  <a:srgbClr val="706866"/>
                </a:solidFill>
              </a:rPr>
              <a:t>(</a:t>
            </a:r>
            <a:r>
              <a:rPr lang="en-US" sz="1200" b="1" dirty="0">
                <a:solidFill>
                  <a:srgbClr val="706866"/>
                </a:solidFill>
              </a:rPr>
              <a:t>coverages, amount, </a:t>
            </a:r>
            <a:r>
              <a:rPr lang="en-US" sz="1200" b="1" dirty="0" err="1">
                <a:solidFill>
                  <a:srgbClr val="706866"/>
                </a:solidFill>
              </a:rPr>
              <a:t>etc</a:t>
            </a:r>
            <a:r>
              <a:rPr lang="en-US" sz="1200" b="1" dirty="0">
                <a:solidFill>
                  <a:srgbClr val="706866"/>
                </a:solidFill>
              </a:rPr>
              <a:t>) use the information learned and send the right documents</a:t>
            </a:r>
            <a:r>
              <a:rPr lang="es-US" sz="1200" b="1" dirty="0">
                <a:solidFill>
                  <a:srgbClr val="706866"/>
                </a:solidFill>
              </a:rPr>
              <a:t> (SBC)</a:t>
            </a:r>
            <a:endParaRPr lang="en-US" sz="1200" b="1" dirty="0">
              <a:solidFill>
                <a:srgbClr val="706866"/>
              </a:solidFill>
            </a:endParaRPr>
          </a:p>
        </p:txBody>
      </p:sp>
      <p:pic>
        <p:nvPicPr>
          <p:cNvPr id="6" name="Picture 2" descr="Young Man Character Vector Art, Icons, and Graphics for Free ...">
            <a:extLst>
              <a:ext uri="{FF2B5EF4-FFF2-40B4-BE49-F238E27FC236}">
                <a16:creationId xmlns:a16="http://schemas.microsoft.com/office/drawing/2014/main" id="{12867940-5B0D-89FC-848A-8A0AB1AC3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09" y="1224192"/>
            <a:ext cx="1992250" cy="1992250"/>
          </a:xfrm>
          <a:prstGeom prst="flowChartConnector">
            <a:avLst/>
          </a:prstGeom>
          <a:noFill/>
          <a:ln w="57150">
            <a:solidFill>
              <a:srgbClr val="00A5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378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98607" y="3502634"/>
            <a:ext cx="610552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Clara Gardner is calling because she sent a request for leave </a:t>
            </a:r>
            <a:r>
              <a:rPr lang="en-US" sz="1200" b="1">
                <a:solidFill>
                  <a:srgbClr val="706866"/>
                </a:solidFill>
              </a:rPr>
              <a:t>of absence </a:t>
            </a:r>
            <a:r>
              <a:rPr lang="en-US" sz="1200" b="1" dirty="0">
                <a:solidFill>
                  <a:srgbClr val="706866"/>
                </a:solidFill>
              </a:rPr>
              <a:t>to her employer and has not received any information, what can we do in this case</a:t>
            </a:r>
            <a:r>
              <a:rPr lang="es-US" sz="1200" b="1" dirty="0">
                <a:solidFill>
                  <a:srgbClr val="706866"/>
                </a:solidFill>
              </a:rPr>
              <a:t>?</a:t>
            </a:r>
            <a:endParaRPr lang="en-US" sz="1200" b="1" dirty="0">
              <a:solidFill>
                <a:srgbClr val="706866"/>
              </a:solidFill>
            </a:endParaRPr>
          </a:p>
        </p:txBody>
      </p:sp>
      <p:pic>
        <p:nvPicPr>
          <p:cNvPr id="2" name="Picture 4" descr="Woman Portrait Vector Art, Icons, and Graphics for Free Download">
            <a:extLst>
              <a:ext uri="{FF2B5EF4-FFF2-40B4-BE49-F238E27FC236}">
                <a16:creationId xmlns:a16="http://schemas.microsoft.com/office/drawing/2014/main" id="{40D37813-9BE8-06E3-8D5A-0F921F8D8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16894"/>
          <a:stretch/>
        </p:blipFill>
        <p:spPr bwMode="auto">
          <a:xfrm>
            <a:off x="3370760" y="1321255"/>
            <a:ext cx="2000250" cy="1963882"/>
          </a:xfrm>
          <a:prstGeom prst="flowChartConnector">
            <a:avLst/>
          </a:prstGeom>
          <a:noFill/>
          <a:ln w="57150">
            <a:solidFill>
              <a:srgbClr val="00A5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7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31498" y="3123492"/>
            <a:ext cx="6105525" cy="646331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200" b="1" dirty="0">
                <a:solidFill>
                  <a:srgbClr val="706866"/>
                </a:solidFill>
              </a:rPr>
              <a:t>Frederick Ballard R23478 </a:t>
            </a:r>
            <a:r>
              <a:rPr lang="es-US" sz="1200" b="1" dirty="0" err="1">
                <a:solidFill>
                  <a:srgbClr val="706866"/>
                </a:solidFill>
              </a:rPr>
              <a:t>is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calling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because</a:t>
            </a:r>
            <a:r>
              <a:rPr lang="es-US" sz="1200" b="1" dirty="0">
                <a:solidFill>
                  <a:srgbClr val="706866"/>
                </a:solidFill>
              </a:rPr>
              <a:t> he </a:t>
            </a:r>
            <a:r>
              <a:rPr lang="es-US" sz="1200" b="1" dirty="0" err="1">
                <a:solidFill>
                  <a:srgbClr val="706866"/>
                </a:solidFill>
              </a:rPr>
              <a:t>already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received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the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Claim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format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for</a:t>
            </a:r>
            <a:r>
              <a:rPr lang="es-US" sz="1200" b="1" dirty="0">
                <a:solidFill>
                  <a:srgbClr val="706866"/>
                </a:solidFill>
              </a:rPr>
              <a:t> STD, </a:t>
            </a:r>
            <a:r>
              <a:rPr lang="es-US" sz="1200" b="1" dirty="0" err="1">
                <a:solidFill>
                  <a:srgbClr val="706866"/>
                </a:solidFill>
              </a:rPr>
              <a:t>is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wondering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where</a:t>
            </a:r>
            <a:r>
              <a:rPr lang="es-US" sz="1200" b="1" dirty="0">
                <a:solidFill>
                  <a:srgbClr val="706866"/>
                </a:solidFill>
              </a:rPr>
              <a:t> can he </a:t>
            </a:r>
            <a:r>
              <a:rPr lang="es-US" sz="1200" b="1" dirty="0" err="1">
                <a:solidFill>
                  <a:srgbClr val="706866"/>
                </a:solidFill>
              </a:rPr>
              <a:t>send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the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information</a:t>
            </a:r>
            <a:r>
              <a:rPr lang="es-US" sz="1200" b="1" dirty="0">
                <a:solidFill>
                  <a:srgbClr val="706866"/>
                </a:solidFill>
              </a:rPr>
              <a:t>. </a:t>
            </a:r>
            <a:r>
              <a:rPr lang="es-US" sz="1200" b="1" dirty="0" err="1">
                <a:solidFill>
                  <a:srgbClr val="706866"/>
                </a:solidFill>
              </a:rPr>
              <a:t>How</a:t>
            </a:r>
            <a:r>
              <a:rPr lang="es-US" sz="1200" b="1" dirty="0">
                <a:solidFill>
                  <a:srgbClr val="706866"/>
                </a:solidFill>
              </a:rPr>
              <a:t> can </a:t>
            </a:r>
            <a:r>
              <a:rPr lang="es-US" sz="1200" b="1" dirty="0" err="1">
                <a:solidFill>
                  <a:srgbClr val="706866"/>
                </a:solidFill>
              </a:rPr>
              <a:t>we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address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this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scenario</a:t>
            </a:r>
            <a:r>
              <a:rPr lang="es-US" sz="1200" b="1" dirty="0">
                <a:solidFill>
                  <a:srgbClr val="706866"/>
                </a:solidFill>
              </a:rPr>
              <a:t>?</a:t>
            </a:r>
            <a:endParaRPr lang="en-US" sz="1200" b="1" dirty="0">
              <a:solidFill>
                <a:srgbClr val="706866"/>
              </a:solidFill>
            </a:endParaRPr>
          </a:p>
        </p:txBody>
      </p:sp>
      <p:pic>
        <p:nvPicPr>
          <p:cNvPr id="4098" name="Picture 2" descr="Premium Vector | Young angry man, mad expression, vector illustration.">
            <a:extLst>
              <a:ext uri="{FF2B5EF4-FFF2-40B4-BE49-F238E27FC236}">
                <a16:creationId xmlns:a16="http://schemas.microsoft.com/office/drawing/2014/main" id="{490529D0-5F16-F961-4E3D-BFEF41F65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99" y="1079692"/>
            <a:ext cx="1761309" cy="1761309"/>
          </a:xfrm>
          <a:prstGeom prst="flowChartConnector">
            <a:avLst/>
          </a:prstGeom>
          <a:noFill/>
          <a:ln w="57150">
            <a:solidFill>
              <a:srgbClr val="00A5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42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uzzle pieces Vectors &amp; Illustrations for Free Download | Freepik">
            <a:extLst>
              <a:ext uri="{FF2B5EF4-FFF2-40B4-BE49-F238E27FC236}">
                <a16:creationId xmlns:a16="http://schemas.microsoft.com/office/drawing/2014/main" id="{5640BFC7-6AA2-B9B0-8B73-0BB7E37C6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15139" r="13030" b="22784"/>
          <a:stretch/>
        </p:blipFill>
        <p:spPr bwMode="auto">
          <a:xfrm>
            <a:off x="830198" y="2304"/>
            <a:ext cx="5930941" cy="51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Practice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331498" y="3123492"/>
            <a:ext cx="6105525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200" b="1" dirty="0">
                <a:solidFill>
                  <a:srgbClr val="706866"/>
                </a:solidFill>
              </a:rPr>
              <a:t>Angela </a:t>
            </a:r>
            <a:r>
              <a:rPr lang="es-US" sz="1200" b="1" dirty="0" err="1">
                <a:solidFill>
                  <a:srgbClr val="706866"/>
                </a:solidFill>
              </a:rPr>
              <a:t>Submitted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her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claim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for</a:t>
            </a:r>
            <a:r>
              <a:rPr lang="es-US" sz="1200" b="1" dirty="0">
                <a:solidFill>
                  <a:srgbClr val="706866"/>
                </a:solidFill>
              </a:rPr>
              <a:t> STD 10 </a:t>
            </a:r>
            <a:r>
              <a:rPr lang="es-US" sz="1200" b="1" dirty="0" err="1">
                <a:solidFill>
                  <a:srgbClr val="706866"/>
                </a:solidFill>
              </a:rPr>
              <a:t>days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ago</a:t>
            </a:r>
            <a:r>
              <a:rPr lang="es-US" sz="1200" b="1" dirty="0">
                <a:solidFill>
                  <a:srgbClr val="706866"/>
                </a:solidFill>
              </a:rPr>
              <a:t> and has </a:t>
            </a:r>
            <a:r>
              <a:rPr lang="es-US" sz="1200" b="1" dirty="0" err="1">
                <a:solidFill>
                  <a:srgbClr val="706866"/>
                </a:solidFill>
              </a:rPr>
              <a:t>not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received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any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update</a:t>
            </a:r>
            <a:r>
              <a:rPr lang="es-US" sz="1200" b="1" dirty="0">
                <a:solidFill>
                  <a:srgbClr val="706866"/>
                </a:solidFill>
              </a:rPr>
              <a:t>. </a:t>
            </a:r>
            <a:r>
              <a:rPr lang="es-US" sz="1200" b="1" dirty="0" err="1">
                <a:solidFill>
                  <a:srgbClr val="706866"/>
                </a:solidFill>
              </a:rPr>
              <a:t>How</a:t>
            </a:r>
            <a:r>
              <a:rPr lang="es-US" sz="1200" b="1" dirty="0">
                <a:solidFill>
                  <a:srgbClr val="706866"/>
                </a:solidFill>
              </a:rPr>
              <a:t> can </a:t>
            </a:r>
            <a:r>
              <a:rPr lang="es-US" sz="1200" b="1" dirty="0" err="1">
                <a:solidFill>
                  <a:srgbClr val="706866"/>
                </a:solidFill>
              </a:rPr>
              <a:t>we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address</a:t>
            </a:r>
            <a:r>
              <a:rPr lang="es-US" sz="1200" b="1" dirty="0">
                <a:solidFill>
                  <a:srgbClr val="706866"/>
                </a:solidFill>
              </a:rPr>
              <a:t> </a:t>
            </a:r>
            <a:r>
              <a:rPr lang="es-US" sz="1200" b="1" dirty="0" err="1">
                <a:solidFill>
                  <a:srgbClr val="706866"/>
                </a:solidFill>
              </a:rPr>
              <a:t>this</a:t>
            </a:r>
            <a:r>
              <a:rPr lang="es-US" sz="1200" b="1" dirty="0">
                <a:solidFill>
                  <a:srgbClr val="706866"/>
                </a:solidFill>
              </a:rPr>
              <a:t> case?</a:t>
            </a:r>
            <a:endParaRPr lang="en-US" sz="1200" b="1" dirty="0">
              <a:solidFill>
                <a:srgbClr val="706866"/>
              </a:solidFill>
            </a:endParaRPr>
          </a:p>
        </p:txBody>
      </p:sp>
      <p:pic>
        <p:nvPicPr>
          <p:cNvPr id="6146" name="Picture 2" descr="Unhappy sad woman Royalty Free Vector Image - VectorStock">
            <a:extLst>
              <a:ext uri="{FF2B5EF4-FFF2-40B4-BE49-F238E27FC236}">
                <a16:creationId xmlns:a16="http://schemas.microsoft.com/office/drawing/2014/main" id="{C7070C8E-9C18-31E5-BA87-ABFAEBEDE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073"/>
          <a:stretch/>
        </p:blipFill>
        <p:spPr bwMode="auto">
          <a:xfrm>
            <a:off x="3343275" y="1079692"/>
            <a:ext cx="1761309" cy="1728233"/>
          </a:xfrm>
          <a:prstGeom prst="flowChartConnector">
            <a:avLst/>
          </a:prstGeom>
          <a:noFill/>
          <a:ln w="57150">
            <a:solidFill>
              <a:srgbClr val="00A5B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2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2076450"/>
            <a:ext cx="2545358" cy="475061"/>
          </a:xfrm>
        </p:spPr>
        <p:txBody>
          <a:bodyPr/>
          <a:lstStyle/>
          <a:p>
            <a:r>
              <a:rPr lang="en-US" dirty="0"/>
              <a:t>Questions</a:t>
            </a:r>
            <a:r>
              <a:rPr lang="es-US" dirty="0"/>
              <a:t>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25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526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28600" y="4572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Leave Of Absence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B477-6C88-3531-0680-7DA0971DF64D}"/>
              </a:ext>
            </a:extLst>
          </p:cNvPr>
          <p:cNvSpPr txBox="1"/>
          <p:nvPr/>
        </p:nvSpPr>
        <p:spPr>
          <a:xfrm>
            <a:off x="696950" y="1556087"/>
            <a:ext cx="7750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6866"/>
                </a:solidFill>
              </a:rPr>
              <a:t>A leave of absence is time allowed away from work, generally requested by an employee to cover special circumstances occurring in the employee’s life. </a:t>
            </a:r>
          </a:p>
          <a:p>
            <a:endParaRPr lang="en-US" dirty="0">
              <a:solidFill>
                <a:srgbClr val="706866"/>
              </a:solidFill>
            </a:endParaRPr>
          </a:p>
          <a:p>
            <a:r>
              <a:rPr lang="en-US" dirty="0">
                <a:solidFill>
                  <a:srgbClr val="706866"/>
                </a:solidFill>
              </a:rPr>
              <a:t>An unpaid leave of absence is used when the employee’s time off from work is not covered under an employer’s existing benefits such as </a:t>
            </a:r>
            <a:r>
              <a:rPr lang="en-US" dirty="0">
                <a:solidFill>
                  <a:srgbClr val="009999"/>
                </a:solidFill>
              </a:rPr>
              <a:t>sick leave, paid vacation, paid holidays, </a:t>
            </a:r>
            <a:r>
              <a:rPr lang="en-US" dirty="0">
                <a:solidFill>
                  <a:srgbClr val="706866"/>
                </a:solidFill>
              </a:rPr>
              <a:t>and </a:t>
            </a:r>
            <a:r>
              <a:rPr lang="en-US" dirty="0">
                <a:solidFill>
                  <a:srgbClr val="009999"/>
                </a:solidFill>
              </a:rPr>
              <a:t>paid time off.</a:t>
            </a:r>
          </a:p>
        </p:txBody>
      </p:sp>
    </p:spTree>
    <p:extLst>
      <p:ext uri="{BB962C8B-B14F-4D97-AF65-F5344CB8AC3E}">
        <p14:creationId xmlns:p14="http://schemas.microsoft.com/office/powerpoint/2010/main" val="332390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51" r="33439" b="7372"/>
          <a:stretch/>
        </p:blipFill>
        <p:spPr bwMode="auto">
          <a:xfrm>
            <a:off x="6766165" y="1761176"/>
            <a:ext cx="2377835" cy="33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Reasons For Leave Of Absence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DF531-1AAD-3F93-C34E-2BDF6BC8F221}"/>
              </a:ext>
            </a:extLst>
          </p:cNvPr>
          <p:cNvSpPr txBox="1"/>
          <p:nvPr/>
        </p:nvSpPr>
        <p:spPr>
          <a:xfrm>
            <a:off x="1435002" y="2432756"/>
            <a:ext cx="2103958" cy="577081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Serious Health Condition affecting the </a:t>
            </a:r>
            <a:r>
              <a:rPr lang="en-US" sz="1050" b="1" dirty="0">
                <a:solidFill>
                  <a:srgbClr val="F96013"/>
                </a:solidFill>
              </a:rPr>
              <a:t>EE</a:t>
            </a:r>
            <a:r>
              <a:rPr lang="en-US" sz="1050" b="1" dirty="0">
                <a:solidFill>
                  <a:schemeClr val="tx2"/>
                </a:solidFill>
              </a:rPr>
              <a:t> or </a:t>
            </a:r>
            <a:r>
              <a:rPr lang="en-US" sz="1050" b="1" dirty="0">
                <a:solidFill>
                  <a:srgbClr val="F96013"/>
                </a:solidFill>
              </a:rPr>
              <a:t>covered Family member</a:t>
            </a:r>
            <a:r>
              <a:rPr lang="en-US" sz="105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2050" name="Picture 2" descr="Hand Holding Digital Device and Check Health Stock Vector - Illustration of  line, hospital: 148814975">
            <a:extLst>
              <a:ext uri="{FF2B5EF4-FFF2-40B4-BE49-F238E27FC236}">
                <a16:creationId xmlns:a16="http://schemas.microsoft.com/office/drawing/2014/main" id="{2D68F207-162A-923D-4C0E-CB01FD3B8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7" t="-921" r="14691" b="921"/>
          <a:stretch/>
        </p:blipFill>
        <p:spPr bwMode="auto">
          <a:xfrm>
            <a:off x="1865414" y="1203542"/>
            <a:ext cx="1217056" cy="1196136"/>
          </a:xfrm>
          <a:prstGeom prst="flowChartConnector">
            <a:avLst/>
          </a:prstGeom>
          <a:noFill/>
          <a:ln w="28575">
            <a:solidFill>
              <a:srgbClr val="00A5B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gnant Woman Silhouette Images | Free Vectors, Stock Photos &amp; PSD">
            <a:extLst>
              <a:ext uri="{FF2B5EF4-FFF2-40B4-BE49-F238E27FC236}">
                <a16:creationId xmlns:a16="http://schemas.microsoft.com/office/drawing/2014/main" id="{AA5133AB-230C-8FC3-E3CB-D3005DD5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15" y="1209732"/>
            <a:ext cx="1217056" cy="1217056"/>
          </a:xfrm>
          <a:prstGeom prst="flowChartConnector">
            <a:avLst/>
          </a:prstGeom>
          <a:noFill/>
          <a:ln w="28575">
            <a:solidFill>
              <a:srgbClr val="7068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C485D-620E-E84D-12AD-5F8E618B3F49}"/>
              </a:ext>
            </a:extLst>
          </p:cNvPr>
          <p:cNvSpPr txBox="1"/>
          <p:nvPr/>
        </p:nvSpPr>
        <p:spPr>
          <a:xfrm>
            <a:off x="4646678" y="4247929"/>
            <a:ext cx="2255900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Birth, adoption, or foster placement of a child.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388D52-4293-ADD3-3400-5AFF3504AF71}"/>
              </a:ext>
            </a:extLst>
          </p:cNvPr>
          <p:cNvSpPr txBox="1"/>
          <p:nvPr/>
        </p:nvSpPr>
        <p:spPr>
          <a:xfrm>
            <a:off x="3827714" y="2447128"/>
            <a:ext cx="1681147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Pregnancy / Anticipated Due Date.</a:t>
            </a:r>
          </a:p>
        </p:txBody>
      </p:sp>
      <p:pic>
        <p:nvPicPr>
          <p:cNvPr id="2054" name="Picture 6" descr="Army soldier vector - People - FREE-VECTORS.NET">
            <a:extLst>
              <a:ext uri="{FF2B5EF4-FFF2-40B4-BE49-F238E27FC236}">
                <a16:creationId xmlns:a16="http://schemas.microsoft.com/office/drawing/2014/main" id="{86B1560F-FFA2-449C-50B4-F768603FE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1572" r="12815" b="-1572"/>
          <a:stretch/>
        </p:blipFill>
        <p:spPr bwMode="auto">
          <a:xfrm>
            <a:off x="3044871" y="3030177"/>
            <a:ext cx="1217056" cy="1226879"/>
          </a:xfrm>
          <a:prstGeom prst="flowChartConnector">
            <a:avLst/>
          </a:prstGeom>
          <a:noFill/>
          <a:ln w="28575">
            <a:solidFill>
              <a:srgbClr val="FA6A2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94B3444-5555-B709-5242-4D2A98AB7281}"/>
              </a:ext>
            </a:extLst>
          </p:cNvPr>
          <p:cNvSpPr txBox="1"/>
          <p:nvPr/>
        </p:nvSpPr>
        <p:spPr>
          <a:xfrm>
            <a:off x="2699580" y="4335390"/>
            <a:ext cx="2014752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Military</a:t>
            </a:r>
          </a:p>
        </p:txBody>
      </p:sp>
      <p:pic>
        <p:nvPicPr>
          <p:cNvPr id="2056" name="Picture 8" descr="Talking each other Royalty Free Vector Image - VectorStock">
            <a:extLst>
              <a:ext uri="{FF2B5EF4-FFF2-40B4-BE49-F238E27FC236}">
                <a16:creationId xmlns:a16="http://schemas.microsoft.com/office/drawing/2014/main" id="{64E644DD-385F-C364-434F-C6D790B91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3"/>
          <a:stretch/>
        </p:blipFill>
        <p:spPr bwMode="auto">
          <a:xfrm>
            <a:off x="6061532" y="1203542"/>
            <a:ext cx="1124606" cy="1176692"/>
          </a:xfrm>
          <a:prstGeom prst="flowChartConnector">
            <a:avLst/>
          </a:prstGeom>
          <a:noFill/>
          <a:ln w="28575">
            <a:solidFill>
              <a:srgbClr val="00A5B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cept of the birth of a child Royalty Free Vector Image">
            <a:extLst>
              <a:ext uri="{FF2B5EF4-FFF2-40B4-BE49-F238E27FC236}">
                <a16:creationId xmlns:a16="http://schemas.microsoft.com/office/drawing/2014/main" id="{61464D0D-533E-7BCF-512F-E45AEDDEE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" r="17" b="10926"/>
          <a:stretch/>
        </p:blipFill>
        <p:spPr bwMode="auto">
          <a:xfrm>
            <a:off x="5164150" y="3036287"/>
            <a:ext cx="1217056" cy="1176692"/>
          </a:xfrm>
          <a:prstGeom prst="flowChartConnector">
            <a:avLst/>
          </a:prstGeom>
          <a:noFill/>
          <a:ln w="28575">
            <a:solidFill>
              <a:srgbClr val="FA6A2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5A1085-2F6D-5EF4-13D9-04B50295437C}"/>
              </a:ext>
            </a:extLst>
          </p:cNvPr>
          <p:cNvSpPr txBox="1"/>
          <p:nvPr/>
        </p:nvSpPr>
        <p:spPr>
          <a:xfrm>
            <a:off x="5937016" y="2423783"/>
            <a:ext cx="1646391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1050" b="1" dirty="0">
                <a:solidFill>
                  <a:schemeClr val="tx2"/>
                </a:solidFill>
              </a:rPr>
              <a:t>O</a:t>
            </a:r>
            <a:r>
              <a:rPr lang="en-US" sz="1050" b="1" dirty="0" err="1">
                <a:solidFill>
                  <a:schemeClr val="tx2"/>
                </a:solidFill>
              </a:rPr>
              <a:t>ther</a:t>
            </a:r>
            <a:r>
              <a:rPr lang="en-US" sz="1050" b="1" dirty="0">
                <a:solidFill>
                  <a:schemeClr val="tx2"/>
                </a:solidFill>
              </a:rPr>
              <a:t> (must be described in the form)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FA0D93-DE0B-623C-38B4-DB8444D3B9E3}"/>
              </a:ext>
            </a:extLst>
          </p:cNvPr>
          <p:cNvSpPr txBox="1"/>
          <p:nvPr/>
        </p:nvSpPr>
        <p:spPr>
          <a:xfrm>
            <a:off x="7188184" y="4100879"/>
            <a:ext cx="1744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900" i="1" dirty="0">
                <a:solidFill>
                  <a:srgbClr val="706866"/>
                </a:solidFill>
              </a:rPr>
              <a:t>*</a:t>
            </a:r>
            <a:r>
              <a:rPr lang="en-US" sz="900" i="1" dirty="0">
                <a:solidFill>
                  <a:srgbClr val="706866"/>
                </a:solidFill>
              </a:rPr>
              <a:t> Every state has its own rules for all types of leaves</a:t>
            </a:r>
            <a:endParaRPr lang="es-US" sz="900" i="1" dirty="0">
              <a:solidFill>
                <a:srgbClr val="706866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B82B54-B566-94DD-51DE-451E712C0C85}"/>
              </a:ext>
            </a:extLst>
          </p:cNvPr>
          <p:cNvSpPr txBox="1"/>
          <p:nvPr/>
        </p:nvSpPr>
        <p:spPr>
          <a:xfrm>
            <a:off x="6902578" y="3788882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b="1" dirty="0" err="1">
                <a:solidFill>
                  <a:srgbClr val="009999"/>
                </a:solidFill>
              </a:rPr>
              <a:t>To</a:t>
            </a:r>
            <a:r>
              <a:rPr lang="es-US" b="1" dirty="0">
                <a:solidFill>
                  <a:srgbClr val="009999"/>
                </a:solidFill>
              </a:rPr>
              <a:t> </a:t>
            </a:r>
            <a:r>
              <a:rPr lang="es-US" b="1" dirty="0" err="1">
                <a:solidFill>
                  <a:srgbClr val="009999"/>
                </a:solidFill>
              </a:rPr>
              <a:t>Consider</a:t>
            </a:r>
            <a:r>
              <a:rPr lang="es-US" b="1" dirty="0">
                <a:solidFill>
                  <a:srgbClr val="009999"/>
                </a:solidFill>
              </a:rPr>
              <a:t>…</a:t>
            </a:r>
            <a:endParaRPr lang="en-US" b="1" dirty="0">
              <a:solidFill>
                <a:srgbClr val="009999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478404-1871-F5FE-0BCE-ACF878ED9B90}"/>
              </a:ext>
            </a:extLst>
          </p:cNvPr>
          <p:cNvCxnSpPr>
            <a:cxnSpLocks/>
          </p:cNvCxnSpPr>
          <p:nvPr/>
        </p:nvCxnSpPr>
        <p:spPr>
          <a:xfrm>
            <a:off x="7203343" y="4137943"/>
            <a:ext cx="0" cy="292141"/>
          </a:xfrm>
          <a:prstGeom prst="lin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eople family Vectors &amp; Illustrations for Free Download | Freepik">
            <a:extLst>
              <a:ext uri="{FF2B5EF4-FFF2-40B4-BE49-F238E27FC236}">
                <a16:creationId xmlns:a16="http://schemas.microsoft.com/office/drawing/2014/main" id="{57C035C6-A53C-2E52-E23A-D60A9A29F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7" t="6545" r="7066" b="9333"/>
          <a:stretch/>
        </p:blipFill>
        <p:spPr bwMode="auto">
          <a:xfrm>
            <a:off x="826682" y="3029225"/>
            <a:ext cx="1202410" cy="1218704"/>
          </a:xfrm>
          <a:prstGeom prst="flowChartConnector">
            <a:avLst/>
          </a:prstGeom>
          <a:noFill/>
          <a:ln w="381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22A6C-5404-3679-A307-9F2804D537A9}"/>
              </a:ext>
            </a:extLst>
          </p:cNvPr>
          <p:cNvSpPr txBox="1"/>
          <p:nvPr/>
        </p:nvSpPr>
        <p:spPr>
          <a:xfrm>
            <a:off x="427626" y="4335390"/>
            <a:ext cx="2014752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FMLA (Family and Medical Leave Act)</a:t>
            </a:r>
          </a:p>
        </p:txBody>
      </p:sp>
    </p:spTree>
    <p:extLst>
      <p:ext uri="{BB962C8B-B14F-4D97-AF65-F5344CB8AC3E}">
        <p14:creationId xmlns:p14="http://schemas.microsoft.com/office/powerpoint/2010/main" val="1863017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4886724" y="1151331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410AC31-AD5B-A7E5-85FA-7CE08BCFDEA9}"/>
              </a:ext>
            </a:extLst>
          </p:cNvPr>
          <p:cNvSpPr txBox="1"/>
          <p:nvPr/>
        </p:nvSpPr>
        <p:spPr>
          <a:xfrm>
            <a:off x="2293606" y="3491861"/>
            <a:ext cx="1061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96013"/>
                </a:solidFill>
              </a:rPr>
              <a:t>CAN</a:t>
            </a:r>
            <a:br>
              <a:rPr lang="en-US" sz="2000" dirty="0">
                <a:solidFill>
                  <a:srgbClr val="F96013"/>
                </a:solidFill>
              </a:rPr>
            </a:br>
            <a:r>
              <a:rPr lang="en-US" sz="2000" dirty="0">
                <a:solidFill>
                  <a:srgbClr val="F96013"/>
                </a:solidFill>
              </a:rPr>
              <a:t>HELP </a:t>
            </a:r>
          </a:p>
          <a:p>
            <a:r>
              <a:rPr lang="en-US" sz="2000" dirty="0">
                <a:solidFill>
                  <a:srgbClr val="F96013"/>
                </a:solidFill>
              </a:rPr>
              <a:t>TOO…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So, What Is Important To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60A48-0091-4B05-903E-5F6BFFE2F6F0}"/>
              </a:ext>
            </a:extLst>
          </p:cNvPr>
          <p:cNvSpPr txBox="1"/>
          <p:nvPr/>
        </p:nvSpPr>
        <p:spPr>
          <a:xfrm>
            <a:off x="709708" y="1323613"/>
            <a:ext cx="1973742" cy="1061829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The client notifies the SR about an employee that is about go to on leave (foreseeable leave) or that is out on leave (Unforeseeable leave)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558F303-9772-410C-84E1-8E64E7AEC782}"/>
              </a:ext>
            </a:extLst>
          </p:cNvPr>
          <p:cNvSpPr txBox="1">
            <a:spLocks/>
          </p:cNvSpPr>
          <p:nvPr/>
        </p:nvSpPr>
        <p:spPr>
          <a:xfrm>
            <a:off x="1662354" y="705961"/>
            <a:ext cx="5774136" cy="369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Important tips to considerate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F03D71-9CA4-0EBF-65F8-3BFA1007AAEF}"/>
              </a:ext>
            </a:extLst>
          </p:cNvPr>
          <p:cNvSpPr txBox="1"/>
          <p:nvPr/>
        </p:nvSpPr>
        <p:spPr>
          <a:xfrm>
            <a:off x="3210664" y="3504897"/>
            <a:ext cx="4695551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F96013"/>
                </a:solidFill>
              </a:rPr>
              <a:t>Direct the employee to their WSM when requesting a Leave of Absence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EE888A-D845-75E3-D531-6F94AFCD8871}"/>
              </a:ext>
            </a:extLst>
          </p:cNvPr>
          <p:cNvSpPr txBox="1"/>
          <p:nvPr/>
        </p:nvSpPr>
        <p:spPr>
          <a:xfrm>
            <a:off x="3444481" y="1321291"/>
            <a:ext cx="2037642" cy="90024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The SR or LOA Team sends the Warm Transfer E-mail to the client, this must be filled out and return to SR/LOA Team.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2AC268-6E7E-BBB7-F896-4A47734ECD0C}"/>
              </a:ext>
            </a:extLst>
          </p:cNvPr>
          <p:cNvSpPr txBox="1"/>
          <p:nvPr/>
        </p:nvSpPr>
        <p:spPr>
          <a:xfrm>
            <a:off x="5863515" y="1346950"/>
            <a:ext cx="2696752" cy="90024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The LOA team verifies with administration: Qualifications and federal/state laws – LOA Team notifies client and if approved explains how to change status of the EE in PRISM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2DB20F-5C02-49FB-31DD-086D40E8C763}"/>
              </a:ext>
            </a:extLst>
          </p:cNvPr>
          <p:cNvSpPr txBox="1"/>
          <p:nvPr/>
        </p:nvSpPr>
        <p:spPr>
          <a:xfrm>
            <a:off x="3454344" y="2320901"/>
            <a:ext cx="2135253" cy="738664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Depending on the type of leave they will work with the Client, so the employee is aware of all the information needed.</a:t>
            </a:r>
          </a:p>
        </p:txBody>
      </p:sp>
      <p:pic>
        <p:nvPicPr>
          <p:cNvPr id="33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4C4C16BD-53ED-B8CF-0B79-6DE709AC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33" y="3506222"/>
            <a:ext cx="261284" cy="2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1E1AEC-FACD-A52C-818E-D439D6B957A6}"/>
              </a:ext>
            </a:extLst>
          </p:cNvPr>
          <p:cNvSpPr txBox="1"/>
          <p:nvPr/>
        </p:nvSpPr>
        <p:spPr>
          <a:xfrm>
            <a:off x="2847187" y="3794244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A5B5"/>
                </a:solidFill>
              </a:rPr>
              <a:t>We can explain the general process to the employee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F371-2CD0-0F43-8A1D-ED4C827492DC}"/>
              </a:ext>
            </a:extLst>
          </p:cNvPr>
          <p:cNvSpPr txBox="1"/>
          <p:nvPr/>
        </p:nvSpPr>
        <p:spPr>
          <a:xfrm>
            <a:off x="301454" y="1106959"/>
            <a:ext cx="624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6866"/>
                </a:solidFill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67790-89C1-FCAB-CE8D-712ECF58F59A}"/>
              </a:ext>
            </a:extLst>
          </p:cNvPr>
          <p:cNvSpPr txBox="1"/>
          <p:nvPr/>
        </p:nvSpPr>
        <p:spPr>
          <a:xfrm>
            <a:off x="2972289" y="1062003"/>
            <a:ext cx="624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6866"/>
                </a:solidFill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6EAAE3-B4A6-AABC-3E85-3B3D3A8B707D}"/>
              </a:ext>
            </a:extLst>
          </p:cNvPr>
          <p:cNvSpPr txBox="1"/>
          <p:nvPr/>
        </p:nvSpPr>
        <p:spPr>
          <a:xfrm>
            <a:off x="5277239" y="1062002"/>
            <a:ext cx="624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6866"/>
                </a:solidFill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5FDA8-E88D-B197-6F5E-8619D70BC52E}"/>
              </a:ext>
            </a:extLst>
          </p:cNvPr>
          <p:cNvSpPr txBox="1"/>
          <p:nvPr/>
        </p:nvSpPr>
        <p:spPr>
          <a:xfrm>
            <a:off x="2970424" y="2096339"/>
            <a:ext cx="624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706866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B12824-6B34-4CB2-BD07-153CE81E60CB}"/>
              </a:ext>
            </a:extLst>
          </p:cNvPr>
          <p:cNvSpPr txBox="1"/>
          <p:nvPr/>
        </p:nvSpPr>
        <p:spPr>
          <a:xfrm>
            <a:off x="3225365" y="4077187"/>
            <a:ext cx="4796015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A5B5"/>
                </a:solidFill>
              </a:rPr>
              <a:t>Create a case to track and assist with the employee’s request / questions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527B51C-12EA-AECE-F807-C0752FE49A62}"/>
              </a:ext>
            </a:extLst>
          </p:cNvPr>
          <p:cNvSpPr txBox="1">
            <a:spLocks/>
          </p:cNvSpPr>
          <p:nvPr/>
        </p:nvSpPr>
        <p:spPr>
          <a:xfrm>
            <a:off x="705514" y="3377358"/>
            <a:ext cx="1732675" cy="12446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A6D26"/>
                </a:solidFill>
              </a:rPr>
              <a:t>ER</a:t>
            </a:r>
          </a:p>
        </p:txBody>
      </p:sp>
      <p:pic>
        <p:nvPicPr>
          <p:cNvPr id="15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4A3614E2-A42C-ECF8-B52E-4B6482D9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33" y="3768831"/>
            <a:ext cx="261284" cy="2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66554DD9-886B-CE60-CB60-A1BF0A98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733" y="4064184"/>
            <a:ext cx="261284" cy="26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91440" y="973920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LOA - Warm Transfer Email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B86A-99B2-7335-1972-2D5AB8D3C752}"/>
              </a:ext>
            </a:extLst>
          </p:cNvPr>
          <p:cNvSpPr txBox="1"/>
          <p:nvPr/>
        </p:nvSpPr>
        <p:spPr>
          <a:xfrm>
            <a:off x="609534" y="918983"/>
            <a:ext cx="810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706866"/>
                </a:solidFill>
              </a:rPr>
              <a:t>Is </a:t>
            </a:r>
            <a:r>
              <a:rPr lang="en-US" sz="1600" dirty="0">
                <a:solidFill>
                  <a:srgbClr val="009999"/>
                </a:solidFill>
              </a:rPr>
              <a:t>sent to the Client by the LOA Team</a:t>
            </a:r>
            <a:r>
              <a:rPr lang="en-US" sz="1600" dirty="0">
                <a:solidFill>
                  <a:srgbClr val="706866"/>
                </a:solidFill>
              </a:rPr>
              <a:t>, ER must direct the employee to their WSM to start the process.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31D3BE-F9AE-1F3D-817B-F6AEC4BE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941" r="11819"/>
          <a:stretch/>
        </p:blipFill>
        <p:spPr>
          <a:xfrm>
            <a:off x="1029211" y="1594625"/>
            <a:ext cx="7085575" cy="1187998"/>
          </a:xfrm>
          <a:prstGeom prst="rect">
            <a:avLst/>
          </a:prstGeom>
          <a:ln>
            <a:solidFill>
              <a:srgbClr val="706866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78D4-AAD4-3AC9-74A3-B4579D6E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231" y="2911311"/>
            <a:ext cx="4533290" cy="19990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85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Leave Of Absence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105525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want to know if I am going to get paid during Leave…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In order to provide that information, we will need to create a Case for Leaves so they can validate the information of the Client and state rules that may apply.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0878D-E7B9-F778-848F-2736B9E27A7F}"/>
              </a:ext>
            </a:extLst>
          </p:cNvPr>
          <p:cNvSpPr txBox="1"/>
          <p:nvPr/>
        </p:nvSpPr>
        <p:spPr>
          <a:xfrm>
            <a:off x="1519237" y="1823633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Also, if you want to know the procedure of getting paid for that Leave Time, we can request resolution through a case too.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1F47E-15C4-368F-90F3-360270CB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14" y="2968386"/>
            <a:ext cx="8021169" cy="1114581"/>
          </a:xfrm>
          <a:prstGeom prst="rect">
            <a:avLst/>
          </a:prstGeom>
          <a:ln>
            <a:solidFill>
              <a:srgbClr val="706866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AE206-C5D7-4FDC-A506-5D17775DB88C}"/>
              </a:ext>
            </a:extLst>
          </p:cNvPr>
          <p:cNvSpPr txBox="1"/>
          <p:nvPr/>
        </p:nvSpPr>
        <p:spPr>
          <a:xfrm>
            <a:off x="2938460" y="2489483"/>
            <a:ext cx="374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96013"/>
                </a:solidFill>
              </a:rPr>
              <a:t>These are the Case Specifics</a:t>
            </a:r>
            <a:r>
              <a:rPr lang="es-US" b="1" i="1" dirty="0">
                <a:solidFill>
                  <a:srgbClr val="F96013"/>
                </a:solidFill>
              </a:rPr>
              <a:t>:</a:t>
            </a:r>
            <a:endParaRPr lang="en-US" b="1" i="1" dirty="0">
              <a:solidFill>
                <a:srgbClr val="F960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4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Leave Of Absence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105525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want to know the status of a Leave of Absence request…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646331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We should refer the employee to his/her </a:t>
            </a:r>
            <a:r>
              <a:rPr lang="en-US" sz="1200" b="1" i="1" dirty="0">
                <a:solidFill>
                  <a:srgbClr val="706866"/>
                </a:solidFill>
              </a:rPr>
              <a:t>worksite manager </a:t>
            </a:r>
            <a:r>
              <a:rPr lang="en-US" sz="1200" i="1" dirty="0">
                <a:solidFill>
                  <a:srgbClr val="706866"/>
                </a:solidFill>
              </a:rPr>
              <a:t>to confirm the approval status. If they already did , we could create a case to leaves requesting more information. 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40878D-E7B9-F778-848F-2736B9E27A7F}"/>
              </a:ext>
            </a:extLst>
          </p:cNvPr>
          <p:cNvSpPr txBox="1"/>
          <p:nvPr/>
        </p:nvSpPr>
        <p:spPr>
          <a:xfrm>
            <a:off x="1519235" y="2004394"/>
            <a:ext cx="6105525" cy="276999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Keep in mind this is a process handled by the employer and us (</a:t>
            </a:r>
            <a:r>
              <a:rPr lang="en-US" sz="1200" i="1" dirty="0" err="1">
                <a:solidFill>
                  <a:srgbClr val="706866"/>
                </a:solidFill>
              </a:rPr>
              <a:t>Vensure’s</a:t>
            </a:r>
            <a:r>
              <a:rPr lang="en-US" sz="1200" i="1" dirty="0">
                <a:solidFill>
                  <a:srgbClr val="706866"/>
                </a:solidFill>
              </a:rPr>
              <a:t> LOA Team)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1F47E-15C4-368F-90F3-360270CBD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14" y="2968386"/>
            <a:ext cx="8021169" cy="1114581"/>
          </a:xfrm>
          <a:prstGeom prst="rect">
            <a:avLst/>
          </a:prstGeom>
          <a:ln>
            <a:solidFill>
              <a:srgbClr val="706866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9AE206-C5D7-4FDC-A506-5D17775DB88C}"/>
              </a:ext>
            </a:extLst>
          </p:cNvPr>
          <p:cNvSpPr txBox="1"/>
          <p:nvPr/>
        </p:nvSpPr>
        <p:spPr>
          <a:xfrm>
            <a:off x="2938460" y="2489483"/>
            <a:ext cx="374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96013"/>
                </a:solidFill>
              </a:rPr>
              <a:t>These are the Case Specifics</a:t>
            </a:r>
            <a:r>
              <a:rPr lang="es-US" b="1" i="1" dirty="0">
                <a:solidFill>
                  <a:srgbClr val="F96013"/>
                </a:solidFill>
              </a:rPr>
              <a:t>:</a:t>
            </a:r>
            <a:endParaRPr lang="en-US" b="1" i="1" dirty="0">
              <a:solidFill>
                <a:srgbClr val="F960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7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Leaves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211128" cy="461665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wanted to confirm what is the status of my employment at this moment (during Leave)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538015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Sure, we can confirm that information in the Employee Details tab, under employment type, like this: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2DA83B-42F1-1561-0D68-BFBC23CBB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435" y="2088603"/>
            <a:ext cx="6211128" cy="2493251"/>
          </a:xfrm>
          <a:prstGeom prst="rect">
            <a:avLst/>
          </a:prstGeom>
          <a:ln>
            <a:solidFill>
              <a:srgbClr val="706866"/>
            </a:solidFill>
          </a:ln>
        </p:spPr>
      </p:pic>
    </p:spTree>
    <p:extLst>
      <p:ext uri="{BB962C8B-B14F-4D97-AF65-F5344CB8AC3E}">
        <p14:creationId xmlns:p14="http://schemas.microsoft.com/office/powerpoint/2010/main" val="931775340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6f849-9148-4700-bd43-d908d0ca9110">
      <Terms xmlns="http://schemas.microsoft.com/office/infopath/2007/PartnerControls"/>
    </lcf76f155ced4ddcb4097134ff3c332f>
    <TaxCatchAll xmlns="9116cb9f-bd0d-43bf-83a7-1685e5d6ba3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7A97B7443E24E85B541774D2639E3" ma:contentTypeVersion="16" ma:contentTypeDescription="Create a new document." ma:contentTypeScope="" ma:versionID="7dc8c04da94f00044dc7a7bd160eeef0">
  <xsd:schema xmlns:xsd="http://www.w3.org/2001/XMLSchema" xmlns:xs="http://www.w3.org/2001/XMLSchema" xmlns:p="http://schemas.microsoft.com/office/2006/metadata/properties" xmlns:ns2="7886f849-9148-4700-bd43-d908d0ca9110" xmlns:ns3="9116cb9f-bd0d-43bf-83a7-1685e5d6ba3a" targetNamespace="http://schemas.microsoft.com/office/2006/metadata/properties" ma:root="true" ma:fieldsID="c88670e119447b1d0a5faf1f9d5e8e66" ns2:_="" ns3:_="">
    <xsd:import namespace="7886f849-9148-4700-bd43-d908d0ca9110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6f849-9148-4700-bd43-d908d0ca9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0157FC-C368-4556-9018-BEDB02AF84E7}">
  <ds:schemaRefs>
    <ds:schemaRef ds:uri="http://schemas.microsoft.com/office/2006/metadata/properties"/>
    <ds:schemaRef ds:uri="http://schemas.microsoft.com/office/infopath/2007/PartnerControls"/>
    <ds:schemaRef ds:uri="7886f849-9148-4700-bd43-d908d0ca9110"/>
    <ds:schemaRef ds:uri="9116cb9f-bd0d-43bf-83a7-1685e5d6ba3a"/>
  </ds:schemaRefs>
</ds:datastoreItem>
</file>

<file path=customXml/itemProps2.xml><?xml version="1.0" encoding="utf-8"?>
<ds:datastoreItem xmlns:ds="http://schemas.openxmlformats.org/officeDocument/2006/customXml" ds:itemID="{6C0E30AC-065C-4AD8-82BB-096B6DBD8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6f849-9148-4700-bd43-d908d0ca9110"/>
    <ds:schemaRef ds:uri="9116cb9f-bd0d-43bf-83a7-1685e5d6b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48CAE3-F903-4969-950E-96829BB84B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26590</TotalTime>
  <Words>1447</Words>
  <Application>Microsoft Office PowerPoint</Application>
  <PresentationFormat>Presentación en pantalla (16:9)</PresentationFormat>
  <Paragraphs>142</Paragraphs>
  <Slides>25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Vensure PPT Template</vt:lpstr>
      <vt:lpstr>Employee Relations </vt:lpstr>
      <vt:lpstr>Leave Of Absence</vt:lpstr>
      <vt:lpstr>Leave Of Absence</vt:lpstr>
      <vt:lpstr>Reasons For Leave Of Absence</vt:lpstr>
      <vt:lpstr>So, What Is Important To Know?</vt:lpstr>
      <vt:lpstr>LOA - Warm Transfer Email</vt:lpstr>
      <vt:lpstr>FAQ for Leave Of Absence</vt:lpstr>
      <vt:lpstr>FAQ for Leave Of Absence</vt:lpstr>
      <vt:lpstr>FAQ for Leaves</vt:lpstr>
      <vt:lpstr>STD – LTD Benefit</vt:lpstr>
      <vt:lpstr>STD – LTD Basics</vt:lpstr>
      <vt:lpstr>STD – LTD Claim Process</vt:lpstr>
      <vt:lpstr>FAQ for STD - LTD</vt:lpstr>
      <vt:lpstr>FAQ for STD - LTD</vt:lpstr>
      <vt:lpstr>Leaves Requests</vt:lpstr>
      <vt:lpstr>Do’s &amp; Don’t for Leaves – STD - LTD</vt:lpstr>
      <vt:lpstr>Practice Time</vt:lpstr>
      <vt:lpstr>Practice Time</vt:lpstr>
      <vt:lpstr>Practice Time</vt:lpstr>
      <vt:lpstr>Practice Time</vt:lpstr>
      <vt:lpstr>Practice Time</vt:lpstr>
      <vt:lpstr>Practice Time</vt:lpstr>
      <vt:lpstr>Practice Time</vt:lpstr>
      <vt:lpstr>Practice Time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313</cp:revision>
  <cp:lastPrinted>2019-03-04T13:55:30Z</cp:lastPrinted>
  <dcterms:modified xsi:type="dcterms:W3CDTF">2023-10-10T19:33:07Z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0x010100BCB7A97B7443E24E85B541774D2639E3</vt:lpwstr>
  </property>
</Properties>
</file>