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62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3" r:id="rId6"/>
    <p:sldId id="277" r:id="rId7"/>
    <p:sldId id="286" r:id="rId8"/>
    <p:sldId id="291" r:id="rId9"/>
    <p:sldId id="285" r:id="rId10"/>
    <p:sldId id="278" r:id="rId11"/>
    <p:sldId id="284" r:id="rId12"/>
    <p:sldId id="292" r:id="rId13"/>
    <p:sldId id="288" r:id="rId14"/>
    <p:sldId id="287" r:id="rId15"/>
    <p:sldId id="259" r:id="rId16"/>
    <p:sldId id="258" r:id="rId17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B40"/>
    <a:srgbClr val="AAE4F0"/>
    <a:srgbClr val="FFCC99"/>
    <a:srgbClr val="03315E"/>
    <a:srgbClr val="706866"/>
    <a:srgbClr val="9FCC74"/>
    <a:srgbClr val="19728C"/>
    <a:srgbClr val="F6F6F6"/>
    <a:srgbClr val="131E40"/>
    <a:srgbClr val="121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5C4D64-3CB1-44FE-A7C1-7C6792326531}">
  <a:tblStyle styleId="{8F5C4D64-3CB1-44FE-A7C1-7C67923265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2517" autoAdjust="0"/>
  </p:normalViewPr>
  <p:slideViewPr>
    <p:cSldViewPr snapToGrid="0">
      <p:cViewPr varScale="1">
        <p:scale>
          <a:sx n="88" d="100"/>
          <a:sy n="88" d="100"/>
        </p:scale>
        <p:origin x="11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Garcia" userId="46ddb158-204b-44eb-8216-a956a3c9be5c" providerId="ADAL" clId="{BE05C85E-1495-483B-BD33-3907AAFAB0B6}"/>
    <pc:docChg chg="modSld">
      <pc:chgData name="Sergio Garcia" userId="46ddb158-204b-44eb-8216-a956a3c9be5c" providerId="ADAL" clId="{BE05C85E-1495-483B-BD33-3907AAFAB0B6}" dt="2023-07-12T21:39:57.490" v="10" actId="14100"/>
      <pc:docMkLst>
        <pc:docMk/>
      </pc:docMkLst>
      <pc:sldChg chg="modSp mod">
        <pc:chgData name="Sergio Garcia" userId="46ddb158-204b-44eb-8216-a956a3c9be5c" providerId="ADAL" clId="{BE05C85E-1495-483B-BD33-3907AAFAB0B6}" dt="2023-07-12T15:50:13.835" v="4" actId="20577"/>
        <pc:sldMkLst>
          <pc:docMk/>
          <pc:sldMk cId="865571606" sldId="284"/>
        </pc:sldMkLst>
        <pc:spChg chg="mod">
          <ac:chgData name="Sergio Garcia" userId="46ddb158-204b-44eb-8216-a956a3c9be5c" providerId="ADAL" clId="{BE05C85E-1495-483B-BD33-3907AAFAB0B6}" dt="2023-07-12T15:50:13.835" v="4" actId="20577"/>
          <ac:spMkLst>
            <pc:docMk/>
            <pc:sldMk cId="865571606" sldId="284"/>
            <ac:spMk id="4" creationId="{8B23FD76-2C8C-47F1-2B36-349A859F8B62}"/>
          </ac:spMkLst>
        </pc:spChg>
      </pc:sldChg>
      <pc:sldChg chg="modSp mod">
        <pc:chgData name="Sergio Garcia" userId="46ddb158-204b-44eb-8216-a956a3c9be5c" providerId="ADAL" clId="{BE05C85E-1495-483B-BD33-3907AAFAB0B6}" dt="2023-07-12T21:39:57.490" v="10" actId="14100"/>
        <pc:sldMkLst>
          <pc:docMk/>
          <pc:sldMk cId="2081001208" sldId="286"/>
        </pc:sldMkLst>
        <pc:spChg chg="mod">
          <ac:chgData name="Sergio Garcia" userId="46ddb158-204b-44eb-8216-a956a3c9be5c" providerId="ADAL" clId="{BE05C85E-1495-483B-BD33-3907AAFAB0B6}" dt="2023-07-12T21:38:36.820" v="8" actId="20577"/>
          <ac:spMkLst>
            <pc:docMk/>
            <pc:sldMk cId="2081001208" sldId="286"/>
            <ac:spMk id="5" creationId="{EC4DDC0B-66DF-C264-0646-623D0866442E}"/>
          </ac:spMkLst>
        </pc:spChg>
        <pc:spChg chg="mod">
          <ac:chgData name="Sergio Garcia" userId="46ddb158-204b-44eb-8216-a956a3c9be5c" providerId="ADAL" clId="{BE05C85E-1495-483B-BD33-3907AAFAB0B6}" dt="2023-07-12T21:39:55.224" v="9" actId="14100"/>
          <ac:spMkLst>
            <pc:docMk/>
            <pc:sldMk cId="2081001208" sldId="286"/>
            <ac:spMk id="6" creationId="{C46C8990-7633-5EC6-A6FF-10218CAF623C}"/>
          </ac:spMkLst>
        </pc:spChg>
        <pc:spChg chg="mod">
          <ac:chgData name="Sergio Garcia" userId="46ddb158-204b-44eb-8216-a956a3c9be5c" providerId="ADAL" clId="{BE05C85E-1495-483B-BD33-3907AAFAB0B6}" dt="2023-07-12T21:39:57.490" v="10" actId="14100"/>
          <ac:spMkLst>
            <pc:docMk/>
            <pc:sldMk cId="2081001208" sldId="286"/>
            <ac:spMk id="11" creationId="{180061F9-DA07-48F8-4CE8-D50D3530836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1DCF1-0F16-4F79-BC4A-993379236393}" type="datetimeFigureOut">
              <a:rPr lang="en-US" smtClean="0">
                <a:latin typeface="Arial" panose="020B0604020202020204" pitchFamily="34" charset="0"/>
              </a:rPr>
              <a:t>7/12/2023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9175-E3A9-42A0-88B3-EEBBCA8AEA0A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07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1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BB9254-56DE-794F-961D-A24086E6D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6416F-8C6A-AC4E-A18F-EC32C358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9FF3E-AE10-8E4F-8E81-254EF500B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34718-C46E-7F4E-B569-A1DB7B63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D884-D5B6-4C42-B66C-5ABA98285411}" type="datetime1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0A55B-9E57-084F-A789-DF2B360B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4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29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99728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37041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2931575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02215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8745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2360-7B7E-5548-99D7-24BBF32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7" y="411958"/>
            <a:ext cx="4326248" cy="2139553"/>
          </a:xfrm>
        </p:spPr>
        <p:txBody>
          <a:bodyPr anchor="b"/>
          <a:lstStyle>
            <a:lvl1pPr>
              <a:lnSpc>
                <a:spcPct val="800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5EC5-1754-3F42-9FFB-5454C1C59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696792"/>
            <a:ext cx="4326248" cy="100009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F554-2113-824E-8CC8-31F5AF98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4972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eneric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2360-7B7E-5548-99D7-24BBF32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7" y="411958"/>
            <a:ext cx="4326248" cy="2139553"/>
          </a:xfrm>
        </p:spPr>
        <p:txBody>
          <a:bodyPr anchor="b"/>
          <a:lstStyle>
            <a:lvl1pPr>
              <a:lnSpc>
                <a:spcPct val="800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5EC5-1754-3F42-9FFB-5454C1C59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696792"/>
            <a:ext cx="4326248" cy="100009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F554-2113-824E-8CC8-31F5AF98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2220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A900-65F0-E644-A71F-1C6270A2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C42E4-E9CC-E64D-AE53-4DE36C8A9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325" y="1042417"/>
            <a:ext cx="40005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30287-ADAD-0D4C-B7AB-E89B5B160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1924" y="1042417"/>
            <a:ext cx="4000501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74054-1D32-EE45-A4AB-469AEC6F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EB28-F109-2948-A5E8-7EDC96C8D832}" type="datetime1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A2DEC-EEBA-6348-B03C-EC19A08D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787EF6-966F-D04A-800C-A352E681A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7288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3579-1B6C-F240-8FCB-D4E526FD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7" y="452630"/>
            <a:ext cx="6973967" cy="5116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4F066-3469-7843-8E1A-B15B98337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25" y="973233"/>
            <a:ext cx="4050294" cy="464693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1500" b="1" spc="-30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62522-E27B-1442-9784-F1A23DD35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325" y="1562942"/>
            <a:ext cx="4050294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F07E-5A6E-5B49-8C89-825C14AE6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1671" y="973233"/>
            <a:ext cx="4140004" cy="464693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1500" b="1" spc="-30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080B7-5AFD-7A40-89A7-EA4E3FDE5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1671" y="1562942"/>
            <a:ext cx="4140004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FAF372-9889-4745-8B0C-8171C470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E128-AEB7-EC40-AF18-3E2E77CC645E}" type="datetime1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62DF5-E870-7344-B52F-331ACC1B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3264F2-420C-FA41-A91C-98285ECE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8777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C240-9B3B-7846-A052-534CE8F3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2D99B-AC6F-1B4B-BED5-47C3B755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2B72-3EB7-B24E-A764-C7F4B4E79A64}" type="datetime1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67C11-F96B-BA4E-83D4-5CFC58F4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F6636-19D9-B947-88A7-85C2FE598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4201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5ECE2-75D3-3A4E-8627-D05577BC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0C86-06F9-DE41-9D1A-01A0715A3F63}" type="datetime1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ADA39-BBB8-5F46-929B-26AAE441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B9B1DD-C4E8-684D-9F0A-021799235ECD}"/>
              </a:ext>
            </a:extLst>
          </p:cNvPr>
          <p:cNvSpPr/>
          <p:nvPr/>
        </p:nvSpPr>
        <p:spPr>
          <a:xfrm>
            <a:off x="7657240" y="4573720"/>
            <a:ext cx="1486760" cy="569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E0130-FD56-F142-AEF8-B55ABA39B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3959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5ECE2-75D3-3A4E-8627-D05577BC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7016-B0C7-5F4B-B7A7-253FA3F29E3A}" type="datetime1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ADA39-BBB8-5F46-929B-26AAE441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A14633-042B-3C43-941C-5021BB672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0968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4045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0DDCC-EA11-0046-B3D4-7A293086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452629"/>
            <a:ext cx="7886700" cy="367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62768-2A21-2E46-A1A3-2240DCC98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27" y="1044367"/>
            <a:ext cx="8474477" cy="3565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3F9AF-637F-5C4E-A1B2-D21481D8C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2325" y="4767264"/>
            <a:ext cx="20574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901BA-C0FF-3046-A855-1EBEA2D049D1}" type="datetime1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576E9-3237-B74F-A744-D1267D774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C11F-93B5-E847-A3C5-5D816B198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DEF3C-47D5-8F40-A9B9-D958DCD7ACA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67826" y="0"/>
            <a:ext cx="1977376" cy="135646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C707A4E-92DE-CB4E-B484-953D77B82B6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4914900"/>
            <a:ext cx="241914" cy="241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5E5EE4-9CE0-C547-AD36-8BF0E05405C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830752" y="4653283"/>
            <a:ext cx="1089654" cy="3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5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80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7" r:id="rId11"/>
    <p:sldLayoutId id="2147483678" r:id="rId12"/>
    <p:sldLayoutId id="2147483679" r:id="rId13"/>
  </p:sldLayoutIdLst>
  <p:transition>
    <p:fade thruBlk="1"/>
  </p:transition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1" kern="1200" spc="-113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86914" indent="-86914" algn="l" defTabSz="685783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1pPr>
      <a:lvl2pPr marL="260741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System Font Regular"/>
        <a:buChar char="–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2pPr>
      <a:lvl3pPr marL="429806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3pPr>
      <a:lvl4pPr marL="603632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4pPr>
      <a:lvl5pPr marL="772697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53A144-7F26-C044-B0B0-AAA92B77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15" y="432197"/>
            <a:ext cx="4326248" cy="2139553"/>
          </a:xfrm>
        </p:spPr>
        <p:txBody>
          <a:bodyPr/>
          <a:lstStyle/>
          <a:p>
            <a:r>
              <a:rPr lang="es-CO" dirty="0"/>
              <a:t>E</a:t>
            </a:r>
            <a:r>
              <a:rPr lang="en-US" dirty="0" err="1"/>
              <a:t>mployee</a:t>
            </a:r>
            <a:r>
              <a:rPr lang="en-US" dirty="0"/>
              <a:t> Relations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F9CA84-2AD0-E241-8528-A924FFDB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415" y="2571750"/>
            <a:ext cx="4326248" cy="1000098"/>
          </a:xfrm>
        </p:spPr>
        <p:txBody>
          <a:bodyPr/>
          <a:lstStyle/>
          <a:p>
            <a:r>
              <a:rPr lang="es-CO" dirty="0"/>
              <a:t>Training </a:t>
            </a:r>
            <a:r>
              <a:rPr lang="es-CO" dirty="0" err="1"/>
              <a:t>Session</a:t>
            </a:r>
            <a:r>
              <a:rPr lang="es-CO" dirty="0"/>
              <a:t> – </a:t>
            </a:r>
            <a:r>
              <a:rPr lang="es-CO" dirty="0" err="1"/>
              <a:t>Onboarding</a:t>
            </a:r>
            <a:r>
              <a:rPr lang="es-CO" dirty="0"/>
              <a:t> i9- Taxes </a:t>
            </a:r>
            <a:r>
              <a:rPr lang="es-CO" dirty="0" err="1"/>
              <a:t>Common</a:t>
            </a:r>
            <a:r>
              <a:rPr lang="es-CO" dirty="0"/>
              <a:t> </a:t>
            </a:r>
            <a:r>
              <a:rPr lang="es-CO" dirty="0" err="1"/>
              <a:t>Errors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96F9E-4B4B-C84C-8F32-7F064661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8333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72778-91B5-6B8A-A616-E238BC7B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52" y="2103150"/>
            <a:ext cx="4326248" cy="937200"/>
          </a:xfrm>
        </p:spPr>
        <p:txBody>
          <a:bodyPr/>
          <a:lstStyle/>
          <a:p>
            <a:r>
              <a:rPr lang="en-US" dirty="0"/>
              <a:t>Why Submitting Errors Happen?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07D71-39F1-87CA-6C03-A3FDD485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10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26770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ow to Survive the Open Office (Really, It's Not So Bad) | by Evernote |  Taking Note | Medium">
            <a:extLst>
              <a:ext uri="{FF2B5EF4-FFF2-40B4-BE49-F238E27FC236}">
                <a16:creationId xmlns:a16="http://schemas.microsoft.com/office/drawing/2014/main" id="{87C4F017-4CC3-F2B8-C549-92462536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323"/>
            <a:ext cx="9147074" cy="478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F5A614-482B-04BF-8B21-30FD6531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14" y="922155"/>
            <a:ext cx="2825712" cy="582853"/>
          </a:xfrm>
        </p:spPr>
        <p:txBody>
          <a:bodyPr/>
          <a:lstStyle/>
          <a:p>
            <a:pPr algn="ctr"/>
            <a:r>
              <a:rPr lang="en-US" dirty="0"/>
              <a:t>EE’s Cannot </a:t>
            </a:r>
            <a:r>
              <a:rPr lang="en-US" dirty="0">
                <a:solidFill>
                  <a:schemeClr val="tx1"/>
                </a:solidFill>
              </a:rPr>
              <a:t>Submit Terms And Conditions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4792EE7-A9F9-CD3D-4A24-E12AF89F06A7}"/>
              </a:ext>
            </a:extLst>
          </p:cNvPr>
          <p:cNvSpPr txBox="1"/>
          <p:nvPr/>
        </p:nvSpPr>
        <p:spPr>
          <a:xfrm>
            <a:off x="869217" y="1629565"/>
            <a:ext cx="2575506" cy="830997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>
                <a:solidFill>
                  <a:schemeClr val="tx2"/>
                </a:solidFill>
              </a:rPr>
              <a:t>This error occurs when employees click the box to capture the electronic signature and submit their paperwork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A8EF7E2-3F91-D9B1-46F7-F6BC8BFC56EE}"/>
              </a:ext>
            </a:extLst>
          </p:cNvPr>
          <p:cNvSpPr txBox="1"/>
          <p:nvPr/>
        </p:nvSpPr>
        <p:spPr>
          <a:xfrm>
            <a:off x="869216" y="2571750"/>
            <a:ext cx="2575505" cy="646331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>
                <a:solidFill>
                  <a:schemeClr val="tx2"/>
                </a:solidFill>
              </a:rPr>
              <a:t>Employees need to </a:t>
            </a:r>
            <a:r>
              <a:rPr lang="en-US" sz="1200" b="1" i="1" dirty="0">
                <a:solidFill>
                  <a:schemeClr val="tx2"/>
                </a:solidFill>
              </a:rPr>
              <a:t>open the pdf and sign with finger, then click agree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1743E5-295D-A5F5-AC7E-AC0F2974203E}"/>
              </a:ext>
            </a:extLst>
          </p:cNvPr>
          <p:cNvSpPr txBox="1">
            <a:spLocks/>
          </p:cNvSpPr>
          <p:nvPr/>
        </p:nvSpPr>
        <p:spPr>
          <a:xfrm>
            <a:off x="645387" y="3398180"/>
            <a:ext cx="3023166" cy="6463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EEs Cannot </a:t>
            </a:r>
            <a:r>
              <a:rPr lang="en-US" dirty="0">
                <a:solidFill>
                  <a:schemeClr val="tx1"/>
                </a:solidFill>
              </a:rPr>
              <a:t>Submit Client’s Forms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703FCE2-C719-B914-CBC0-02B3D0BE68EA}"/>
              </a:ext>
            </a:extLst>
          </p:cNvPr>
          <p:cNvSpPr txBox="1"/>
          <p:nvPr/>
        </p:nvSpPr>
        <p:spPr>
          <a:xfrm>
            <a:off x="869217" y="4155699"/>
            <a:ext cx="2481311" cy="261762"/>
          </a:xfrm>
          <a:prstGeom prst="rect">
            <a:avLst/>
          </a:prstGeom>
          <a:solidFill>
            <a:schemeClr val="tx2">
              <a:lumMod val="60000"/>
              <a:lumOff val="40000"/>
              <a:alpha val="18824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tx2"/>
                </a:solidFill>
              </a:rPr>
              <a:t>We can create a Jira Ticket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28EFCE1-176B-E7DF-61A8-E367E9333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43" r="21677" b="-7543"/>
          <a:stretch/>
        </p:blipFill>
        <p:spPr bwMode="auto">
          <a:xfrm>
            <a:off x="3731148" y="692388"/>
            <a:ext cx="4691999" cy="40123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1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DB6F-0E5B-4E11-BCE6-22D70303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4BE6F-F089-43A1-BD6C-2DE31238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12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0770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6C12-25E1-8249-B000-5BB9371D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A9E50-879A-824A-8AF0-A1D6D46B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13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4033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Overview: What Is Customer Service? - Salesforce">
            <a:extLst>
              <a:ext uri="{FF2B5EF4-FFF2-40B4-BE49-F238E27FC236}">
                <a16:creationId xmlns:a16="http://schemas.microsoft.com/office/drawing/2014/main" id="{B4ECA4D3-283A-EAEE-1F18-0101C6F69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3" y="548502"/>
            <a:ext cx="7315200" cy="4114800"/>
          </a:xfrm>
          <a:prstGeom prst="flowChartDelay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F7F475C7-2974-5FF6-5208-FEB0AE2688F7}"/>
              </a:ext>
            </a:extLst>
          </p:cNvPr>
          <p:cNvSpPr txBox="1"/>
          <p:nvPr/>
        </p:nvSpPr>
        <p:spPr>
          <a:xfrm>
            <a:off x="836341" y="2208560"/>
            <a:ext cx="747131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What is the I-9 used for and legal name?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86CC7E0A-C875-B6AC-EFBF-5CA23971ECC3}"/>
              </a:ext>
            </a:extLst>
          </p:cNvPr>
          <p:cNvSpPr txBox="1"/>
          <p:nvPr/>
        </p:nvSpPr>
        <p:spPr>
          <a:xfrm>
            <a:off x="836341" y="2709303"/>
            <a:ext cx="747131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Common issues on Taxes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54CFEE7C-1573-D82A-CD98-275EFD2D8027}"/>
              </a:ext>
            </a:extLst>
          </p:cNvPr>
          <p:cNvSpPr txBox="1"/>
          <p:nvPr/>
        </p:nvSpPr>
        <p:spPr>
          <a:xfrm>
            <a:off x="836341" y="3247601"/>
            <a:ext cx="747131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Why submitting errors happen?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1CF4DD-738F-0AB6-0D4A-FCED4020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093" y="548502"/>
            <a:ext cx="6789995" cy="43280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Onboarding i9- Taxes Common Errors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037B6B-6E95-C23B-A943-E06B4DB0C6F3}"/>
              </a:ext>
            </a:extLst>
          </p:cNvPr>
          <p:cNvSpPr txBox="1"/>
          <p:nvPr/>
        </p:nvSpPr>
        <p:spPr>
          <a:xfrm>
            <a:off x="836339" y="1225450"/>
            <a:ext cx="7471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6866"/>
                </a:solidFill>
              </a:rPr>
              <a:t>In this presentation we will address the following topics:</a:t>
            </a:r>
          </a:p>
        </p:txBody>
      </p:sp>
    </p:spTree>
    <p:extLst>
      <p:ext uri="{BB962C8B-B14F-4D97-AF65-F5344CB8AC3E}">
        <p14:creationId xmlns:p14="http://schemas.microsoft.com/office/powerpoint/2010/main" val="36425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SCIS form I-9 Employment eligibility verification lies on flat lay office  table and ready to fill. U.S. Citizenship and Immigration services  paperwork concept Stock Photo | Adobe Stock">
            <a:extLst>
              <a:ext uri="{FF2B5EF4-FFF2-40B4-BE49-F238E27FC236}">
                <a16:creationId xmlns:a16="http://schemas.microsoft.com/office/drawing/2014/main" id="{9F24B635-06FD-488F-DDC3-3A9017E4B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2"/>
            <a:ext cx="7775925" cy="5145832"/>
          </a:xfrm>
          <a:prstGeom prst="flowChartOnlineStorag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F5A614-482B-04BF-8B21-30FD6531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601" y="428463"/>
            <a:ext cx="3100143" cy="367238"/>
          </a:xfrm>
        </p:spPr>
        <p:txBody>
          <a:bodyPr/>
          <a:lstStyle/>
          <a:p>
            <a:pPr algn="ctr"/>
            <a:r>
              <a:rPr lang="en-US" dirty="0"/>
              <a:t>What is the I-9 used for? 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CEC5C0EB-F3B1-16B6-4269-BE3044B2D4DF}"/>
              </a:ext>
            </a:extLst>
          </p:cNvPr>
          <p:cNvSpPr txBox="1"/>
          <p:nvPr/>
        </p:nvSpPr>
        <p:spPr>
          <a:xfrm>
            <a:off x="2485583" y="1113410"/>
            <a:ext cx="5196623" cy="415498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b="1" i="1" dirty="0">
                <a:solidFill>
                  <a:schemeClr val="tx2"/>
                </a:solidFill>
              </a:rPr>
              <a:t>It is used to verify the identity and employment authorization of individuals hired for employment in the United States. </a:t>
            </a:r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id="{621652DA-8A97-DEE2-441D-8F167A2B229F}"/>
              </a:ext>
            </a:extLst>
          </p:cNvPr>
          <p:cNvSpPr txBox="1"/>
          <p:nvPr/>
        </p:nvSpPr>
        <p:spPr>
          <a:xfrm>
            <a:off x="5396308" y="3908104"/>
            <a:ext cx="2925167" cy="253916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FB2E9A23-1A79-F5F4-DA59-718D122A0268}"/>
              </a:ext>
            </a:extLst>
          </p:cNvPr>
          <p:cNvSpPr txBox="1"/>
          <p:nvPr/>
        </p:nvSpPr>
        <p:spPr>
          <a:xfrm>
            <a:off x="5418552" y="4851134"/>
            <a:ext cx="7074338" cy="253916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rgbClr val="03315E"/>
                </a:solidFill>
              </a:rPr>
              <a:t>Note: </a:t>
            </a:r>
            <a:r>
              <a:rPr lang="en-US" sz="1050" i="1" dirty="0">
                <a:solidFill>
                  <a:srgbClr val="03315E"/>
                </a:solidFill>
              </a:rPr>
              <a:t>Employee must use legal Name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DA8EA5-8489-83DD-1A60-82679A04B613}"/>
              </a:ext>
            </a:extLst>
          </p:cNvPr>
          <p:cNvGrpSpPr/>
          <p:nvPr/>
        </p:nvGrpSpPr>
        <p:grpSpPr>
          <a:xfrm>
            <a:off x="5391769" y="1998530"/>
            <a:ext cx="1828908" cy="605523"/>
            <a:chOff x="261255" y="2530"/>
            <a:chExt cx="1791799" cy="89589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4879B76-F0DA-964F-E42D-2B2AC6E82698}"/>
                </a:ext>
              </a:extLst>
            </p:cNvPr>
            <p:cNvSpPr/>
            <p:nvPr/>
          </p:nvSpPr>
          <p:spPr>
            <a:xfrm>
              <a:off x="261255" y="2530"/>
              <a:ext cx="1791799" cy="8958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BB4F42DB-BCE4-799D-B864-74793664097A}"/>
                </a:ext>
              </a:extLst>
            </p:cNvPr>
            <p:cNvSpPr txBox="1"/>
            <p:nvPr/>
          </p:nvSpPr>
          <p:spPr>
            <a:xfrm>
              <a:off x="287495" y="28770"/>
              <a:ext cx="1739319" cy="843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noProof="0" dirty="0"/>
                <a:t>The Employer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050" b="1" kern="1200" dirty="0"/>
                <a:t>(completes </a:t>
              </a:r>
              <a:r>
                <a:rPr lang="es-CO" sz="1050" b="1" dirty="0" err="1"/>
                <a:t>section</a:t>
              </a:r>
              <a:r>
                <a:rPr lang="es-CO" sz="1050" b="1" dirty="0"/>
                <a:t> II)</a:t>
              </a:r>
              <a:endParaRPr lang="en-US" sz="1050" b="1" kern="1200" dirty="0"/>
            </a:p>
          </p:txBody>
        </p:sp>
      </p:grp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04966A03-219C-CCCD-52EA-7D2A7CA77FEE}"/>
              </a:ext>
            </a:extLst>
          </p:cNvPr>
          <p:cNvSpPr txBox="1"/>
          <p:nvPr/>
        </p:nvSpPr>
        <p:spPr>
          <a:xfrm>
            <a:off x="4696601" y="2753736"/>
            <a:ext cx="2925167" cy="843419"/>
          </a:xfrm>
          <a:prstGeom prst="rect">
            <a:avLst/>
          </a:prstGeom>
          <a:solidFill>
            <a:srgbClr val="FFCC99">
              <a:alpha val="7059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13970" rIns="20955" bIns="13970" numCol="1" spcCol="1270" anchor="ctr" anchorCtr="0">
            <a:noAutofit/>
          </a:bodyPr>
          <a:lstStyle/>
          <a:p>
            <a:pPr marL="0" lvl="0" indent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kern="1200" noProof="0" dirty="0"/>
              <a:t>Must properly complete form I-9 for each individual they hire for employment in the United States including </a:t>
            </a:r>
            <a:r>
              <a:rPr lang="en-US" sz="1050" b="1" kern="1200" noProof="0" dirty="0"/>
              <a:t>citizens and noncitizens</a:t>
            </a:r>
            <a:r>
              <a:rPr lang="en-US" sz="1050" kern="1200" noProof="0" dirty="0"/>
              <a:t>.</a:t>
            </a: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14B2BAF0-594D-4073-EE08-FDA100FF0006}"/>
              </a:ext>
            </a:extLst>
          </p:cNvPr>
          <p:cNvSpPr txBox="1"/>
          <p:nvPr/>
        </p:nvSpPr>
        <p:spPr>
          <a:xfrm>
            <a:off x="4600800" y="3564252"/>
            <a:ext cx="3116767" cy="843419"/>
          </a:xfrm>
          <a:prstGeom prst="rect">
            <a:avLst/>
          </a:prstGeom>
          <a:solidFill>
            <a:srgbClr val="FFCC99">
              <a:alpha val="7059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13970" rIns="20955" bIns="13970" numCol="1" spcCol="1270" anchor="ctr" anchorCtr="0">
            <a:noAutofit/>
          </a:bodyPr>
          <a:lstStyle/>
          <a:p>
            <a:pPr marL="0" lvl="0" indent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kern="1200" noProof="0" dirty="0"/>
              <a:t>Examines the documents to determine if they are genuine, then record the document information on the Employee’s I-9 form and make it available for inspection. </a:t>
            </a:r>
          </a:p>
        </p:txBody>
      </p:sp>
      <p:sp>
        <p:nvSpPr>
          <p:cNvPr id="28" name="Rectangle: Rounded Corners 4">
            <a:extLst>
              <a:ext uri="{FF2B5EF4-FFF2-40B4-BE49-F238E27FC236}">
                <a16:creationId xmlns:a16="http://schemas.microsoft.com/office/drawing/2014/main" id="{46188631-164C-DB68-62CB-B471476A8F44}"/>
              </a:ext>
            </a:extLst>
          </p:cNvPr>
          <p:cNvSpPr txBox="1"/>
          <p:nvPr/>
        </p:nvSpPr>
        <p:spPr>
          <a:xfrm>
            <a:off x="1664823" y="2030771"/>
            <a:ext cx="1828909" cy="6055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70" tIns="17780" rIns="26670" bIns="1778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/>
              <a:t>The Employee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b="1" kern="1200" dirty="0"/>
              <a:t>(completes </a:t>
            </a:r>
            <a:r>
              <a:rPr lang="en-US" sz="1050" b="1" dirty="0"/>
              <a:t>section I)</a:t>
            </a:r>
            <a:endParaRPr lang="en-US" sz="1050" b="1" kern="1200" dirty="0"/>
          </a:p>
        </p:txBody>
      </p:sp>
      <p:sp>
        <p:nvSpPr>
          <p:cNvPr id="33" name="Rectangle: Rounded Corners 7">
            <a:extLst>
              <a:ext uri="{FF2B5EF4-FFF2-40B4-BE49-F238E27FC236}">
                <a16:creationId xmlns:a16="http://schemas.microsoft.com/office/drawing/2014/main" id="{DD7D5E51-4491-F084-C714-5C0486FCD063}"/>
              </a:ext>
            </a:extLst>
          </p:cNvPr>
          <p:cNvSpPr txBox="1"/>
          <p:nvPr/>
        </p:nvSpPr>
        <p:spPr>
          <a:xfrm>
            <a:off x="1111429" y="2870393"/>
            <a:ext cx="2355641" cy="596969"/>
          </a:xfrm>
          <a:prstGeom prst="rect">
            <a:avLst/>
          </a:prstGeom>
          <a:solidFill>
            <a:srgbClr val="FFCC99">
              <a:alpha val="7059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13970" rIns="20955" bIns="13970" numCol="1" spcCol="1270" anchor="ctr" anchorCtr="0">
            <a:noAutofit/>
          </a:bodyPr>
          <a:lstStyle/>
          <a:p>
            <a:pPr marL="0" lvl="0" indent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kern="1200" noProof="0" dirty="0"/>
              <a:t>Must attest to their employment authorization </a:t>
            </a:r>
          </a:p>
        </p:txBody>
      </p:sp>
      <p:sp>
        <p:nvSpPr>
          <p:cNvPr id="40" name="Rectangle: Rounded Corners 10">
            <a:extLst>
              <a:ext uri="{FF2B5EF4-FFF2-40B4-BE49-F238E27FC236}">
                <a16:creationId xmlns:a16="http://schemas.microsoft.com/office/drawing/2014/main" id="{868E10E4-F222-FC0F-5C03-42B1ED08B6C3}"/>
              </a:ext>
            </a:extLst>
          </p:cNvPr>
          <p:cNvSpPr txBox="1"/>
          <p:nvPr/>
        </p:nvSpPr>
        <p:spPr>
          <a:xfrm>
            <a:off x="997361" y="3665788"/>
            <a:ext cx="2589714" cy="640348"/>
          </a:xfrm>
          <a:prstGeom prst="rect">
            <a:avLst/>
          </a:prstGeom>
          <a:solidFill>
            <a:srgbClr val="FFCC99">
              <a:alpha val="7059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955" tIns="13970" rIns="20955" bIns="13970" numCol="1" spcCol="1270" anchor="ctr" anchorCtr="0">
            <a:noAutofit/>
          </a:bodyPr>
          <a:lstStyle/>
          <a:p>
            <a:pPr marL="0" lvl="0" indent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050" kern="1200" noProof="0" dirty="0"/>
              <a:t>Present their employer with acceptable documents as evidence of identity and employment authorization.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35962-D0AD-FCCE-ECD0-C04C55800205}"/>
              </a:ext>
            </a:extLst>
          </p:cNvPr>
          <p:cNvSpPr txBox="1"/>
          <p:nvPr/>
        </p:nvSpPr>
        <p:spPr>
          <a:xfrm>
            <a:off x="1932242" y="821668"/>
            <a:ext cx="1219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3"/>
                </a:solidFill>
              </a:rPr>
              <a:t>i9</a:t>
            </a:r>
          </a:p>
        </p:txBody>
      </p:sp>
      <p:pic>
        <p:nvPicPr>
          <p:cNvPr id="1028" name="Picture 4" descr="Man character employee Royalty Free Vector Image">
            <a:extLst>
              <a:ext uri="{FF2B5EF4-FFF2-40B4-BE49-F238E27FC236}">
                <a16:creationId xmlns:a16="http://schemas.microsoft.com/office/drawing/2014/main" id="{BD631970-6A0D-B6BE-9859-914B00E21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0"/>
          <a:stretch/>
        </p:blipFill>
        <p:spPr bwMode="auto">
          <a:xfrm>
            <a:off x="994033" y="1936122"/>
            <a:ext cx="803711" cy="795701"/>
          </a:xfrm>
          <a:prstGeom prst="flowChartConnector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ss icon vector 02">
            <a:extLst>
              <a:ext uri="{FF2B5EF4-FFF2-40B4-BE49-F238E27FC236}">
                <a16:creationId xmlns:a16="http://schemas.microsoft.com/office/drawing/2014/main" id="{6FC9035D-E612-641D-63B8-B55106F7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581" y="1902113"/>
            <a:ext cx="803711" cy="803711"/>
          </a:xfrm>
          <a:prstGeom prst="flowChartConnector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8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aintenance Troubleshooting Images – Browse 22,603 Stock Photos, Vectors,  and Video | Adobe Stock">
            <a:extLst>
              <a:ext uri="{FF2B5EF4-FFF2-40B4-BE49-F238E27FC236}">
                <a16:creationId xmlns:a16="http://schemas.microsoft.com/office/drawing/2014/main" id="{26C9EB28-9544-B198-1BC9-631B0B52D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6" y="243921"/>
            <a:ext cx="7576457" cy="4827477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F5A614-482B-04BF-8B21-30FD6531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601" y="428463"/>
            <a:ext cx="3100143" cy="367238"/>
          </a:xfrm>
        </p:spPr>
        <p:txBody>
          <a:bodyPr/>
          <a:lstStyle/>
          <a:p>
            <a:pPr algn="ctr"/>
            <a:r>
              <a:rPr lang="en-US" dirty="0"/>
              <a:t>Common issues on I-9 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CEC5C0EB-F3B1-16B6-4269-BE3044B2D4DF}"/>
              </a:ext>
            </a:extLst>
          </p:cNvPr>
          <p:cNvSpPr txBox="1"/>
          <p:nvPr/>
        </p:nvSpPr>
        <p:spPr>
          <a:xfrm>
            <a:off x="563767" y="1356932"/>
            <a:ext cx="2054367" cy="523220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>
                <a:solidFill>
                  <a:schemeClr val="accent3"/>
                </a:solidFill>
              </a:rPr>
              <a:t>Misspelling of  Name /  Incorrect SSN</a:t>
            </a:r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id="{621652DA-8A97-DEE2-441D-8F167A2B229F}"/>
              </a:ext>
            </a:extLst>
          </p:cNvPr>
          <p:cNvSpPr txBox="1"/>
          <p:nvPr/>
        </p:nvSpPr>
        <p:spPr>
          <a:xfrm>
            <a:off x="5396308" y="3908104"/>
            <a:ext cx="2925167" cy="253916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550390B-21F0-FBD7-A57A-45FB968F907D}"/>
              </a:ext>
            </a:extLst>
          </p:cNvPr>
          <p:cNvSpPr txBox="1"/>
          <p:nvPr/>
        </p:nvSpPr>
        <p:spPr>
          <a:xfrm>
            <a:off x="622066" y="2639272"/>
            <a:ext cx="2187285" cy="307777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>
                <a:solidFill>
                  <a:schemeClr val="accent3"/>
                </a:solidFill>
              </a:rPr>
              <a:t>Leave a box blank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107B9FC-2210-705A-A5F1-E1E363030CE0}"/>
              </a:ext>
            </a:extLst>
          </p:cNvPr>
          <p:cNvSpPr/>
          <p:nvPr/>
        </p:nvSpPr>
        <p:spPr>
          <a:xfrm>
            <a:off x="2587283" y="1593644"/>
            <a:ext cx="444137" cy="266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D2A64F6-C2E3-C4F4-C34C-40AA30270798}"/>
              </a:ext>
            </a:extLst>
          </p:cNvPr>
          <p:cNvSpPr/>
          <p:nvPr/>
        </p:nvSpPr>
        <p:spPr>
          <a:xfrm>
            <a:off x="2618135" y="2657660"/>
            <a:ext cx="444137" cy="266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84C1AE29-D2DD-3122-2227-64C6544E925F}"/>
              </a:ext>
            </a:extLst>
          </p:cNvPr>
          <p:cNvSpPr txBox="1"/>
          <p:nvPr/>
        </p:nvSpPr>
        <p:spPr>
          <a:xfrm>
            <a:off x="622066" y="3676625"/>
            <a:ext cx="1744004" cy="307777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i="1" dirty="0">
                <a:solidFill>
                  <a:schemeClr val="accent3"/>
                </a:solidFill>
              </a:rPr>
              <a:t>DOB not matching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72F3999-F029-8255-C3D4-D8C279E6A6D5}"/>
              </a:ext>
            </a:extLst>
          </p:cNvPr>
          <p:cNvSpPr/>
          <p:nvPr/>
        </p:nvSpPr>
        <p:spPr>
          <a:xfrm>
            <a:off x="2645582" y="3754603"/>
            <a:ext cx="444137" cy="266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C4DDC0B-66DF-C264-0646-623D0866442E}"/>
              </a:ext>
            </a:extLst>
          </p:cNvPr>
          <p:cNvSpPr txBox="1"/>
          <p:nvPr/>
        </p:nvSpPr>
        <p:spPr>
          <a:xfrm>
            <a:off x="3142164" y="1304171"/>
            <a:ext cx="5786410" cy="769441"/>
          </a:xfrm>
          <a:prstGeom prst="rect">
            <a:avLst/>
          </a:prstGeom>
          <a:solidFill>
            <a:srgbClr val="AAE4F0">
              <a:alpha val="24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Ensure we have the correct spelling of the EE’s name and SSN in the Workflow Maintenance.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We can make these adjustments for NON-ACTIVE EEs only.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Ask for a screenshot of the I9 page with the SSN on show to verify the issue. 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46C8990-7633-5EC6-A6FF-10218CAF623C}"/>
              </a:ext>
            </a:extLst>
          </p:cNvPr>
          <p:cNvSpPr txBox="1"/>
          <p:nvPr/>
        </p:nvSpPr>
        <p:spPr>
          <a:xfrm>
            <a:off x="3188526" y="2611986"/>
            <a:ext cx="5709198" cy="415498"/>
          </a:xfrm>
          <a:prstGeom prst="rect">
            <a:avLst/>
          </a:prstGeom>
          <a:solidFill>
            <a:srgbClr val="AAE4F0">
              <a:alpha val="24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b="1" i="1" dirty="0">
                <a:solidFill>
                  <a:schemeClr val="bg2">
                    <a:lumMod val="50000"/>
                  </a:schemeClr>
                </a:solidFill>
              </a:rPr>
              <a:t>Ask the EE if they have, entered “N/A” in all appropriate boxes, and advise the system will not let them continue without that information.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180061F9-DA07-48F8-4CE8-D50D35308360}"/>
              </a:ext>
            </a:extLst>
          </p:cNvPr>
          <p:cNvSpPr txBox="1"/>
          <p:nvPr/>
        </p:nvSpPr>
        <p:spPr>
          <a:xfrm>
            <a:off x="3277677" y="3676625"/>
            <a:ext cx="5620048" cy="415498"/>
          </a:xfrm>
          <a:prstGeom prst="rect">
            <a:avLst/>
          </a:prstGeom>
          <a:solidFill>
            <a:srgbClr val="AAE4F0">
              <a:alpha val="24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b="1" i="1" dirty="0">
                <a:solidFill>
                  <a:schemeClr val="bg2">
                    <a:lumMod val="50000"/>
                  </a:schemeClr>
                </a:solidFill>
              </a:rPr>
              <a:t>Ensure we have the correct DOB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b="1" i="1" dirty="0">
                <a:solidFill>
                  <a:schemeClr val="bg2">
                    <a:lumMod val="50000"/>
                  </a:schemeClr>
                </a:solidFill>
              </a:rPr>
              <a:t>Make sure the Employee is using the US date format (m/d/year)</a:t>
            </a:r>
          </a:p>
        </p:txBody>
      </p:sp>
    </p:spTree>
    <p:extLst>
      <p:ext uri="{BB962C8B-B14F-4D97-AF65-F5344CB8AC3E}">
        <p14:creationId xmlns:p14="http://schemas.microsoft.com/office/powerpoint/2010/main" val="208100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oubleshooting | Paldesk">
            <a:extLst>
              <a:ext uri="{FF2B5EF4-FFF2-40B4-BE49-F238E27FC236}">
                <a16:creationId xmlns:a16="http://schemas.microsoft.com/office/drawing/2014/main" id="{1E0DA951-81EC-9BF5-E5A0-15A61486A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7" b="12374"/>
          <a:stretch/>
        </p:blipFill>
        <p:spPr bwMode="auto">
          <a:xfrm>
            <a:off x="0" y="1070127"/>
            <a:ext cx="9144000" cy="364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A97A9286-13A4-9EAA-5EA0-89576BCD6723}"/>
              </a:ext>
            </a:extLst>
          </p:cNvPr>
          <p:cNvSpPr txBox="1"/>
          <p:nvPr/>
        </p:nvSpPr>
        <p:spPr>
          <a:xfrm>
            <a:off x="1952095" y="1407843"/>
            <a:ext cx="4992989" cy="738664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>
                <a:solidFill>
                  <a:schemeClr val="tx2"/>
                </a:solidFill>
              </a:rPr>
              <a:t>Remember Employees are not allowed to upload documents during the onboarding process. They must present those documents to their </a:t>
            </a:r>
            <a:r>
              <a:rPr lang="en-US" sz="1400" b="1" i="1" dirty="0">
                <a:solidFill>
                  <a:schemeClr val="accent1"/>
                </a:solidFill>
              </a:rPr>
              <a:t>Worksite Manager</a:t>
            </a:r>
            <a:r>
              <a:rPr lang="en-US" sz="1400" b="1" i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5122" name="Picture 2" descr="Alert icon Flaticons Flat">
            <a:extLst>
              <a:ext uri="{FF2B5EF4-FFF2-40B4-BE49-F238E27FC236}">
                <a16:creationId xmlns:a16="http://schemas.microsoft.com/office/drawing/2014/main" id="{501B3906-E54B-95FA-92F0-21563CB99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60" y="1368132"/>
            <a:ext cx="818087" cy="8180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CA5440F-2E0C-93D4-0DDF-ACFA26893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103" y="2659302"/>
            <a:ext cx="5037069" cy="16333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BD01A-C918-E64D-2B3F-7E3B6A1D4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601" y="428463"/>
            <a:ext cx="3100143" cy="367238"/>
          </a:xfrm>
        </p:spPr>
        <p:txBody>
          <a:bodyPr/>
          <a:lstStyle/>
          <a:p>
            <a:pPr algn="ctr"/>
            <a:r>
              <a:rPr lang="en-US" dirty="0"/>
              <a:t>Common issues on I-9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3C2035-FDE5-FA05-BCB1-F7AFAC22C8D9}"/>
              </a:ext>
            </a:extLst>
          </p:cNvPr>
          <p:cNvSpPr txBox="1"/>
          <p:nvPr/>
        </p:nvSpPr>
        <p:spPr>
          <a:xfrm>
            <a:off x="2318657" y="2284261"/>
            <a:ext cx="5551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2">
                    <a:lumMod val="50000"/>
                  </a:schemeClr>
                </a:solidFill>
              </a:rPr>
              <a:t>Instead, employees can skip this step by clicking </a:t>
            </a:r>
            <a:r>
              <a:rPr lang="en-US" sz="1200" b="1" i="1" dirty="0">
                <a:solidFill>
                  <a:schemeClr val="bg2">
                    <a:lumMod val="50000"/>
                  </a:schemeClr>
                </a:solidFill>
              </a:rPr>
              <a:t>:No </a:t>
            </a:r>
          </a:p>
        </p:txBody>
      </p:sp>
    </p:spTree>
    <p:extLst>
      <p:ext uri="{BB962C8B-B14F-4D97-AF65-F5344CB8AC3E}">
        <p14:creationId xmlns:p14="http://schemas.microsoft.com/office/powerpoint/2010/main" val="1341037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72778-91B5-6B8A-A616-E238BC7B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30039"/>
            <a:ext cx="6465576" cy="515882"/>
          </a:xfrm>
        </p:spPr>
        <p:txBody>
          <a:bodyPr/>
          <a:lstStyle/>
          <a:p>
            <a:r>
              <a:rPr lang="en-US" dirty="0"/>
              <a:t>Common Issues On  Taxes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07D71-39F1-87CA-6C03-A3FDD485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0474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ow To Learn Big Data [7 Places To Start in 2023]">
            <a:extLst>
              <a:ext uri="{FF2B5EF4-FFF2-40B4-BE49-F238E27FC236}">
                <a16:creationId xmlns:a16="http://schemas.microsoft.com/office/drawing/2014/main" id="{732A4DAA-7F8E-9EB1-F7C3-0EF4C9417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35" y="489612"/>
            <a:ext cx="7855590" cy="465388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F5A614-482B-04BF-8B21-30FD6531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186" y="459408"/>
            <a:ext cx="5625628" cy="367238"/>
          </a:xfrm>
        </p:spPr>
        <p:txBody>
          <a:bodyPr/>
          <a:lstStyle/>
          <a:p>
            <a:pPr algn="ctr"/>
            <a:r>
              <a:rPr lang="es-CO" dirty="0" err="1">
                <a:solidFill>
                  <a:srgbClr val="071B40"/>
                </a:solidFill>
              </a:rPr>
              <a:t>ERROR:</a:t>
            </a:r>
            <a:r>
              <a:rPr lang="es-CO" dirty="0" err="1"/>
              <a:t>Server</a:t>
            </a:r>
            <a:r>
              <a:rPr lang="es-CO" dirty="0"/>
              <a:t> Response 500</a:t>
            </a:r>
            <a:endParaRPr lang="en-US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DE0B81CD-E5D4-4287-7E2D-B99D4DAA7D94}"/>
              </a:ext>
            </a:extLst>
          </p:cNvPr>
          <p:cNvSpPr txBox="1"/>
          <p:nvPr/>
        </p:nvSpPr>
        <p:spPr>
          <a:xfrm>
            <a:off x="1000850" y="1302158"/>
            <a:ext cx="3197305" cy="758265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tx2"/>
                </a:solidFill>
              </a:rPr>
              <a:t>This error occurs because </a:t>
            </a:r>
            <a:r>
              <a:rPr lang="en-US" sz="1050" b="1" dirty="0">
                <a:solidFill>
                  <a:schemeClr val="tx2"/>
                </a:solidFill>
              </a:rPr>
              <a:t>the Worksite location</a:t>
            </a:r>
            <a:r>
              <a:rPr lang="en-US" sz="1050" dirty="0">
                <a:solidFill>
                  <a:schemeClr val="tx2"/>
                </a:solidFill>
              </a:rPr>
              <a:t> in Prism </a:t>
            </a:r>
            <a:r>
              <a:rPr lang="en-US" sz="1050" b="1" dirty="0">
                <a:solidFill>
                  <a:schemeClr val="tx2"/>
                </a:solidFill>
              </a:rPr>
              <a:t>is missing Address One</a:t>
            </a:r>
            <a:r>
              <a:rPr lang="en-US" sz="1050" dirty="0">
                <a:solidFill>
                  <a:schemeClr val="tx2"/>
                </a:solidFill>
              </a:rPr>
              <a:t>. </a:t>
            </a:r>
            <a:r>
              <a:rPr lang="en-US" sz="1050" dirty="0">
                <a:solidFill>
                  <a:schemeClr val="accent1"/>
                </a:solidFill>
              </a:rPr>
              <a:t>This Prism field is required for the onboarding Tax forms to be produced.</a:t>
            </a:r>
          </a:p>
        </p:txBody>
      </p:sp>
      <p:pic>
        <p:nvPicPr>
          <p:cNvPr id="8" name="Picture 7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943B3DB-E292-5B90-0D60-4A2F8F039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69" y="2254518"/>
            <a:ext cx="3682316" cy="214408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C7673C48-ACBB-B95E-AA1C-F558272C1C05}"/>
              </a:ext>
            </a:extLst>
          </p:cNvPr>
          <p:cNvSpPr txBox="1"/>
          <p:nvPr/>
        </p:nvSpPr>
        <p:spPr>
          <a:xfrm>
            <a:off x="5015695" y="1337525"/>
            <a:ext cx="3376604" cy="577081"/>
          </a:xfrm>
          <a:prstGeom prst="rect">
            <a:avLst/>
          </a:prstGeom>
          <a:solidFill>
            <a:schemeClr val="tx2">
              <a:lumMod val="60000"/>
              <a:lumOff val="40000"/>
              <a:alpha val="8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tx2"/>
                </a:solidFill>
              </a:rPr>
              <a:t>We advise the </a:t>
            </a:r>
            <a:r>
              <a:rPr lang="en-US" sz="1050" b="1" dirty="0">
                <a:solidFill>
                  <a:schemeClr val="tx2"/>
                </a:solidFill>
              </a:rPr>
              <a:t>CRM</a:t>
            </a:r>
            <a:r>
              <a:rPr lang="en-US" sz="1050" dirty="0">
                <a:solidFill>
                  <a:schemeClr val="tx2"/>
                </a:solidFill>
              </a:rPr>
              <a:t> so they can work with </a:t>
            </a:r>
            <a:r>
              <a:rPr lang="en-US" sz="1050" b="1" dirty="0">
                <a:solidFill>
                  <a:schemeClr val="tx2"/>
                </a:solidFill>
              </a:rPr>
              <a:t>the client </a:t>
            </a:r>
            <a:r>
              <a:rPr lang="en-US" sz="1050" dirty="0">
                <a:solidFill>
                  <a:schemeClr val="tx2"/>
                </a:solidFill>
              </a:rPr>
              <a:t>on getting the proper Worksite location address for the </a:t>
            </a:r>
            <a:r>
              <a:rPr lang="en-US" sz="1050" dirty="0">
                <a:solidFill>
                  <a:schemeClr val="accent1"/>
                </a:solidFill>
              </a:rPr>
              <a:t>EE and adding it into PRISM.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3C80B-63D2-CE38-4CCB-3E5B43B63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254518"/>
            <a:ext cx="3514571" cy="21440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100" name="Picture 4" descr="Search links engine icon. outline search links engine vector • wall  stickers service, strategy, management | myloview.com">
            <a:extLst>
              <a:ext uri="{FF2B5EF4-FFF2-40B4-BE49-F238E27FC236}">
                <a16:creationId xmlns:a16="http://schemas.microsoft.com/office/drawing/2014/main" id="{C40B80F6-D188-2926-C4C4-72A551326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69" y="1302158"/>
            <a:ext cx="577081" cy="577081"/>
          </a:xfrm>
          <a:prstGeom prst="flowChartConnector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mp light bulb idea flat icon Royalty Free Vector Image">
            <a:extLst>
              <a:ext uri="{FF2B5EF4-FFF2-40B4-BE49-F238E27FC236}">
                <a16:creationId xmlns:a16="http://schemas.microsoft.com/office/drawing/2014/main" id="{B6DCD4B5-5D55-E02C-835B-91ABAEA73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2"/>
          <a:stretch/>
        </p:blipFill>
        <p:spPr bwMode="auto">
          <a:xfrm>
            <a:off x="4445906" y="1266790"/>
            <a:ext cx="658660" cy="647816"/>
          </a:xfrm>
          <a:prstGeom prst="flowChartConnector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21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ncome tax Vectors &amp; Illustrations for Free Download | Freepik">
            <a:extLst>
              <a:ext uri="{FF2B5EF4-FFF2-40B4-BE49-F238E27FC236}">
                <a16:creationId xmlns:a16="http://schemas.microsoft.com/office/drawing/2014/main" id="{F50ABEBB-7810-C42A-EE06-FAB5DE70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1" y="108656"/>
            <a:ext cx="5143500" cy="503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F5A614-482B-04BF-8B21-30FD6531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944" y="518064"/>
            <a:ext cx="4664192" cy="36723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071B40"/>
                </a:solidFill>
              </a:rPr>
              <a:t>Employee Is Being </a:t>
            </a:r>
            <a:r>
              <a:rPr lang="en-US" dirty="0"/>
              <a:t>Taxed For Two States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BED49AD-3D32-50FF-FF20-EF98808B8C8A}"/>
              </a:ext>
            </a:extLst>
          </p:cNvPr>
          <p:cNvSpPr txBox="1"/>
          <p:nvPr/>
        </p:nvSpPr>
        <p:spPr>
          <a:xfrm>
            <a:off x="2720622" y="1145229"/>
            <a:ext cx="4021554" cy="46166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1" dirty="0">
                <a:solidFill>
                  <a:schemeClr val="tx2"/>
                </a:solidFill>
              </a:rPr>
              <a:t>This is not an error. It usually happens because the Employee </a:t>
            </a:r>
            <a:r>
              <a:rPr lang="en-US" sz="1200" b="1" i="1" dirty="0">
                <a:solidFill>
                  <a:schemeClr val="accent1"/>
                </a:solidFill>
              </a:rPr>
              <a:t>lives and works in two different states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B23FD76-2C8C-47F1-2B36-349A859F8B62}"/>
              </a:ext>
            </a:extLst>
          </p:cNvPr>
          <p:cNvSpPr txBox="1"/>
          <p:nvPr/>
        </p:nvSpPr>
        <p:spPr>
          <a:xfrm>
            <a:off x="5267718" y="2718760"/>
            <a:ext cx="3040836" cy="10618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tx2"/>
                </a:solidFill>
              </a:rPr>
              <a:t>Check the employee’s resident address and worksite locations. If the Resident and Worksite location are in different states, the employee will be taxed for both states unless they have an </a:t>
            </a:r>
            <a:r>
              <a:rPr lang="en-US" sz="1050" b="1" dirty="0">
                <a:solidFill>
                  <a:schemeClr val="tx2"/>
                </a:solidFill>
              </a:rPr>
              <a:t>exemption for reciprocal agreement states.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838E7BC3-37D1-BEEC-CE85-95C3A6D09086}"/>
              </a:ext>
            </a:extLst>
          </p:cNvPr>
          <p:cNvSpPr txBox="1"/>
          <p:nvPr/>
        </p:nvSpPr>
        <p:spPr>
          <a:xfrm>
            <a:off x="5221758" y="1978104"/>
            <a:ext cx="3040836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tx2"/>
                </a:solidFill>
              </a:rPr>
              <a:t>If you live and work in 2 different states, you </a:t>
            </a:r>
            <a:r>
              <a:rPr lang="en-US" sz="1050" b="1" dirty="0">
                <a:solidFill>
                  <a:schemeClr val="tx2"/>
                </a:solidFill>
              </a:rPr>
              <a:t>may be required to pay State taxes in both states.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06E2BDF-EE5E-2E4D-585C-375FF467C9EC}"/>
              </a:ext>
            </a:extLst>
          </p:cNvPr>
          <p:cNvSpPr txBox="1"/>
          <p:nvPr/>
        </p:nvSpPr>
        <p:spPr>
          <a:xfrm>
            <a:off x="5286598" y="3944164"/>
            <a:ext cx="297599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en-US" sz="1050" b="1" dirty="0">
                <a:solidFill>
                  <a:schemeClr val="tx2"/>
                </a:solidFill>
              </a:rPr>
              <a:t>For </a:t>
            </a:r>
            <a:r>
              <a:rPr lang="en-US" sz="1050" b="1" dirty="0">
                <a:solidFill>
                  <a:schemeClr val="accent1"/>
                </a:solidFill>
              </a:rPr>
              <a:t>Geocodes issues </a:t>
            </a:r>
            <a:r>
              <a:rPr lang="en-US" sz="1050" dirty="0">
                <a:solidFill>
                  <a:schemeClr val="tx2"/>
                </a:solidFill>
              </a:rPr>
              <a:t>&gt; create a </a:t>
            </a:r>
            <a:r>
              <a:rPr lang="en-US" sz="1050" dirty="0" err="1">
                <a:solidFill>
                  <a:schemeClr val="tx2"/>
                </a:solidFill>
              </a:rPr>
              <a:t>Jra</a:t>
            </a:r>
            <a:r>
              <a:rPr lang="en-US" sz="1050" dirty="0">
                <a:solidFill>
                  <a:schemeClr val="tx2"/>
                </a:solidFill>
              </a:rPr>
              <a:t> ticket.</a:t>
            </a:r>
          </a:p>
        </p:txBody>
      </p:sp>
    </p:spTree>
    <p:extLst>
      <p:ext uri="{BB962C8B-B14F-4D97-AF65-F5344CB8AC3E}">
        <p14:creationId xmlns:p14="http://schemas.microsoft.com/office/powerpoint/2010/main" val="86557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uilding a successful and fast event registration strategy">
            <a:extLst>
              <a:ext uri="{FF2B5EF4-FFF2-40B4-BE49-F238E27FC236}">
                <a16:creationId xmlns:a16="http://schemas.microsoft.com/office/drawing/2014/main" id="{74E2E274-DB39-849A-9AB1-58EFD9E53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0" y="-11464"/>
            <a:ext cx="7730856" cy="515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852478E1-58EF-EA04-C7BE-B55E8E00D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r="-16" b="60824"/>
          <a:stretch/>
        </p:blipFill>
        <p:spPr bwMode="auto">
          <a:xfrm>
            <a:off x="2621408" y="1217856"/>
            <a:ext cx="2112925" cy="179038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46465050-40A5-627D-68ED-760121302E96}"/>
              </a:ext>
            </a:extLst>
          </p:cNvPr>
          <p:cNvSpPr txBox="1"/>
          <p:nvPr/>
        </p:nvSpPr>
        <p:spPr>
          <a:xfrm>
            <a:off x="4902323" y="1483349"/>
            <a:ext cx="3101499" cy="646331"/>
          </a:xfrm>
          <a:prstGeom prst="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>
                <a:solidFill>
                  <a:schemeClr val="tx2"/>
                </a:solidFill>
              </a:rPr>
              <a:t>This error occurs when Employees try to submit the </a:t>
            </a:r>
            <a:r>
              <a:rPr lang="en-US" sz="1200" b="1" i="1" dirty="0">
                <a:solidFill>
                  <a:schemeClr val="tx2"/>
                </a:solidFill>
              </a:rPr>
              <a:t>taxes portion of the onboarding process.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0E1D051E-0A6C-4388-C44E-671F14E6DB1E}"/>
              </a:ext>
            </a:extLst>
          </p:cNvPr>
          <p:cNvSpPr txBox="1"/>
          <p:nvPr/>
        </p:nvSpPr>
        <p:spPr>
          <a:xfrm>
            <a:off x="956022" y="3141977"/>
            <a:ext cx="4270734" cy="646331"/>
          </a:xfrm>
          <a:prstGeom prst="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>
                <a:solidFill>
                  <a:schemeClr val="tx2"/>
                </a:solidFill>
              </a:rPr>
              <a:t>Make sure the address one is added in the </a:t>
            </a:r>
            <a:r>
              <a:rPr lang="en-US" sz="1200" b="1" i="1" dirty="0">
                <a:solidFill>
                  <a:schemeClr val="tx2"/>
                </a:solidFill>
              </a:rPr>
              <a:t>Worksite Location </a:t>
            </a:r>
            <a:r>
              <a:rPr lang="en-US" sz="1200" i="1" dirty="0">
                <a:solidFill>
                  <a:schemeClr val="tx2"/>
                </a:solidFill>
              </a:rPr>
              <a:t>&gt; if everything is correct, </a:t>
            </a:r>
            <a:r>
              <a:rPr lang="en-US" sz="1200" b="1" i="1" dirty="0">
                <a:solidFill>
                  <a:schemeClr val="accent1"/>
                </a:solidFill>
              </a:rPr>
              <a:t>ask your leadership in chat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47E95C-33C2-AE61-46CE-7FDE12DB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944" y="518064"/>
            <a:ext cx="4664192" cy="367238"/>
          </a:xfrm>
          <a:noFill/>
        </p:spPr>
        <p:txBody>
          <a:bodyPr/>
          <a:lstStyle/>
          <a:p>
            <a:pPr algn="ctr"/>
            <a:r>
              <a:rPr lang="en-US" dirty="0"/>
              <a:t>Registration failure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BFA5E3-5446-8A92-B2AC-AE34A93EBF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94" r="10134" b="11230"/>
          <a:stretch/>
        </p:blipFill>
        <p:spPr>
          <a:xfrm>
            <a:off x="1789036" y="3886799"/>
            <a:ext cx="5890594" cy="102614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020934"/>
      </p:ext>
    </p:extLst>
  </p:cSld>
  <p:clrMapOvr>
    <a:masterClrMapping/>
  </p:clrMapOvr>
</p:sld>
</file>

<file path=ppt/theme/theme1.xml><?xml version="1.0" encoding="utf-8"?>
<a:theme xmlns:a="http://schemas.openxmlformats.org/drawingml/2006/main" name="Vensure PPT Template">
  <a:themeElements>
    <a:clrScheme name="Vensur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05106"/>
      </a:accent1>
      <a:accent2>
        <a:srgbClr val="6C6F70"/>
      </a:accent2>
      <a:accent3>
        <a:srgbClr val="00A5B5"/>
      </a:accent3>
      <a:accent4>
        <a:srgbClr val="E18849"/>
      </a:accent4>
      <a:accent5>
        <a:srgbClr val="A71930"/>
      </a:accent5>
      <a:accent6>
        <a:srgbClr val="69BE47"/>
      </a:accent6>
      <a:hlink>
        <a:srgbClr val="E05106"/>
      </a:hlink>
      <a:folHlink>
        <a:srgbClr val="3B00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33b280-ae71-40d6-aa29-5fd3ac97e96f">
      <Terms xmlns="http://schemas.microsoft.com/office/infopath/2007/PartnerControls"/>
    </lcf76f155ced4ddcb4097134ff3c332f>
    <TaxCatchAll xmlns="9116cb9f-bd0d-43bf-83a7-1685e5d6ba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92A58BE00B1545AA1A12C2241357A0" ma:contentTypeVersion="17" ma:contentTypeDescription="Create a new document." ma:contentTypeScope="" ma:versionID="1fc17f03e3c1a0841c41bbd9ad42ff71">
  <xsd:schema xmlns:xsd="http://www.w3.org/2001/XMLSchema" xmlns:xs="http://www.w3.org/2001/XMLSchema" xmlns:p="http://schemas.microsoft.com/office/2006/metadata/properties" xmlns:ns2="3033b280-ae71-40d6-aa29-5fd3ac97e96f" xmlns:ns3="9116cb9f-bd0d-43bf-83a7-1685e5d6ba3a" targetNamespace="http://schemas.microsoft.com/office/2006/metadata/properties" ma:root="true" ma:fieldsID="c130d228af32b48fbaca373eddde570b" ns2:_="" ns3:_="">
    <xsd:import namespace="3033b280-ae71-40d6-aa29-5fd3ac97e96f"/>
    <xsd:import namespace="9116cb9f-bd0d-43bf-83a7-1685e5d6ba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3b280-ae71-40d6-aa29-5fd3ac97e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4269d6d-f8a2-4d27-bd71-c96a8741e6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6cb9f-bd0d-43bf-83a7-1685e5d6ba3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6a6ed9-464b-4bc5-b25f-4d225d3d0700}" ma:internalName="TaxCatchAll" ma:showField="CatchAllData" ma:web="9116cb9f-bd0d-43bf-83a7-1685e5d6ba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B32236-CDC0-44D5-8237-52B25EC4B02B}">
  <ds:schemaRefs>
    <ds:schemaRef ds:uri="http://purl.org/dc/terms/"/>
    <ds:schemaRef ds:uri="3033b280-ae71-40d6-aa29-5fd3ac97e96f"/>
    <ds:schemaRef ds:uri="http://schemas.microsoft.com/office/2006/documentManagement/types"/>
    <ds:schemaRef ds:uri="http://purl.org/dc/dcmitype/"/>
    <ds:schemaRef ds:uri="9116cb9f-bd0d-43bf-83a7-1685e5d6ba3a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E953F29-31C9-44DA-9E0E-D76A8BEECF6D}"/>
</file>

<file path=customXml/itemProps3.xml><?xml version="1.0" encoding="utf-8"?>
<ds:datastoreItem xmlns:ds="http://schemas.openxmlformats.org/officeDocument/2006/customXml" ds:itemID="{AB0AB1A5-9B20-4E2E-B217-8D5B78C9C0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8376</TotalTime>
  <Words>579</Words>
  <Application>Microsoft Office PowerPoint</Application>
  <PresentationFormat>On-screen Show (16:9)</PresentationFormat>
  <Paragraphs>59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System Font Regular</vt:lpstr>
      <vt:lpstr>Wingdings</vt:lpstr>
      <vt:lpstr>Vensure PPT Template</vt:lpstr>
      <vt:lpstr>Employee Relations</vt:lpstr>
      <vt:lpstr>Onboarding i9- Taxes Common Errors</vt:lpstr>
      <vt:lpstr>What is the I-9 used for? </vt:lpstr>
      <vt:lpstr>Common issues on I-9 </vt:lpstr>
      <vt:lpstr>Common issues on I-9 </vt:lpstr>
      <vt:lpstr>Common Issues On  Taxes</vt:lpstr>
      <vt:lpstr>ERROR:Server Response 500</vt:lpstr>
      <vt:lpstr>Employee Is Being Taxed For Two States</vt:lpstr>
      <vt:lpstr>Registration failure</vt:lpstr>
      <vt:lpstr>Why Submitting Errors Happen?</vt:lpstr>
      <vt:lpstr>EE’s Cannot Submit Terms And Conditions</vt:lpstr>
      <vt:lpstr>Practice Time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Customized Business Solutions</dc:title>
  <dc:creator>Julie Dower</dc:creator>
  <cp:lastModifiedBy>Sergio Garcia</cp:lastModifiedBy>
  <cp:revision>208</cp:revision>
  <cp:lastPrinted>2019-03-04T13:55:30Z</cp:lastPrinted>
  <dcterms:modified xsi:type="dcterms:W3CDTF">2023-07-12T21:40:04Z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0x010100D392A58BE00B1545AA1A12C2241357A0</vt:lpwstr>
  </property>
</Properties>
</file>