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62" r:id="rId3"/>
  </p:sldMasterIdLst>
  <p:notesMasterIdLst>
    <p:notesMasterId r:id="rId14"/>
  </p:notesMasterIdLst>
  <p:handoutMasterIdLst>
    <p:handoutMasterId r:id="rId15"/>
  </p:handoutMasterIdLst>
  <p:sldIdLst>
    <p:sldId id="256" r:id="rId4"/>
    <p:sldId id="323" r:id="rId5"/>
    <p:sldId id="353" r:id="rId6"/>
    <p:sldId id="356" r:id="rId7"/>
    <p:sldId id="373" r:id="rId8"/>
    <p:sldId id="372" r:id="rId9"/>
    <p:sldId id="344" r:id="rId10"/>
    <p:sldId id="357" r:id="rId11"/>
    <p:sldId id="370" r:id="rId12"/>
    <p:sldId id="258" r:id="rId13"/>
  </p:sldIdLst>
  <p:sldSz cx="9144000" cy="5143500" type="screen16x9"/>
  <p:notesSz cx="6858000" cy="9144000"/>
  <p:defaultTextStyle>
    <a:defPPr>
      <a:defRPr lang="en-US"/>
    </a:defPPr>
    <a:lvl1pPr marL="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8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64C6E3F-18E0-5039-F061-CC558A637881}" name="Sergio Garcia" initials="SG" userId="S::Sergio.Garcia@vensure.com::46ddb158-204b-44eb-8216-a956a3c9be5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6013"/>
    <a:srgbClr val="706866"/>
    <a:srgbClr val="FEDBC8"/>
    <a:srgbClr val="00A5B5"/>
    <a:srgbClr val="009999"/>
    <a:srgbClr val="FA6A22"/>
    <a:srgbClr val="19728C"/>
    <a:srgbClr val="000000"/>
    <a:srgbClr val="E7E6E6"/>
    <a:srgbClr val="0331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9652F9-8993-4D62-998B-06FEF4D9C823}" v="8" dt="2023-07-14T19:02:37.998"/>
  </p1510:revLst>
</p1510:revInfo>
</file>

<file path=ppt/tableStyles.xml><?xml version="1.0" encoding="utf-8"?>
<a:tblStyleLst xmlns:a="http://schemas.openxmlformats.org/drawingml/2006/main" def="{8F5C4D64-3CB1-44FE-A7C1-7C6792326531}">
  <a:tblStyle styleId="{8F5C4D64-3CB1-44FE-A7C1-7C679232653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97" autoAdjust="0"/>
    <p:restoredTop sz="90538" autoAdjust="0"/>
  </p:normalViewPr>
  <p:slideViewPr>
    <p:cSldViewPr snapToGrid="0">
      <p:cViewPr varScale="1">
        <p:scale>
          <a:sx n="86" d="100"/>
          <a:sy n="86" d="100"/>
        </p:scale>
        <p:origin x="1206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21" Type="http://schemas.microsoft.com/office/2018/10/relationships/authors" Target="author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1DCF1-0F16-4F79-BC4A-993379236393}" type="datetimeFigureOut">
              <a:rPr lang="en-US" smtClean="0">
                <a:latin typeface="Arial" panose="020B0604020202020204" pitchFamily="34" charset="0"/>
              </a:rPr>
              <a:t>10/10/2023</a:t>
            </a:fld>
            <a:endParaRPr lang="en-US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39175-E3A9-42A0-88B3-EEBBCA8AEA0A}" type="slidenum">
              <a:rPr lang="en-US" smtClean="0">
                <a:latin typeface="Arial" panose="020B0604020202020204" pitchFamily="34" charset="0"/>
              </a:rPr>
              <a:t>‹Nº›</a:t>
            </a:fld>
            <a:endParaRPr 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007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110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444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97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9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0807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080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37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254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BB9254-56DE-794F-961D-A24086E6D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76416F-8C6A-AC4E-A18F-EC32C358A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9FF3E-AE10-8E4F-8E81-254EF500B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34718-C46E-7F4E-B569-A1DB7B633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D884-D5B6-4C42-B66C-5ABA98285411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0A55B-9E57-084F-A789-DF2B360B5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24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48300" y="1583350"/>
            <a:ext cx="3522300" cy="2989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6724950" y="3494300"/>
            <a:ext cx="1906200" cy="1031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4297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41000" y="18841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41001" y="24924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30192">
              <a:spcBef>
                <a:spcPts val="600"/>
              </a:spcBef>
              <a:spcAft>
                <a:spcPts val="0"/>
              </a:spcAft>
              <a:buSzPts val="1600"/>
              <a:buChar char="▸"/>
              <a:defRPr/>
            </a:lvl1pPr>
            <a:lvl2pPr marL="914378" lvl="1" indent="-330192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2pPr>
            <a:lvl3pPr marL="1371566" lvl="2" indent="-330192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3pPr>
            <a:lvl4pPr marL="1828754" lvl="3" indent="-330192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5943" lvl="4" indent="-330192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132" lvl="5" indent="-330192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320" lvl="6" indent="-330192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509" lvl="7" indent="-330192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697" lvl="8" indent="-330192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73842" y="24924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30192">
              <a:spcBef>
                <a:spcPts val="600"/>
              </a:spcBef>
              <a:spcAft>
                <a:spcPts val="0"/>
              </a:spcAft>
              <a:buSzPts val="1600"/>
              <a:buChar char="▸"/>
              <a:defRPr/>
            </a:lvl1pPr>
            <a:lvl2pPr marL="914378" lvl="1" indent="-330192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2pPr>
            <a:lvl3pPr marL="1371566" lvl="2" indent="-330192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3pPr>
            <a:lvl4pPr marL="1828754" lvl="3" indent="-330192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5943" lvl="4" indent="-330192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132" lvl="5" indent="-330192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320" lvl="6" indent="-330192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509" lvl="7" indent="-330192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697" lvl="8" indent="-330192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99728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838309" y="1807900"/>
            <a:ext cx="31482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838250" y="2419350"/>
            <a:ext cx="31482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137041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41000" y="18841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841000" y="2515375"/>
            <a:ext cx="19887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17492" rtl="0">
              <a:spcBef>
                <a:spcPts val="600"/>
              </a:spcBef>
              <a:spcAft>
                <a:spcPts val="0"/>
              </a:spcAft>
              <a:buSzPts val="1400"/>
              <a:buChar char="▸"/>
              <a:defRPr sz="1400"/>
            </a:lvl1pPr>
            <a:lvl2pPr marL="914378" lvl="1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2pPr>
            <a:lvl3pPr marL="1371566" lvl="2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3pPr>
            <a:lvl4pPr marL="1828754" lvl="3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5943" lvl="4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132" lvl="5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320" lvl="6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509" lvl="7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697" lvl="8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2931575" y="2515375"/>
            <a:ext cx="19887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17492" rtl="0">
              <a:spcBef>
                <a:spcPts val="600"/>
              </a:spcBef>
              <a:spcAft>
                <a:spcPts val="0"/>
              </a:spcAft>
              <a:buSzPts val="1400"/>
              <a:buChar char="▸"/>
              <a:defRPr sz="1400"/>
            </a:lvl1pPr>
            <a:lvl2pPr marL="914378" lvl="1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2pPr>
            <a:lvl3pPr marL="1371566" lvl="2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3pPr>
            <a:lvl4pPr marL="1828754" lvl="3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5943" lvl="4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132" lvl="5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320" lvl="6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509" lvl="7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697" lvl="8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5022150" y="2515375"/>
            <a:ext cx="19887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189" lvl="0" indent="-317492" rtl="0">
              <a:spcBef>
                <a:spcPts val="600"/>
              </a:spcBef>
              <a:spcAft>
                <a:spcPts val="0"/>
              </a:spcAft>
              <a:buSzPts val="1400"/>
              <a:buChar char="▸"/>
              <a:defRPr sz="1400"/>
            </a:lvl1pPr>
            <a:lvl2pPr marL="914378" lvl="1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2pPr>
            <a:lvl3pPr marL="1371566" lvl="2" indent="-317492" rtl="0">
              <a:spcBef>
                <a:spcPts val="0"/>
              </a:spcBef>
              <a:spcAft>
                <a:spcPts val="0"/>
              </a:spcAft>
              <a:buSzPts val="1400"/>
              <a:buChar char="▹"/>
              <a:defRPr sz="1400"/>
            </a:lvl3pPr>
            <a:lvl4pPr marL="1828754" lvl="3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5943" lvl="4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132" lvl="5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320" lvl="6" indent="-317492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509" lvl="7" indent="-317492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697" lvl="8" indent="-317492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87455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A2360-7B7E-5548-99D7-24BBF3236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567" y="411958"/>
            <a:ext cx="4326248" cy="2139553"/>
          </a:xfrm>
        </p:spPr>
        <p:txBody>
          <a:bodyPr anchor="b"/>
          <a:lstStyle>
            <a:lvl1pPr>
              <a:lnSpc>
                <a:spcPct val="80000"/>
              </a:lnSpc>
              <a:defRPr sz="33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55EC5-1754-3F42-9FFB-5454C1C59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3567" y="2696792"/>
            <a:ext cx="4326248" cy="100009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4F554-2113-824E-8CC8-31F5AF98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00000000-1234-1234-1234-123412341234}" type="slidenum">
              <a:rPr lang="en" smtClean="0"/>
              <a:pPr algn="r"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4972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eneric 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A2360-7B7E-5548-99D7-24BBF3236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567" y="411958"/>
            <a:ext cx="4326248" cy="2139553"/>
          </a:xfrm>
        </p:spPr>
        <p:txBody>
          <a:bodyPr anchor="b"/>
          <a:lstStyle>
            <a:lvl1pPr>
              <a:lnSpc>
                <a:spcPct val="80000"/>
              </a:lnSpc>
              <a:defRPr sz="33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55EC5-1754-3F42-9FFB-5454C1C59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3567" y="2696792"/>
            <a:ext cx="4326248" cy="100009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4F554-2113-824E-8CC8-31F5AF98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00000000-1234-1234-1234-123412341234}" type="slidenum">
              <a:rPr lang="en" smtClean="0"/>
              <a:pPr algn="r"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22204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EA900-65F0-E644-A71F-1C6270A2E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C42E4-E9CC-E64D-AE53-4DE36C8A9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2325" y="1042417"/>
            <a:ext cx="40005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30287-ADAD-0D4C-B7AB-E89B5B160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51924" y="1042417"/>
            <a:ext cx="4000501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74054-1D32-EE45-A4AB-469AEC6FC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3EB28-F109-2948-A5E8-7EDC96C8D832}" type="datetime1">
              <a:rPr lang="en-US" smtClean="0"/>
              <a:t>10/10/2023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A2DEC-EEBA-6348-B03C-EC19A08DD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3787EF6-966F-D04A-800C-A352E681A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772886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73579-1B6C-F240-8FCB-D4E526FDA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327" y="452630"/>
            <a:ext cx="6973967" cy="5116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94F066-3469-7843-8E1A-B15B98337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325" y="973233"/>
            <a:ext cx="4050294" cy="464693"/>
          </a:xfrm>
        </p:spPr>
        <p:txBody>
          <a:bodyPr anchor="b">
            <a:normAutofit/>
          </a:bodyPr>
          <a:lstStyle>
            <a:lvl1pPr marL="0" indent="0">
              <a:lnSpc>
                <a:spcPct val="80000"/>
              </a:lnSpc>
              <a:buNone/>
              <a:defRPr sz="1500" b="1" spc="-30" baseline="0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962522-E27B-1442-9784-F1A23DD35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2325" y="1562942"/>
            <a:ext cx="4050294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9FF07E-5A6E-5B49-8C89-825C14AE62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81671" y="973233"/>
            <a:ext cx="4140004" cy="464693"/>
          </a:xfrm>
        </p:spPr>
        <p:txBody>
          <a:bodyPr anchor="b">
            <a:normAutofit/>
          </a:bodyPr>
          <a:lstStyle>
            <a:lvl1pPr marL="0" indent="0">
              <a:lnSpc>
                <a:spcPct val="80000"/>
              </a:lnSpc>
              <a:buNone/>
              <a:defRPr sz="1500" b="1" spc="-30" baseline="0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4080B7-5AFD-7A40-89A7-EA4E3FDE5A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81671" y="1562942"/>
            <a:ext cx="4140004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FAF372-9889-4745-8B0C-8171C4705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E128-AEB7-EC40-AF18-3E2E77CC645E}" type="datetime1">
              <a:rPr lang="en-US" smtClean="0"/>
              <a:t>10/10/2023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F62DF5-E870-7344-B52F-331ACC1B8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03264F2-420C-FA41-A91C-98285ECE8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87772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FC240-9B3B-7846-A052-534CE8F3C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C2D99B-AC6F-1B4B-BED5-47C3B755D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2B72-3EB7-B24E-A764-C7F4B4E79A64}" type="datetime1">
              <a:rPr lang="en-US" smtClean="0"/>
              <a:t>10/10/2023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667C11-F96B-BA4E-83D4-5CFC58F45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F6636-19D9-B947-88A7-85C2FE598E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42013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35ECE2-75D3-3A4E-8627-D05577BC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B0C86-06F9-DE41-9D1A-01A0715A3F63}" type="datetime1">
              <a:rPr lang="en-US" smtClean="0"/>
              <a:t>10/10/2023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DADA39-BBB8-5F46-929B-26AAE4416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B9B1DD-C4E8-684D-9F0A-021799235ECD}"/>
              </a:ext>
            </a:extLst>
          </p:cNvPr>
          <p:cNvSpPr/>
          <p:nvPr/>
        </p:nvSpPr>
        <p:spPr>
          <a:xfrm>
            <a:off x="7657240" y="4573720"/>
            <a:ext cx="1486760" cy="5697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E0130-FD56-F142-AEF8-B55ABA39B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3959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35ECE2-75D3-3A4E-8627-D05577BC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A7016-B0C7-5F4B-B7A7-253FA3F29E3A}" type="datetime1">
              <a:rPr lang="en-US" smtClean="0"/>
              <a:t>10/10/2023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DADA39-BBB8-5F46-929B-26AAE4416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FA14633-042B-3C43-941C-5021BB672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0968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48300" y="3404550"/>
            <a:ext cx="3530700" cy="1182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10DDCC-EA11-0046-B3D4-7A293086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326" y="452629"/>
            <a:ext cx="7886700" cy="3672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62768-2A21-2E46-A1A3-2240DCC98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2327" y="1044367"/>
            <a:ext cx="8474477" cy="35654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3F9AF-637F-5C4E-A1B2-D21481D8C9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2325" y="4767264"/>
            <a:ext cx="20574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901BA-C0FF-3046-A855-1EBEA2D049D1}" type="datetime1">
              <a:rPr lang="en-US" smtClean="0"/>
              <a:t>10/10/2023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576E9-3237-B74F-A744-D1267D774B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5C11F-93B5-E847-A3C5-5D816B198E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45720" y="4910328"/>
            <a:ext cx="274320" cy="273844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‹Nº›</a:t>
            </a:fld>
            <a:endParaRPr lang="en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B9DEF3C-47D5-8F40-A9B9-D958DCD7ACA8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167826" y="0"/>
            <a:ext cx="1977376" cy="1356461"/>
          </a:xfrm>
          <a:prstGeom prst="rect">
            <a:avLst/>
          </a:prstGeom>
        </p:spPr>
      </p:pic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EC707A4E-92DE-CB4E-B484-953D77B82B61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0" y="4914900"/>
            <a:ext cx="241914" cy="24191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5E5EE4-9CE0-C547-AD36-8BF0E05405C6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7830752" y="4653283"/>
            <a:ext cx="1089654" cy="34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559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80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7" r:id="rId11"/>
    <p:sldLayoutId id="2147483678" r:id="rId12"/>
    <p:sldLayoutId id="2147483679" r:id="rId13"/>
  </p:sldLayoutIdLst>
  <p:transition>
    <p:fade thruBlk="1"/>
  </p:transition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100" b="1" kern="1200" spc="-113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86914" indent="-86914" algn="l" defTabSz="685783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Font typeface="Arial" panose="020B0604020202020204" pitchFamily="34" charset="0"/>
        <a:buChar char="•"/>
        <a:tabLst/>
        <a:defRPr sz="1050" kern="1200" spc="-15" baseline="0">
          <a:solidFill>
            <a:schemeClr val="accent2"/>
          </a:solidFill>
          <a:latin typeface="+mn-lt"/>
          <a:ea typeface="+mn-ea"/>
          <a:cs typeface="+mn-cs"/>
        </a:defRPr>
      </a:lvl1pPr>
      <a:lvl2pPr marL="260741" indent="-86914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System Font Regular"/>
        <a:buChar char="–"/>
        <a:tabLst/>
        <a:defRPr sz="1050" kern="1200" spc="-15" baseline="0">
          <a:solidFill>
            <a:schemeClr val="accent2"/>
          </a:solidFill>
          <a:latin typeface="+mn-lt"/>
          <a:ea typeface="+mn-ea"/>
          <a:cs typeface="+mn-cs"/>
        </a:defRPr>
      </a:lvl2pPr>
      <a:lvl3pPr marL="429806" indent="-86914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tabLst/>
        <a:defRPr sz="1050" kern="1200" spc="-15" baseline="0">
          <a:solidFill>
            <a:schemeClr val="accent2"/>
          </a:solidFill>
          <a:latin typeface="+mn-lt"/>
          <a:ea typeface="+mn-ea"/>
          <a:cs typeface="+mn-cs"/>
        </a:defRPr>
      </a:lvl3pPr>
      <a:lvl4pPr marL="603632" indent="-86914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tabLst/>
        <a:defRPr sz="1050" kern="1200" spc="-15" baseline="0">
          <a:solidFill>
            <a:schemeClr val="accent2"/>
          </a:solidFill>
          <a:latin typeface="+mn-lt"/>
          <a:ea typeface="+mn-ea"/>
          <a:cs typeface="+mn-cs"/>
        </a:defRPr>
      </a:lvl4pPr>
      <a:lvl5pPr marL="772697" indent="-86914" algn="l" defTabSz="685783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tabLst/>
        <a:defRPr sz="1050" kern="1200" spc="-15" baseline="0">
          <a:solidFill>
            <a:schemeClr val="accent2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6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C53A144-7F26-C044-B0B0-AAA92B772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25" y="411958"/>
            <a:ext cx="5083023" cy="2139553"/>
          </a:xfrm>
        </p:spPr>
        <p:txBody>
          <a:bodyPr/>
          <a:lstStyle/>
          <a:p>
            <a:r>
              <a:rPr lang="en-US" dirty="0"/>
              <a:t>Employee Relations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6F9CA84-2AD0-E241-8528-A924FFDB9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925" y="2591990"/>
            <a:ext cx="4326248" cy="1000098"/>
          </a:xfrm>
        </p:spPr>
        <p:txBody>
          <a:bodyPr/>
          <a:lstStyle/>
          <a:p>
            <a:r>
              <a:rPr lang="es-CO" dirty="0"/>
              <a:t>Training </a:t>
            </a:r>
            <a:r>
              <a:rPr lang="en-US" dirty="0"/>
              <a:t>Session</a:t>
            </a:r>
            <a:r>
              <a:rPr lang="es-CO"/>
              <a:t> –</a:t>
            </a:r>
            <a:r>
              <a:rPr lang="es-US"/>
              <a:t> </a:t>
            </a:r>
            <a:r>
              <a:rPr lang="en-US" dirty="0"/>
              <a:t>Paid Time </a:t>
            </a:r>
            <a:r>
              <a:rPr lang="es-US" dirty="0"/>
              <a:t>Off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396F9E-4B4B-C84C-8F32-7F0646615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483334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C6C12-25E1-8249-B000-5BB9371D1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AEA51D-B2AD-624B-B563-7231E43D7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3567" y="2578720"/>
            <a:ext cx="4326248" cy="1000098"/>
          </a:xfrm>
        </p:spPr>
        <p:txBody>
          <a:bodyPr/>
          <a:lstStyle/>
          <a:p>
            <a:r>
              <a:rPr lang="en-US"/>
              <a:t>Let us know!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1A9E50-879A-824A-8AF0-A1D6D46B0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" smtClean="0"/>
              <a:pPr algn="r"/>
              <a:t>10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40335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C6C12-25E1-8249-B000-5BB9371D1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567" y="2076450"/>
            <a:ext cx="2545358" cy="475061"/>
          </a:xfrm>
        </p:spPr>
        <p:txBody>
          <a:bodyPr/>
          <a:lstStyle/>
          <a:p>
            <a:r>
              <a:rPr lang="en-US" dirty="0"/>
              <a:t>Paid Time Off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1A9E50-879A-824A-8AF0-A1D6D46B0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" smtClean="0"/>
              <a:pPr algn="r"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264509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8FDAB4-A8E8-4A4A-9ABF-A68DA450D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26" y="357379"/>
            <a:ext cx="7886700" cy="367238"/>
          </a:xfrm>
        </p:spPr>
        <p:txBody>
          <a:bodyPr/>
          <a:lstStyle/>
          <a:p>
            <a:pPr algn="ctr"/>
            <a:r>
              <a:rPr lang="en-US" dirty="0"/>
              <a:t>FAQ for Paid Time Off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3E007A-620B-0F92-1C37-606FF6FA91F1}"/>
              </a:ext>
            </a:extLst>
          </p:cNvPr>
          <p:cNvSpPr txBox="1"/>
          <p:nvPr/>
        </p:nvSpPr>
        <p:spPr>
          <a:xfrm>
            <a:off x="1466436" y="803326"/>
            <a:ext cx="6211128" cy="276999"/>
          </a:xfrm>
          <a:prstGeom prst="rect">
            <a:avLst/>
          </a:prstGeom>
          <a:solidFill>
            <a:srgbClr val="FEDBC8">
              <a:alpha val="36078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706866"/>
                </a:solidFill>
              </a:rPr>
              <a:t>How are the PTO hours Accrued?</a:t>
            </a:r>
          </a:p>
        </p:txBody>
      </p:sp>
      <p:pic>
        <p:nvPicPr>
          <p:cNvPr id="3" name="Picture 2" descr="Vector Free Customers PNG Transparent Background, Free Download #35908 -  FreeIconsPNG">
            <a:extLst>
              <a:ext uri="{FF2B5EF4-FFF2-40B4-BE49-F238E27FC236}">
                <a16:creationId xmlns:a16="http://schemas.microsoft.com/office/drawing/2014/main" id="{717CA761-1B9C-6258-6426-8032E538F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736" y="728230"/>
            <a:ext cx="658425" cy="646332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CE33BC1-654D-5069-45F1-B65186A96A85}"/>
              </a:ext>
            </a:extLst>
          </p:cNvPr>
          <p:cNvSpPr txBox="1"/>
          <p:nvPr/>
        </p:nvSpPr>
        <p:spPr>
          <a:xfrm>
            <a:off x="1425562" y="1143729"/>
            <a:ext cx="6105525" cy="646331"/>
          </a:xfrm>
          <a:prstGeom prst="rect">
            <a:avLst/>
          </a:prstGeom>
          <a:solidFill>
            <a:srgbClr val="009999">
              <a:alpha val="1490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706866"/>
                </a:solidFill>
              </a:rPr>
              <a:t>PTO Hours are accrued depending on the plan offered by the Client, They could be monthly, weekly, etc. We can check on the </a:t>
            </a:r>
            <a:r>
              <a:rPr lang="en-US" sz="1200" b="1" i="1" dirty="0">
                <a:solidFill>
                  <a:srgbClr val="706866"/>
                </a:solidFill>
              </a:rPr>
              <a:t>PTO Register types </a:t>
            </a:r>
            <a:r>
              <a:rPr lang="en-US" sz="1200" i="1" dirty="0">
                <a:solidFill>
                  <a:srgbClr val="706866"/>
                </a:solidFill>
              </a:rPr>
              <a:t>module, Select the plan and check on the rules it has:</a:t>
            </a:r>
          </a:p>
        </p:txBody>
      </p:sp>
      <p:pic>
        <p:nvPicPr>
          <p:cNvPr id="8" name="Picture 4" descr="Customer service rep Vector Clipart in AI, SVG, EPS, PSD, PNG">
            <a:extLst>
              <a:ext uri="{FF2B5EF4-FFF2-40B4-BE49-F238E27FC236}">
                <a16:creationId xmlns:a16="http://schemas.microsoft.com/office/drawing/2014/main" id="{49E00827-63F0-20D4-9068-727E449BC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752" y="760569"/>
            <a:ext cx="994974" cy="99497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8A9005F-14B2-A662-78CA-FE71B0FD64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128" y="1942905"/>
            <a:ext cx="5434548" cy="1984792"/>
          </a:xfrm>
          <a:prstGeom prst="rect">
            <a:avLst/>
          </a:prstGeom>
          <a:ln>
            <a:solidFill>
              <a:srgbClr val="706866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5A987DF-D9B2-42AA-8D5C-9B4CEEB830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78324" y="2051010"/>
            <a:ext cx="3515216" cy="1876687"/>
          </a:xfrm>
          <a:prstGeom prst="rect">
            <a:avLst/>
          </a:prstGeom>
          <a:ln w="19050">
            <a:solidFill>
              <a:srgbClr val="FA6A22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4C8ECE7-4C79-1AB1-7C5C-421E4559D1E2}"/>
              </a:ext>
            </a:extLst>
          </p:cNvPr>
          <p:cNvSpPr txBox="1"/>
          <p:nvPr/>
        </p:nvSpPr>
        <p:spPr>
          <a:xfrm>
            <a:off x="889736" y="4080542"/>
            <a:ext cx="7077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706866"/>
                </a:solidFill>
              </a:rPr>
              <a:t>If an EE does not have a PTO plan </a:t>
            </a:r>
            <a:r>
              <a:rPr lang="en-US" sz="1400" b="1" dirty="0">
                <a:solidFill>
                  <a:srgbClr val="F96013"/>
                </a:solidFill>
              </a:rPr>
              <a:t>refer them to their WSM </a:t>
            </a:r>
            <a:r>
              <a:rPr lang="en-US" sz="1400" b="1" dirty="0">
                <a:solidFill>
                  <a:srgbClr val="706866"/>
                </a:solidFill>
              </a:rPr>
              <a:t>for further assistance!</a:t>
            </a:r>
          </a:p>
        </p:txBody>
      </p:sp>
    </p:spTree>
    <p:extLst>
      <p:ext uri="{BB962C8B-B14F-4D97-AF65-F5344CB8AC3E}">
        <p14:creationId xmlns:p14="http://schemas.microsoft.com/office/powerpoint/2010/main" val="4278072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8FDAB4-A8E8-4A4A-9ABF-A68DA450D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26" y="357379"/>
            <a:ext cx="7886700" cy="367238"/>
          </a:xfrm>
        </p:spPr>
        <p:txBody>
          <a:bodyPr/>
          <a:lstStyle/>
          <a:p>
            <a:pPr algn="ctr"/>
            <a:r>
              <a:rPr lang="en-US" dirty="0"/>
              <a:t>FAQ for Paid Time Off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3E007A-620B-0F92-1C37-606FF6FA91F1}"/>
              </a:ext>
            </a:extLst>
          </p:cNvPr>
          <p:cNvSpPr txBox="1"/>
          <p:nvPr/>
        </p:nvSpPr>
        <p:spPr>
          <a:xfrm>
            <a:off x="1444613" y="760569"/>
            <a:ext cx="6211128" cy="276999"/>
          </a:xfrm>
          <a:prstGeom prst="rect">
            <a:avLst/>
          </a:prstGeom>
          <a:solidFill>
            <a:srgbClr val="FEDBC8">
              <a:alpha val="36078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706866"/>
                </a:solidFill>
              </a:rPr>
              <a:t>What happens to the hours accrued when I quit my job, will they be paid?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E33BC1-654D-5069-45F1-B65186A96A85}"/>
              </a:ext>
            </a:extLst>
          </p:cNvPr>
          <p:cNvSpPr txBox="1"/>
          <p:nvPr/>
        </p:nvSpPr>
        <p:spPr>
          <a:xfrm>
            <a:off x="1408694" y="1119544"/>
            <a:ext cx="6105525" cy="646331"/>
          </a:xfrm>
          <a:prstGeom prst="rect">
            <a:avLst/>
          </a:prstGeom>
          <a:solidFill>
            <a:srgbClr val="009999">
              <a:alpha val="1490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706866"/>
                </a:solidFill>
              </a:rPr>
              <a:t>It all depends on the plan and set up done by the Client, its policies and Laws, therefore  a case is a good idea to address this concern in a case to Payroll, the client will determine what to pay.</a:t>
            </a:r>
          </a:p>
        </p:txBody>
      </p:sp>
      <p:pic>
        <p:nvPicPr>
          <p:cNvPr id="8" name="Picture 4" descr="Customer service rep Vector Clipart in AI, SVG, EPS, PSD, PNG">
            <a:extLst>
              <a:ext uri="{FF2B5EF4-FFF2-40B4-BE49-F238E27FC236}">
                <a16:creationId xmlns:a16="http://schemas.microsoft.com/office/drawing/2014/main" id="{49E00827-63F0-20D4-9068-727E449BC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752" y="760569"/>
            <a:ext cx="994974" cy="99497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Vector Free Customers PNG Transparent Background, Free Download #35908 -  FreeIconsPNG">
            <a:extLst>
              <a:ext uri="{FF2B5EF4-FFF2-40B4-BE49-F238E27FC236}">
                <a16:creationId xmlns:a16="http://schemas.microsoft.com/office/drawing/2014/main" id="{717CA761-1B9C-6258-6426-8032E538F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736" y="728230"/>
            <a:ext cx="658425" cy="646332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27546F4-42F3-8A9E-94CA-3181BC8B0215}"/>
              </a:ext>
            </a:extLst>
          </p:cNvPr>
          <p:cNvSpPr txBox="1"/>
          <p:nvPr/>
        </p:nvSpPr>
        <p:spPr>
          <a:xfrm>
            <a:off x="1444613" y="2030072"/>
            <a:ext cx="6211128" cy="276999"/>
          </a:xfrm>
          <a:prstGeom prst="rect">
            <a:avLst/>
          </a:prstGeom>
          <a:solidFill>
            <a:srgbClr val="FEDBC8">
              <a:alpha val="36078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706866"/>
                </a:solidFill>
              </a:rPr>
              <a:t>Could you confirm if my PTO is approved?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F93D78-F891-62D3-4B38-1943830D1D75}"/>
              </a:ext>
            </a:extLst>
          </p:cNvPr>
          <p:cNvSpPr txBox="1"/>
          <p:nvPr/>
        </p:nvSpPr>
        <p:spPr>
          <a:xfrm>
            <a:off x="1444613" y="2400022"/>
            <a:ext cx="6105525" cy="461665"/>
          </a:xfrm>
          <a:prstGeom prst="rect">
            <a:avLst/>
          </a:prstGeom>
          <a:solidFill>
            <a:srgbClr val="009999">
              <a:alpha val="1490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706866"/>
                </a:solidFill>
              </a:rPr>
              <a:t>We can verify the status of the request by going to  Planned Time Off request. </a:t>
            </a:r>
            <a:r>
              <a:rPr lang="en-US" sz="1200" b="1" i="1" dirty="0">
                <a:solidFill>
                  <a:srgbClr val="706866"/>
                </a:solidFill>
              </a:rPr>
              <a:t>This is only for informational purposes</a:t>
            </a:r>
          </a:p>
        </p:txBody>
      </p:sp>
      <p:pic>
        <p:nvPicPr>
          <p:cNvPr id="9" name="Picture 4" descr="Customer service rep Vector Clipart in AI, SVG, EPS, PSD, PNG">
            <a:extLst>
              <a:ext uri="{FF2B5EF4-FFF2-40B4-BE49-F238E27FC236}">
                <a16:creationId xmlns:a16="http://schemas.microsoft.com/office/drawing/2014/main" id="{CFC41C00-50E7-61A3-3786-43EE6CA81E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752" y="2030072"/>
            <a:ext cx="994974" cy="99497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Vector Free Customers PNG Transparent Background, Free Download #35908 -  FreeIconsPNG">
            <a:extLst>
              <a:ext uri="{FF2B5EF4-FFF2-40B4-BE49-F238E27FC236}">
                <a16:creationId xmlns:a16="http://schemas.microsoft.com/office/drawing/2014/main" id="{87AC855C-4E06-1257-13B8-BEB5D6BF32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736" y="1997733"/>
            <a:ext cx="658425" cy="646332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A7900B5-DEDA-89C0-A0CD-4824DD1513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542" y="3038992"/>
            <a:ext cx="8152915" cy="140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452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8FDAB4-A8E8-4A4A-9ABF-A68DA450D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26" y="357379"/>
            <a:ext cx="7886700" cy="367238"/>
          </a:xfrm>
        </p:spPr>
        <p:txBody>
          <a:bodyPr/>
          <a:lstStyle/>
          <a:p>
            <a:pPr algn="ctr"/>
            <a:r>
              <a:rPr lang="en-US" dirty="0"/>
              <a:t>FAQ for Paid Time Off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3E007A-620B-0F92-1C37-606FF6FA91F1}"/>
              </a:ext>
            </a:extLst>
          </p:cNvPr>
          <p:cNvSpPr txBox="1"/>
          <p:nvPr/>
        </p:nvSpPr>
        <p:spPr>
          <a:xfrm>
            <a:off x="1444613" y="760569"/>
            <a:ext cx="6211128" cy="276999"/>
          </a:xfrm>
          <a:prstGeom prst="rect">
            <a:avLst/>
          </a:prstGeom>
          <a:solidFill>
            <a:srgbClr val="FEDBC8">
              <a:alpha val="36078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706866"/>
                </a:solidFill>
              </a:rPr>
              <a:t>What happens to the hours accrued? Now my balance is Zero.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E33BC1-654D-5069-45F1-B65186A96A85}"/>
              </a:ext>
            </a:extLst>
          </p:cNvPr>
          <p:cNvSpPr txBox="1"/>
          <p:nvPr/>
        </p:nvSpPr>
        <p:spPr>
          <a:xfrm>
            <a:off x="1303092" y="1650049"/>
            <a:ext cx="6211128" cy="830997"/>
          </a:xfrm>
          <a:prstGeom prst="rect">
            <a:avLst/>
          </a:prstGeom>
          <a:solidFill>
            <a:srgbClr val="009999">
              <a:alpha val="1490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200" b="1" i="1" dirty="0">
                <a:solidFill>
                  <a:srgbClr val="706866"/>
                </a:solidFill>
              </a:rPr>
              <a:t>It all depends on the plan and set up done by the Client, its policies and Laws</a:t>
            </a:r>
            <a:r>
              <a:rPr lang="en-US" sz="1200" i="1" dirty="0">
                <a:solidFill>
                  <a:srgbClr val="706866"/>
                </a:solidFill>
              </a:rPr>
              <a:t>, therefore  a case is a good idea to address this concern in a case to Paid Time Off, the team will let us know, they will also confirm if the balance is accurate or if it is something we can fix.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7546F4-42F3-8A9E-94CA-3181BC8B0215}"/>
              </a:ext>
            </a:extLst>
          </p:cNvPr>
          <p:cNvSpPr txBox="1"/>
          <p:nvPr/>
        </p:nvSpPr>
        <p:spPr>
          <a:xfrm>
            <a:off x="1339010" y="1093932"/>
            <a:ext cx="6211128" cy="461665"/>
          </a:xfrm>
          <a:prstGeom prst="rect">
            <a:avLst/>
          </a:prstGeom>
          <a:solidFill>
            <a:srgbClr val="FEDBC8">
              <a:alpha val="36078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706866"/>
                </a:solidFill>
              </a:rPr>
              <a:t>The hours I am seeing in the portal do not match with the ones I am supposed to have, what happened?</a:t>
            </a:r>
          </a:p>
        </p:txBody>
      </p:sp>
      <p:pic>
        <p:nvPicPr>
          <p:cNvPr id="8" name="Picture 4" descr="Customer service rep Vector Clipart in AI, SVG, EPS, PSD, PNG">
            <a:extLst>
              <a:ext uri="{FF2B5EF4-FFF2-40B4-BE49-F238E27FC236}">
                <a16:creationId xmlns:a16="http://schemas.microsoft.com/office/drawing/2014/main" id="{49E00827-63F0-20D4-9068-727E449BC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752" y="760569"/>
            <a:ext cx="994974" cy="99497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Vector Free Customers PNG Transparent Background, Free Download #35908 -  FreeIconsPNG">
            <a:extLst>
              <a:ext uri="{FF2B5EF4-FFF2-40B4-BE49-F238E27FC236}">
                <a16:creationId xmlns:a16="http://schemas.microsoft.com/office/drawing/2014/main" id="{717CA761-1B9C-6258-6426-8032E538F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736" y="728230"/>
            <a:ext cx="658425" cy="646332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F933778-CE93-562B-06CC-FEDC008D12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361" y="2571750"/>
            <a:ext cx="7630590" cy="752580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2F81855-06AC-E7B2-8E0B-CF3F687545EA}"/>
              </a:ext>
            </a:extLst>
          </p:cNvPr>
          <p:cNvSpPr txBox="1"/>
          <p:nvPr/>
        </p:nvSpPr>
        <p:spPr>
          <a:xfrm>
            <a:off x="1303092" y="3681688"/>
            <a:ext cx="6211128" cy="461665"/>
          </a:xfrm>
          <a:prstGeom prst="rect">
            <a:avLst/>
          </a:prstGeom>
          <a:solidFill>
            <a:srgbClr val="009999">
              <a:alpha val="1490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200" b="1" i="1" dirty="0">
                <a:solidFill>
                  <a:schemeClr val="accent1"/>
                </a:solidFill>
              </a:rPr>
              <a:t>We should ask and add screenshots into the case, this will help the PTO team to confirm what the employee is stating.</a:t>
            </a:r>
            <a:endParaRPr lang="en-US" sz="1200" i="1" dirty="0">
              <a:solidFill>
                <a:schemeClr val="accent1"/>
              </a:solidFill>
            </a:endParaRPr>
          </a:p>
        </p:txBody>
      </p:sp>
      <p:pic>
        <p:nvPicPr>
          <p:cNvPr id="13" name="Picture 4" descr="Customer service rep Vector Clipart in AI, SVG, EPS, PSD, PNG">
            <a:extLst>
              <a:ext uri="{FF2B5EF4-FFF2-40B4-BE49-F238E27FC236}">
                <a16:creationId xmlns:a16="http://schemas.microsoft.com/office/drawing/2014/main" id="{E14AE045-37B9-496D-51DD-67DA80D6F4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752" y="3415034"/>
            <a:ext cx="994974" cy="99497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5309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lowchart: Alternate Process 17">
            <a:extLst>
              <a:ext uri="{FF2B5EF4-FFF2-40B4-BE49-F238E27FC236}">
                <a16:creationId xmlns:a16="http://schemas.microsoft.com/office/drawing/2014/main" id="{79E26F43-AFF5-56FA-A6AC-29D764FCF14A}"/>
              </a:ext>
            </a:extLst>
          </p:cNvPr>
          <p:cNvSpPr/>
          <p:nvPr/>
        </p:nvSpPr>
        <p:spPr>
          <a:xfrm>
            <a:off x="4896344" y="1947179"/>
            <a:ext cx="3216648" cy="3030578"/>
          </a:xfrm>
          <a:prstGeom prst="flowChartAlternateProcess">
            <a:avLst/>
          </a:prstGeom>
          <a:solidFill>
            <a:srgbClr val="00A5B5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lowchart: Alternate Process 16">
            <a:extLst>
              <a:ext uri="{FF2B5EF4-FFF2-40B4-BE49-F238E27FC236}">
                <a16:creationId xmlns:a16="http://schemas.microsoft.com/office/drawing/2014/main" id="{0AA09383-AF35-040B-AFF1-EF98D24753FE}"/>
              </a:ext>
            </a:extLst>
          </p:cNvPr>
          <p:cNvSpPr/>
          <p:nvPr/>
        </p:nvSpPr>
        <p:spPr>
          <a:xfrm>
            <a:off x="713678" y="1947179"/>
            <a:ext cx="3216648" cy="3030578"/>
          </a:xfrm>
          <a:prstGeom prst="flowChartAlternateProcess">
            <a:avLst/>
          </a:prstGeom>
          <a:solidFill>
            <a:srgbClr val="00A5B5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8FDAB4-A8E8-4A4A-9ABF-A68DA450D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26" y="357379"/>
            <a:ext cx="7886700" cy="367238"/>
          </a:xfrm>
        </p:spPr>
        <p:txBody>
          <a:bodyPr/>
          <a:lstStyle/>
          <a:p>
            <a:pPr algn="ctr"/>
            <a:r>
              <a:rPr lang="en-US" dirty="0"/>
              <a:t>FAQ for Paid Time Off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3E007A-620B-0F92-1C37-606FF6FA91F1}"/>
              </a:ext>
            </a:extLst>
          </p:cNvPr>
          <p:cNvSpPr txBox="1"/>
          <p:nvPr/>
        </p:nvSpPr>
        <p:spPr>
          <a:xfrm>
            <a:off x="1444613" y="760569"/>
            <a:ext cx="6211128" cy="276999"/>
          </a:xfrm>
          <a:prstGeom prst="rect">
            <a:avLst/>
          </a:prstGeom>
          <a:solidFill>
            <a:srgbClr val="FEDBC8">
              <a:alpha val="36078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706866"/>
                </a:solidFill>
              </a:rPr>
              <a:t>How can I cancel the PTO time requested?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E33BC1-654D-5069-45F1-B65186A96A85}"/>
              </a:ext>
            </a:extLst>
          </p:cNvPr>
          <p:cNvSpPr txBox="1"/>
          <p:nvPr/>
        </p:nvSpPr>
        <p:spPr>
          <a:xfrm>
            <a:off x="1408694" y="1119544"/>
            <a:ext cx="6105525" cy="276999"/>
          </a:xfrm>
          <a:prstGeom prst="rect">
            <a:avLst/>
          </a:prstGeom>
          <a:solidFill>
            <a:srgbClr val="009999">
              <a:alpha val="1490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706866"/>
                </a:solidFill>
              </a:rPr>
              <a:t>To address this request, we must take into consideration the status of the request:</a:t>
            </a:r>
          </a:p>
        </p:txBody>
      </p:sp>
      <p:pic>
        <p:nvPicPr>
          <p:cNvPr id="8" name="Picture 4" descr="Customer service rep Vector Clipart in AI, SVG, EPS, PSD, PNG">
            <a:extLst>
              <a:ext uri="{FF2B5EF4-FFF2-40B4-BE49-F238E27FC236}">
                <a16:creationId xmlns:a16="http://schemas.microsoft.com/office/drawing/2014/main" id="{49E00827-63F0-20D4-9068-727E449BC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752" y="760569"/>
            <a:ext cx="994974" cy="99497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Vector Free Customers PNG Transparent Background, Free Download #35908 -  FreeIconsPNG">
            <a:extLst>
              <a:ext uri="{FF2B5EF4-FFF2-40B4-BE49-F238E27FC236}">
                <a16:creationId xmlns:a16="http://schemas.microsoft.com/office/drawing/2014/main" id="{717CA761-1B9C-6258-6426-8032E538F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736" y="728230"/>
            <a:ext cx="658425" cy="646332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5720DD5-D31C-D0C7-C2E2-5BAB282DDDFF}"/>
              </a:ext>
            </a:extLst>
          </p:cNvPr>
          <p:cNvSpPr txBox="1"/>
          <p:nvPr/>
        </p:nvSpPr>
        <p:spPr>
          <a:xfrm>
            <a:off x="1728440" y="2105289"/>
            <a:ext cx="1182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6866"/>
                </a:solidFill>
              </a:rPr>
              <a:t>Pending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46BCD6-4405-AFE6-9B55-EB3CEC77F822}"/>
              </a:ext>
            </a:extLst>
          </p:cNvPr>
          <p:cNvSpPr txBox="1"/>
          <p:nvPr/>
        </p:nvSpPr>
        <p:spPr>
          <a:xfrm>
            <a:off x="3279116" y="1482029"/>
            <a:ext cx="2364679" cy="369332"/>
          </a:xfrm>
          <a:prstGeom prst="rect">
            <a:avLst/>
          </a:prstGeom>
          <a:solidFill>
            <a:srgbClr val="F96013">
              <a:alpha val="83922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US" b="1" dirty="0">
                <a:solidFill>
                  <a:schemeClr val="bg1"/>
                </a:solidFill>
                <a:latin typeface="+mj-lt"/>
              </a:rPr>
              <a:t>REQUEST STATUS</a:t>
            </a:r>
            <a:endParaRPr lang="en-US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455C38-F9BC-A6B6-3690-76292DFAC078}"/>
              </a:ext>
            </a:extLst>
          </p:cNvPr>
          <p:cNvSpPr txBox="1"/>
          <p:nvPr/>
        </p:nvSpPr>
        <p:spPr>
          <a:xfrm>
            <a:off x="5849645" y="2102998"/>
            <a:ext cx="1310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706866"/>
                </a:solidFill>
              </a:rPr>
              <a:t>Approved</a:t>
            </a:r>
            <a:endParaRPr lang="en-US" b="1" dirty="0"/>
          </a:p>
        </p:txBody>
      </p:sp>
      <p:pic>
        <p:nvPicPr>
          <p:cNvPr id="2050" name="Picture 2" descr="Business people and employee Royalty Free Vector Image">
            <a:extLst>
              <a:ext uri="{FF2B5EF4-FFF2-40B4-BE49-F238E27FC236}">
                <a16:creationId xmlns:a16="http://schemas.microsoft.com/office/drawing/2014/main" id="{3DFA00AF-FCC6-7E99-96E0-249FB7BADC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43"/>
          <a:stretch/>
        </p:blipFill>
        <p:spPr bwMode="auto">
          <a:xfrm>
            <a:off x="1798181" y="2508620"/>
            <a:ext cx="999421" cy="983829"/>
          </a:xfrm>
          <a:prstGeom prst="flowChartConnector">
            <a:avLst/>
          </a:prstGeom>
          <a:noFill/>
          <a:ln w="38100">
            <a:solidFill>
              <a:srgbClr val="F96013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F7A1EFB-A6AE-78B2-FCA3-08C919D23A43}"/>
              </a:ext>
            </a:extLst>
          </p:cNvPr>
          <p:cNvSpPr txBox="1"/>
          <p:nvPr/>
        </p:nvSpPr>
        <p:spPr>
          <a:xfrm>
            <a:off x="1006897" y="3700414"/>
            <a:ext cx="2581987" cy="1077218"/>
          </a:xfrm>
          <a:prstGeom prst="rect">
            <a:avLst/>
          </a:prstGeom>
          <a:solidFill>
            <a:srgbClr val="706866">
              <a:alpha val="18824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/>
              <a:t>Employee can make changes into the ESS, cancel and Re-Schedule a new Time Off Request.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0BE844C-D049-AB91-28BC-8295244D629C}"/>
              </a:ext>
            </a:extLst>
          </p:cNvPr>
          <p:cNvSpPr txBox="1"/>
          <p:nvPr/>
        </p:nvSpPr>
        <p:spPr>
          <a:xfrm>
            <a:off x="5213675" y="3698623"/>
            <a:ext cx="2581987" cy="830997"/>
          </a:xfrm>
          <a:prstGeom prst="rect">
            <a:avLst/>
          </a:prstGeom>
          <a:solidFill>
            <a:srgbClr val="706866">
              <a:alpha val="18824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/>
              <a:t>WSM must cancel the request and have the EE to issue another request.</a:t>
            </a:r>
          </a:p>
        </p:txBody>
      </p:sp>
      <p:pic>
        <p:nvPicPr>
          <p:cNvPr id="2052" name="Picture 4" descr="Manager Vector Art, Icons, and Graphics for Free Download">
            <a:extLst>
              <a:ext uri="{FF2B5EF4-FFF2-40B4-BE49-F238E27FC236}">
                <a16:creationId xmlns:a16="http://schemas.microsoft.com/office/drawing/2014/main" id="{208FDCB5-1F7A-CBF1-099F-8188F734A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4957" y="2500823"/>
            <a:ext cx="999421" cy="999421"/>
          </a:xfrm>
          <a:prstGeom prst="flowChartConnector">
            <a:avLst/>
          </a:prstGeom>
          <a:noFill/>
          <a:ln w="38100">
            <a:solidFill>
              <a:srgbClr val="009999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315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10C61C3E-A6E8-4261-91D7-66EE8B9EB5EC}"/>
              </a:ext>
            </a:extLst>
          </p:cNvPr>
          <p:cNvSpPr txBox="1"/>
          <p:nvPr/>
        </p:nvSpPr>
        <p:spPr>
          <a:xfrm>
            <a:off x="1872520" y="769736"/>
            <a:ext cx="4862512" cy="276999"/>
          </a:xfrm>
          <a:prstGeom prst="rect">
            <a:avLst/>
          </a:prstGeom>
          <a:solidFill>
            <a:srgbClr val="009999">
              <a:alpha val="14902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rgbClr val="706866"/>
                </a:solidFill>
              </a:rPr>
              <a:t>Let's look at the sections in the Employee PTO register: </a:t>
            </a:r>
          </a:p>
        </p:txBody>
      </p:sp>
      <p:pic>
        <p:nvPicPr>
          <p:cNvPr id="6148" name="Picture 4" descr="Customer service rep Vector Clipart in AI, SVG, EPS, PSD, PNG">
            <a:extLst>
              <a:ext uri="{FF2B5EF4-FFF2-40B4-BE49-F238E27FC236}">
                <a16:creationId xmlns:a16="http://schemas.microsoft.com/office/drawing/2014/main" id="{A868042C-0BFA-4147-8D3F-4B97B8012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077" y="410748"/>
            <a:ext cx="994974" cy="99497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7AE87BA-4EC6-2293-A162-886B9F52B2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1172" y="1277690"/>
            <a:ext cx="4324954" cy="3219899"/>
          </a:xfrm>
          <a:prstGeom prst="rect">
            <a:avLst/>
          </a:prstGeom>
          <a:ln>
            <a:solidFill>
              <a:srgbClr val="706866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52E680-BA79-9FCD-F241-034089F79A48}"/>
              </a:ext>
            </a:extLst>
          </p:cNvPr>
          <p:cNvSpPr txBox="1"/>
          <p:nvPr/>
        </p:nvSpPr>
        <p:spPr>
          <a:xfrm>
            <a:off x="5323114" y="1533525"/>
            <a:ext cx="2676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Register type: </a:t>
            </a:r>
            <a:r>
              <a:rPr lang="en-US" sz="1200" dirty="0"/>
              <a:t>Contains the plan in which the Employee is enrolled into.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2E0284-F6A8-62A0-8769-4F111CB8FB82}"/>
              </a:ext>
            </a:extLst>
          </p:cNvPr>
          <p:cNvSpPr txBox="1"/>
          <p:nvPr/>
        </p:nvSpPr>
        <p:spPr>
          <a:xfrm>
            <a:off x="5323113" y="2069157"/>
            <a:ext cx="2676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Negative Balance: </a:t>
            </a:r>
            <a:r>
              <a:rPr lang="en-US" sz="1200" dirty="0"/>
              <a:t>Sometimes is due to an adjustment.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6E1A42-A65D-CD8E-8CC0-05F6ECC79BA3}"/>
              </a:ext>
            </a:extLst>
          </p:cNvPr>
          <p:cNvSpPr txBox="1"/>
          <p:nvPr/>
        </p:nvSpPr>
        <p:spPr>
          <a:xfrm>
            <a:off x="5323113" y="2631729"/>
            <a:ext cx="2676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YTD Hours Available: </a:t>
            </a:r>
            <a:r>
              <a:rPr lang="en-US" sz="1200" dirty="0"/>
              <a:t>This is the real amount of hour available for the EE. </a:t>
            </a:r>
            <a:r>
              <a:rPr lang="en-US" sz="1200" i="1" dirty="0"/>
              <a:t>When doing the math, we can see that the negative number of hours shown above were deducted already.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38265C-5BF4-8DB5-3668-5E77D6BC9EC7}"/>
              </a:ext>
            </a:extLst>
          </p:cNvPr>
          <p:cNvSpPr txBox="1"/>
          <p:nvPr/>
        </p:nvSpPr>
        <p:spPr>
          <a:xfrm>
            <a:off x="5323113" y="3832058"/>
            <a:ext cx="267652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rgbClr val="FA6A22"/>
                </a:solidFill>
              </a:rPr>
              <a:t>Hours can be amounts with decimals it all depends on the way the plan is set up.</a:t>
            </a:r>
          </a:p>
        </p:txBody>
      </p:sp>
      <p:sp>
        <p:nvSpPr>
          <p:cNvPr id="4" name="Title 4">
            <a:extLst>
              <a:ext uri="{FF2B5EF4-FFF2-40B4-BE49-F238E27FC236}">
                <a16:creationId xmlns:a16="http://schemas.microsoft.com/office/drawing/2014/main" id="{2277D3B1-D51A-62A5-DBAD-5CC1A4B5E16F}"/>
              </a:ext>
            </a:extLst>
          </p:cNvPr>
          <p:cNvSpPr txBox="1">
            <a:spLocks/>
          </p:cNvSpPr>
          <p:nvPr/>
        </p:nvSpPr>
        <p:spPr>
          <a:xfrm>
            <a:off x="360426" y="357379"/>
            <a:ext cx="7886700" cy="3672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68578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b="1" kern="1200" spc="-113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/>
              <a:t>FAQ for Paid Time Off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597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8FDAB4-A8E8-4A4A-9ABF-A68DA450D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26" y="357379"/>
            <a:ext cx="7886700" cy="367238"/>
          </a:xfrm>
        </p:spPr>
        <p:txBody>
          <a:bodyPr/>
          <a:lstStyle/>
          <a:p>
            <a:pPr algn="ctr"/>
            <a:r>
              <a:rPr lang="en-US" dirty="0"/>
              <a:t>FAQ for Paid Time Off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0C61C3E-A6E8-4261-91D7-66EE8B9EB5EC}"/>
              </a:ext>
            </a:extLst>
          </p:cNvPr>
          <p:cNvSpPr txBox="1"/>
          <p:nvPr/>
        </p:nvSpPr>
        <p:spPr>
          <a:xfrm>
            <a:off x="1872520" y="769736"/>
            <a:ext cx="4862512" cy="276999"/>
          </a:xfrm>
          <a:prstGeom prst="rect">
            <a:avLst/>
          </a:prstGeom>
          <a:solidFill>
            <a:srgbClr val="009999">
              <a:alpha val="14902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srgbClr val="706866"/>
                </a:solidFill>
              </a:rPr>
              <a:t>Lets take a look at the sections in the Employee PTO register: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2E0284-F6A8-62A0-8769-4F111CB8FB82}"/>
              </a:ext>
            </a:extLst>
          </p:cNvPr>
          <p:cNvSpPr txBox="1"/>
          <p:nvPr/>
        </p:nvSpPr>
        <p:spPr>
          <a:xfrm>
            <a:off x="6060912" y="3010388"/>
            <a:ext cx="26765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/>
              <a:t>Hours Calculated / Carry –Over Details </a:t>
            </a:r>
            <a:r>
              <a:rPr lang="en-US" sz="1200"/>
              <a:t>is the section in which we can see how often the EE is accumulating the PTO hours, the pattern seems to be </a:t>
            </a:r>
            <a:r>
              <a:rPr lang="en-US" sz="1200" b="1"/>
              <a:t>Montlhy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6E1A42-A65D-CD8E-8CC0-05F6ECC79BA3}"/>
              </a:ext>
            </a:extLst>
          </p:cNvPr>
          <p:cNvSpPr txBox="1"/>
          <p:nvPr/>
        </p:nvSpPr>
        <p:spPr>
          <a:xfrm>
            <a:off x="1103378" y="2208363"/>
            <a:ext cx="71437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/>
              <a:t>In the Paid Hours Absent Details </a:t>
            </a:r>
            <a:r>
              <a:rPr lang="en-US" sz="1200"/>
              <a:t>we can see the historical of PTO hours taken by the Employee,  adjustments and comments that are relevant to the PTO deduction.</a:t>
            </a:r>
            <a:endParaRPr lang="en-US" sz="1200" i="1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FC7106-DF30-313C-EE45-468D686329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650" y="1097123"/>
            <a:ext cx="7886700" cy="987576"/>
          </a:xfrm>
          <a:prstGeom prst="rect">
            <a:avLst/>
          </a:prstGeom>
        </p:spPr>
      </p:pic>
      <p:pic>
        <p:nvPicPr>
          <p:cNvPr id="6148" name="Picture 4" descr="Customer service rep Vector Clipart in AI, SVG, EPS, PSD, PNG">
            <a:extLst>
              <a:ext uri="{FF2B5EF4-FFF2-40B4-BE49-F238E27FC236}">
                <a16:creationId xmlns:a16="http://schemas.microsoft.com/office/drawing/2014/main" id="{A868042C-0BFA-4147-8D3F-4B97B8012D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077" y="410748"/>
            <a:ext cx="994974" cy="99497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65BBC23-FAE3-D102-000B-2E6285FAB0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650" y="2840428"/>
            <a:ext cx="5258184" cy="127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788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376D9E05-3879-9318-5D93-58E3ECBFB8D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992"/>
          <a:stretch/>
        </p:blipFill>
        <p:spPr>
          <a:xfrm>
            <a:off x="5146593" y="3964187"/>
            <a:ext cx="2654665" cy="943107"/>
          </a:xfrm>
          <a:prstGeom prst="rect">
            <a:avLst/>
          </a:prstGeom>
          <a:ln>
            <a:solidFill>
              <a:srgbClr val="706866"/>
            </a:solidFill>
          </a:ln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68FDAB4-A8E8-4A4A-9ABF-A68DA450D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426" y="357379"/>
            <a:ext cx="7886700" cy="367238"/>
          </a:xfrm>
        </p:spPr>
        <p:txBody>
          <a:bodyPr/>
          <a:lstStyle/>
          <a:p>
            <a:pPr algn="ctr"/>
            <a:r>
              <a:rPr lang="en-US" dirty="0"/>
              <a:t>FAQ for Paid Time Off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43E007A-620B-0F92-1C37-606FF6FA91F1}"/>
              </a:ext>
            </a:extLst>
          </p:cNvPr>
          <p:cNvSpPr txBox="1"/>
          <p:nvPr/>
        </p:nvSpPr>
        <p:spPr>
          <a:xfrm>
            <a:off x="2994734" y="856147"/>
            <a:ext cx="4440891" cy="276999"/>
          </a:xfrm>
          <a:prstGeom prst="rect">
            <a:avLst/>
          </a:prstGeom>
          <a:solidFill>
            <a:srgbClr val="FEDBC8">
              <a:alpha val="36078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706866"/>
                </a:solidFill>
              </a:rPr>
              <a:t>How can I request PTO in the portal?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E33BC1-654D-5069-45F1-B65186A96A85}"/>
              </a:ext>
            </a:extLst>
          </p:cNvPr>
          <p:cNvSpPr txBox="1"/>
          <p:nvPr/>
        </p:nvSpPr>
        <p:spPr>
          <a:xfrm>
            <a:off x="3468029" y="1179313"/>
            <a:ext cx="3967596" cy="1015663"/>
          </a:xfrm>
          <a:prstGeom prst="rect">
            <a:avLst/>
          </a:prstGeom>
          <a:solidFill>
            <a:srgbClr val="009999">
              <a:alpha val="1490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706866"/>
                </a:solidFill>
              </a:rPr>
              <a:t>From the mobile APP go to </a:t>
            </a:r>
            <a:r>
              <a:rPr lang="en-US" sz="1200" b="1" i="1" dirty="0">
                <a:solidFill>
                  <a:srgbClr val="706866"/>
                </a:solidFill>
              </a:rPr>
              <a:t>Time Off </a:t>
            </a:r>
            <a:r>
              <a:rPr lang="en-US" sz="1200" i="1" dirty="0">
                <a:solidFill>
                  <a:srgbClr val="706866"/>
                </a:solidFill>
              </a:rPr>
              <a:t>at the bottom &gt; </a:t>
            </a:r>
            <a:r>
              <a:rPr lang="en-US" sz="1200" b="1" i="1" dirty="0">
                <a:solidFill>
                  <a:srgbClr val="706866"/>
                </a:solidFill>
              </a:rPr>
              <a:t>Request Time Off </a:t>
            </a:r>
            <a:r>
              <a:rPr lang="en-US" sz="1200" i="1" dirty="0">
                <a:solidFill>
                  <a:srgbClr val="706866"/>
                </a:solidFill>
              </a:rPr>
              <a:t>&gt; follow the prompts.</a:t>
            </a:r>
          </a:p>
          <a:p>
            <a:endParaRPr lang="en-US" sz="1200" i="1" dirty="0">
              <a:solidFill>
                <a:srgbClr val="706866"/>
              </a:solidFill>
            </a:endParaRPr>
          </a:p>
          <a:p>
            <a:r>
              <a:rPr lang="en-US" sz="1200" i="1" dirty="0">
                <a:solidFill>
                  <a:srgbClr val="706866"/>
                </a:solidFill>
              </a:rPr>
              <a:t>From the web version we go to </a:t>
            </a:r>
            <a:r>
              <a:rPr lang="en-US" sz="1200" b="1" i="1" dirty="0">
                <a:solidFill>
                  <a:srgbClr val="706866"/>
                </a:solidFill>
              </a:rPr>
              <a:t>Paid time off </a:t>
            </a:r>
            <a:r>
              <a:rPr lang="en-US" sz="1200" i="1" dirty="0">
                <a:solidFill>
                  <a:srgbClr val="706866"/>
                </a:solidFill>
              </a:rPr>
              <a:t>and </a:t>
            </a:r>
            <a:r>
              <a:rPr lang="en-US" sz="1200" b="1" i="1" dirty="0">
                <a:solidFill>
                  <a:srgbClr val="706866"/>
                </a:solidFill>
              </a:rPr>
              <a:t>Request Time off.</a:t>
            </a:r>
          </a:p>
        </p:txBody>
      </p:sp>
      <p:pic>
        <p:nvPicPr>
          <p:cNvPr id="8" name="Picture 4" descr="Customer service rep Vector Clipart in AI, SVG, EPS, PSD, PNG">
            <a:extLst>
              <a:ext uri="{FF2B5EF4-FFF2-40B4-BE49-F238E27FC236}">
                <a16:creationId xmlns:a16="http://schemas.microsoft.com/office/drawing/2014/main" id="{49E00827-63F0-20D4-9068-727E449BC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625" y="635659"/>
            <a:ext cx="994974" cy="99497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Vector Free Customers PNG Transparent Background, Free Download #35908 -  FreeIconsPNG">
            <a:extLst>
              <a:ext uri="{FF2B5EF4-FFF2-40B4-BE49-F238E27FC236}">
                <a16:creationId xmlns:a16="http://schemas.microsoft.com/office/drawing/2014/main" id="{717CA761-1B9C-6258-6426-8032E538F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1666" y="776324"/>
            <a:ext cx="658425" cy="646332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3EFB21-A872-68C5-B503-B676727E23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870" y="221126"/>
            <a:ext cx="2106522" cy="4701248"/>
          </a:xfrm>
          <a:prstGeom prst="rect">
            <a:avLst/>
          </a:prstGeom>
          <a:ln>
            <a:solidFill>
              <a:srgbClr val="706866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ADFFCF4-A307-97FB-B5A3-47E53B02FF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27542" y="2443981"/>
            <a:ext cx="1452634" cy="2466513"/>
          </a:xfrm>
          <a:prstGeom prst="rect">
            <a:avLst/>
          </a:prstGeom>
          <a:ln>
            <a:solidFill>
              <a:srgbClr val="706866"/>
            </a:solidFill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CCA7E47-8673-5C28-5A48-5110F408027B}"/>
              </a:ext>
            </a:extLst>
          </p:cNvPr>
          <p:cNvSpPr txBox="1"/>
          <p:nvPr/>
        </p:nvSpPr>
        <p:spPr>
          <a:xfrm rot="16200000">
            <a:off x="-1339199" y="3044097"/>
            <a:ext cx="3612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b="1" dirty="0">
                <a:solidFill>
                  <a:srgbClr val="00A5B5"/>
                </a:solidFill>
              </a:rPr>
              <a:t>ESS MOBILE APP VERSION</a:t>
            </a:r>
            <a:endParaRPr lang="en-US" b="1" dirty="0">
              <a:solidFill>
                <a:srgbClr val="00A5B5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258747-9E6C-61AA-1CC6-F11701C091AA}"/>
              </a:ext>
            </a:extLst>
          </p:cNvPr>
          <p:cNvSpPr txBox="1"/>
          <p:nvPr/>
        </p:nvSpPr>
        <p:spPr>
          <a:xfrm rot="16200000">
            <a:off x="2017794" y="3492573"/>
            <a:ext cx="2715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b="1" dirty="0">
                <a:solidFill>
                  <a:srgbClr val="00A5B5"/>
                </a:solidFill>
              </a:rPr>
              <a:t>ESS PORTAL VERSION</a:t>
            </a:r>
            <a:endParaRPr lang="en-US" b="1" dirty="0">
              <a:solidFill>
                <a:srgbClr val="00A5B5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AF5AC63-D15C-5932-7A29-EC7AF9E91159}"/>
              </a:ext>
            </a:extLst>
          </p:cNvPr>
          <p:cNvSpPr txBox="1"/>
          <p:nvPr/>
        </p:nvSpPr>
        <p:spPr>
          <a:xfrm>
            <a:off x="5146594" y="2241143"/>
            <a:ext cx="2289031" cy="646331"/>
          </a:xfrm>
          <a:prstGeom prst="rect">
            <a:avLst/>
          </a:prstGeom>
          <a:solidFill>
            <a:srgbClr val="009999">
              <a:alpha val="1490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706866"/>
                </a:solidFill>
              </a:rPr>
              <a:t>Once the request is sent, the </a:t>
            </a:r>
            <a:r>
              <a:rPr lang="en-US" sz="1200" b="1" i="1" dirty="0">
                <a:solidFill>
                  <a:srgbClr val="706866"/>
                </a:solidFill>
              </a:rPr>
              <a:t>WSM or HR </a:t>
            </a:r>
            <a:r>
              <a:rPr lang="en-US" sz="1200" i="1" dirty="0">
                <a:solidFill>
                  <a:srgbClr val="706866"/>
                </a:solidFill>
              </a:rPr>
              <a:t>in charge will process the request.</a:t>
            </a:r>
            <a:endParaRPr lang="en-US" sz="1200" b="1" i="1" dirty="0">
              <a:solidFill>
                <a:srgbClr val="706866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F069FDE-1075-F9FB-28E0-8EEC961F7922}"/>
              </a:ext>
            </a:extLst>
          </p:cNvPr>
          <p:cNvSpPr txBox="1"/>
          <p:nvPr/>
        </p:nvSpPr>
        <p:spPr>
          <a:xfrm>
            <a:off x="5146593" y="2939497"/>
            <a:ext cx="2289031" cy="830997"/>
          </a:xfrm>
          <a:prstGeom prst="rect">
            <a:avLst/>
          </a:prstGeom>
          <a:solidFill>
            <a:srgbClr val="009999">
              <a:alpha val="14902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706866"/>
                </a:solidFill>
              </a:rPr>
              <a:t>We can check the status of that request in the </a:t>
            </a:r>
            <a:r>
              <a:rPr lang="en-US" sz="1200" b="1" i="1" dirty="0">
                <a:solidFill>
                  <a:srgbClr val="706866"/>
                </a:solidFill>
              </a:rPr>
              <a:t>Planned Time Off Request</a:t>
            </a:r>
            <a:r>
              <a:rPr lang="en-US" sz="1200" i="1" dirty="0">
                <a:solidFill>
                  <a:srgbClr val="706866"/>
                </a:solidFill>
              </a:rPr>
              <a:t> module in PRISM.</a:t>
            </a:r>
            <a:endParaRPr lang="en-US" sz="1200" b="1" i="1" dirty="0">
              <a:solidFill>
                <a:srgbClr val="7068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801870"/>
      </p:ext>
    </p:extLst>
  </p:cSld>
  <p:clrMapOvr>
    <a:masterClrMapping/>
  </p:clrMapOvr>
</p:sld>
</file>

<file path=ppt/theme/theme1.xml><?xml version="1.0" encoding="utf-8"?>
<a:theme xmlns:a="http://schemas.openxmlformats.org/drawingml/2006/main" name="Vensure PPT Template">
  <a:themeElements>
    <a:clrScheme name="Vensur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E05106"/>
      </a:accent1>
      <a:accent2>
        <a:srgbClr val="6C6F70"/>
      </a:accent2>
      <a:accent3>
        <a:srgbClr val="00A5B5"/>
      </a:accent3>
      <a:accent4>
        <a:srgbClr val="E18849"/>
      </a:accent4>
      <a:accent5>
        <a:srgbClr val="A71930"/>
      </a:accent5>
      <a:accent6>
        <a:srgbClr val="69BE47"/>
      </a:accent6>
      <a:hlink>
        <a:srgbClr val="E05106"/>
      </a:hlink>
      <a:folHlink>
        <a:srgbClr val="3B00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92A58BE00B1545AA1A12C2241357A0" ma:contentTypeVersion="17" ma:contentTypeDescription="Create a new document." ma:contentTypeScope="" ma:versionID="1fc17f03e3c1a0841c41bbd9ad42ff71">
  <xsd:schema xmlns:xsd="http://www.w3.org/2001/XMLSchema" xmlns:xs="http://www.w3.org/2001/XMLSchema" xmlns:p="http://schemas.microsoft.com/office/2006/metadata/properties" xmlns:ns2="3033b280-ae71-40d6-aa29-5fd3ac97e96f" xmlns:ns3="9116cb9f-bd0d-43bf-83a7-1685e5d6ba3a" targetNamespace="http://schemas.microsoft.com/office/2006/metadata/properties" ma:root="true" ma:fieldsID="c130d228af32b48fbaca373eddde570b" ns2:_="" ns3:_="">
    <xsd:import namespace="3033b280-ae71-40d6-aa29-5fd3ac97e96f"/>
    <xsd:import namespace="9116cb9f-bd0d-43bf-83a7-1685e5d6ba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33b280-ae71-40d6-aa29-5fd3ac97e9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4269d6d-f8a2-4d27-bd71-c96a8741e68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16cb9f-bd0d-43bf-83a7-1685e5d6ba3a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6a6ed9-464b-4bc5-b25f-4d225d3d0700}" ma:internalName="TaxCatchAll" ma:showField="CatchAllData" ma:web="9116cb9f-bd0d-43bf-83a7-1685e5d6ba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33D914-5394-4C39-B902-8555A4A1EE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33b280-ae71-40d6-aa29-5fd3ac97e96f"/>
    <ds:schemaRef ds:uri="9116cb9f-bd0d-43bf-83a7-1685e5d6ba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B7E7565-5AD7-4B4E-9DE2-A4313D83B7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25858</TotalTime>
  <Words>647</Words>
  <Application>Microsoft Office PowerPoint</Application>
  <PresentationFormat>Presentación en pantalla (16:9)</PresentationFormat>
  <Paragraphs>49</Paragraphs>
  <Slides>10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Vensure PPT Template</vt:lpstr>
      <vt:lpstr>Employee Relations </vt:lpstr>
      <vt:lpstr>Paid Time Off</vt:lpstr>
      <vt:lpstr>FAQ for Paid Time Off</vt:lpstr>
      <vt:lpstr>FAQ for Paid Time Off</vt:lpstr>
      <vt:lpstr>FAQ for Paid Time Off</vt:lpstr>
      <vt:lpstr>FAQ for Paid Time Off</vt:lpstr>
      <vt:lpstr>Presentación de PowerPoint</vt:lpstr>
      <vt:lpstr>FAQ for Paid Time Off</vt:lpstr>
      <vt:lpstr>FAQ for Paid Time Off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Customized Business Solutions</dc:title>
  <dc:creator>Julie Dower</dc:creator>
  <cp:lastModifiedBy>Sergio Garcia</cp:lastModifiedBy>
  <cp:revision>312</cp:revision>
  <cp:lastPrinted>2019-03-04T13:55:30Z</cp:lastPrinted>
  <dcterms:modified xsi:type="dcterms:W3CDTF">2023-10-10T19:31:24Z</dcterms:modified>
</cp:coreProperties>
</file>