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2" r:id="rId1"/>
  </p:sldMasterIdLst>
  <p:notesMasterIdLst>
    <p:notesMasterId r:id="rId32"/>
  </p:notesMasterIdLst>
  <p:handoutMasterIdLst>
    <p:handoutMasterId r:id="rId33"/>
  </p:handoutMasterIdLst>
  <p:sldIdLst>
    <p:sldId id="256" r:id="rId2"/>
    <p:sldId id="323" r:id="rId3"/>
    <p:sldId id="380" r:id="rId4"/>
    <p:sldId id="353" r:id="rId5"/>
    <p:sldId id="356" r:id="rId6"/>
    <p:sldId id="375" r:id="rId7"/>
    <p:sldId id="374" r:id="rId8"/>
    <p:sldId id="372" r:id="rId9"/>
    <p:sldId id="373" r:id="rId10"/>
    <p:sldId id="344" r:id="rId11"/>
    <p:sldId id="376" r:id="rId12"/>
    <p:sldId id="377" r:id="rId13"/>
    <p:sldId id="378" r:id="rId14"/>
    <p:sldId id="379" r:id="rId15"/>
    <p:sldId id="381" r:id="rId16"/>
    <p:sldId id="383" r:id="rId17"/>
    <p:sldId id="382" r:id="rId18"/>
    <p:sldId id="384" r:id="rId19"/>
    <p:sldId id="385" r:id="rId20"/>
    <p:sldId id="386" r:id="rId21"/>
    <p:sldId id="387" r:id="rId22"/>
    <p:sldId id="388" r:id="rId23"/>
    <p:sldId id="389" r:id="rId24"/>
    <p:sldId id="390" r:id="rId25"/>
    <p:sldId id="391" r:id="rId26"/>
    <p:sldId id="393" r:id="rId27"/>
    <p:sldId id="394" r:id="rId28"/>
    <p:sldId id="395" r:id="rId29"/>
    <p:sldId id="396" r:id="rId30"/>
    <p:sldId id="258" r:id="rId31"/>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C6E3F-18E0-5039-F061-CC558A637881}" name="Sergio Garcia" initials="SG" userId="S::Sergio.Garcia@vensure.com::46ddb158-204b-44eb-8216-a956a3c9b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99"/>
    <a:srgbClr val="E05106"/>
    <a:srgbClr val="FEDBC8"/>
    <a:srgbClr val="F96013"/>
    <a:srgbClr val="706866"/>
    <a:srgbClr val="00A5B5"/>
    <a:srgbClr val="FA6A22"/>
    <a:srgbClr val="19728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652F9-8993-4D62-998B-06FEF4D9C823}" v="8" dt="2023-07-14T19:02:37.998"/>
  </p1510:revLst>
</p1510:revInfo>
</file>

<file path=ppt/tableStyles.xml><?xml version="1.0" encoding="utf-8"?>
<a:tblStyleLst xmlns:a="http://schemas.openxmlformats.org/drawingml/2006/main" def="{8F5C4D64-3CB1-44FE-A7C1-7C6792326531}">
  <a:tblStyle styleId="{8F5C4D64-3CB1-44FE-A7C1-7C67923265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autoAdjust="0"/>
    <p:restoredTop sz="90538" autoAdjust="0"/>
  </p:normalViewPr>
  <p:slideViewPr>
    <p:cSldViewPr snapToGrid="0">
      <p:cViewPr varScale="1">
        <p:scale>
          <a:sx n="86" d="100"/>
          <a:sy n="86" d="100"/>
        </p:scale>
        <p:origin x="1188"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io Garcia" userId="46ddb158-204b-44eb-8216-a956a3c9be5c" providerId="ADAL" clId="{7E3223AB-AA9F-4248-B469-C2A225444CFA}"/>
    <pc:docChg chg="delSld modSld">
      <pc:chgData name="Sergio Garcia" userId="46ddb158-204b-44eb-8216-a956a3c9be5c" providerId="ADAL" clId="{7E3223AB-AA9F-4248-B469-C2A225444CFA}" dt="2023-05-04T15:23:20.218" v="2" actId="6549"/>
      <pc:docMkLst>
        <pc:docMk/>
      </pc:docMkLst>
      <pc:sldChg chg="modSp mod">
        <pc:chgData name="Sergio Garcia" userId="46ddb158-204b-44eb-8216-a956a3c9be5c" providerId="ADAL" clId="{7E3223AB-AA9F-4248-B469-C2A225444CFA}" dt="2023-05-04T15:23:20.218" v="2" actId="6549"/>
        <pc:sldMkLst>
          <pc:docMk/>
          <pc:sldMk cId="3483334991" sldId="256"/>
        </pc:sldMkLst>
        <pc:spChg chg="mod">
          <ac:chgData name="Sergio Garcia" userId="46ddb158-204b-44eb-8216-a956a3c9be5c" providerId="ADAL" clId="{7E3223AB-AA9F-4248-B469-C2A225444CFA}" dt="2023-05-04T15:23:20.218" v="2" actId="6549"/>
          <ac:spMkLst>
            <pc:docMk/>
            <pc:sldMk cId="3483334991" sldId="256"/>
            <ac:spMk id="7" creationId="{66F9CA84-2AD0-E241-8528-A924FFDB9F15}"/>
          </ac:spMkLst>
        </pc:spChg>
      </pc:sldChg>
      <pc:sldChg chg="del">
        <pc:chgData name="Sergio Garcia" userId="46ddb158-204b-44eb-8216-a956a3c9be5c" providerId="ADAL" clId="{7E3223AB-AA9F-4248-B469-C2A225444CFA}" dt="2023-05-04T15:23:06.474" v="0" actId="47"/>
        <pc:sldMkLst>
          <pc:docMk/>
          <pc:sldMk cId="3078344302" sldId="260"/>
        </pc:sldMkLst>
      </pc:sldChg>
      <pc:sldChg chg="del">
        <pc:chgData name="Sergio Garcia" userId="46ddb158-204b-44eb-8216-a956a3c9be5c" providerId="ADAL" clId="{7E3223AB-AA9F-4248-B469-C2A225444CFA}" dt="2023-05-04T15:23:06.474" v="0" actId="47"/>
        <pc:sldMkLst>
          <pc:docMk/>
          <pc:sldMk cId="275959935" sldId="264"/>
        </pc:sldMkLst>
      </pc:sldChg>
      <pc:sldChg chg="del">
        <pc:chgData name="Sergio Garcia" userId="46ddb158-204b-44eb-8216-a956a3c9be5c" providerId="ADAL" clId="{7E3223AB-AA9F-4248-B469-C2A225444CFA}" dt="2023-05-04T15:23:06.474" v="0" actId="47"/>
        <pc:sldMkLst>
          <pc:docMk/>
          <pc:sldMk cId="3323900720" sldId="312"/>
        </pc:sldMkLst>
      </pc:sldChg>
      <pc:sldChg chg="del">
        <pc:chgData name="Sergio Garcia" userId="46ddb158-204b-44eb-8216-a956a3c9be5c" providerId="ADAL" clId="{7E3223AB-AA9F-4248-B469-C2A225444CFA}" dt="2023-05-04T15:23:06.474" v="0" actId="47"/>
        <pc:sldMkLst>
          <pc:docMk/>
          <pc:sldMk cId="1942436740" sldId="314"/>
        </pc:sldMkLst>
      </pc:sldChg>
      <pc:sldChg chg="del">
        <pc:chgData name="Sergio Garcia" userId="46ddb158-204b-44eb-8216-a956a3c9be5c" providerId="ADAL" clId="{7E3223AB-AA9F-4248-B469-C2A225444CFA}" dt="2023-05-04T15:23:06.474" v="0" actId="47"/>
        <pc:sldMkLst>
          <pc:docMk/>
          <pc:sldMk cId="1448591811" sldId="341"/>
        </pc:sldMkLst>
      </pc:sldChg>
      <pc:sldChg chg="del">
        <pc:chgData name="Sergio Garcia" userId="46ddb158-204b-44eb-8216-a956a3c9be5c" providerId="ADAL" clId="{7E3223AB-AA9F-4248-B469-C2A225444CFA}" dt="2023-05-04T15:23:06.474" v="0" actId="47"/>
        <pc:sldMkLst>
          <pc:docMk/>
          <pc:sldMk cId="1863017480" sldId="342"/>
        </pc:sldMkLst>
      </pc:sldChg>
      <pc:sldChg chg="del">
        <pc:chgData name="Sergio Garcia" userId="46ddb158-204b-44eb-8216-a956a3c9be5c" providerId="ADAL" clId="{7E3223AB-AA9F-4248-B469-C2A225444CFA}" dt="2023-05-04T15:23:06.474" v="0" actId="47"/>
        <pc:sldMkLst>
          <pc:docMk/>
          <pc:sldMk cId="675041260" sldId="343"/>
        </pc:sldMkLst>
      </pc:sldChg>
      <pc:sldChg chg="del">
        <pc:chgData name="Sergio Garcia" userId="46ddb158-204b-44eb-8216-a956a3c9be5c" providerId="ADAL" clId="{7E3223AB-AA9F-4248-B469-C2A225444CFA}" dt="2023-05-04T15:23:06.474" v="0" actId="47"/>
        <pc:sldMkLst>
          <pc:docMk/>
          <pc:sldMk cId="931775340" sldId="354"/>
        </pc:sldMkLst>
      </pc:sldChg>
      <pc:sldChg chg="del">
        <pc:chgData name="Sergio Garcia" userId="46ddb158-204b-44eb-8216-a956a3c9be5c" providerId="ADAL" clId="{7E3223AB-AA9F-4248-B469-C2A225444CFA}" dt="2023-05-04T15:23:06.474" v="0" actId="47"/>
        <pc:sldMkLst>
          <pc:docMk/>
          <pc:sldMk cId="3920850059" sldId="373"/>
        </pc:sldMkLst>
      </pc:sldChg>
    </pc:docChg>
  </pc:docChgLst>
  <pc:docChgLst>
    <pc:chgData name="Sergio Garcia" userId="46ddb158-204b-44eb-8216-a956a3c9be5c" providerId="ADAL" clId="{187E50E1-37D4-440B-B459-07E6362DDA86}"/>
    <pc:docChg chg="delSld modSld">
      <pc:chgData name="Sergio Garcia" userId="46ddb158-204b-44eb-8216-a956a3c9be5c" providerId="ADAL" clId="{187E50E1-37D4-440B-B459-07E6362DDA86}" dt="2022-11-30T16:22:45.244" v="3" actId="207"/>
      <pc:docMkLst>
        <pc:docMk/>
      </pc:docMkLst>
      <pc:sldChg chg="modSp mod">
        <pc:chgData name="Sergio Garcia" userId="46ddb158-204b-44eb-8216-a956a3c9be5c" providerId="ADAL" clId="{187E50E1-37D4-440B-B459-07E6362DDA86}" dt="2022-11-30T16:22:45.244" v="3" actId="207"/>
        <pc:sldMkLst>
          <pc:docMk/>
          <pc:sldMk cId="1942436740" sldId="314"/>
        </pc:sldMkLst>
        <pc:spChg chg="mod">
          <ac:chgData name="Sergio Garcia" userId="46ddb158-204b-44eb-8216-a956a3c9be5c" providerId="ADAL" clId="{187E50E1-37D4-440B-B459-07E6362DDA86}" dt="2022-11-30T16:22:45.244" v="3" actId="207"/>
          <ac:spMkLst>
            <pc:docMk/>
            <pc:sldMk cId="1942436740" sldId="314"/>
            <ac:spMk id="21" creationId="{E9F03D71-9CA4-0EBF-65F8-3BFA1007AAEF}"/>
          </ac:spMkLst>
        </pc:spChg>
      </pc:sldChg>
      <pc:sldChg chg="del">
        <pc:chgData name="Sergio Garcia" userId="46ddb158-204b-44eb-8216-a956a3c9be5c" providerId="ADAL" clId="{187E50E1-37D4-440B-B459-07E6362DDA86}" dt="2022-11-30T00:38:12.658" v="0" actId="2696"/>
        <pc:sldMkLst>
          <pc:docMk/>
          <pc:sldMk cId="2185610818" sldId="324"/>
        </pc:sldMkLst>
      </pc:sldChg>
      <pc:sldChg chg="del">
        <pc:chgData name="Sergio Garcia" userId="46ddb158-204b-44eb-8216-a956a3c9be5c" providerId="ADAL" clId="{187E50E1-37D4-440B-B459-07E6362DDA86}" dt="2022-11-30T00:38:16.695" v="1" actId="2696"/>
        <pc:sldMkLst>
          <pc:docMk/>
          <pc:sldMk cId="3184209096" sldId="355"/>
        </pc:sldMkLst>
      </pc:sldChg>
      <pc:sldChg chg="del">
        <pc:chgData name="Sergio Garcia" userId="46ddb158-204b-44eb-8216-a956a3c9be5c" providerId="ADAL" clId="{187E50E1-37D4-440B-B459-07E6362DDA86}" dt="2022-11-30T00:38:12.658" v="0" actId="2696"/>
        <pc:sldMkLst>
          <pc:docMk/>
          <pc:sldMk cId="152088719" sldId="358"/>
        </pc:sldMkLst>
      </pc:sldChg>
      <pc:sldChg chg="del">
        <pc:chgData name="Sergio Garcia" userId="46ddb158-204b-44eb-8216-a956a3c9be5c" providerId="ADAL" clId="{187E50E1-37D4-440B-B459-07E6362DDA86}" dt="2022-11-30T00:38:12.658" v="0" actId="2696"/>
        <pc:sldMkLst>
          <pc:docMk/>
          <pc:sldMk cId="814476264" sldId="359"/>
        </pc:sldMkLst>
      </pc:sldChg>
      <pc:sldChg chg="del">
        <pc:chgData name="Sergio Garcia" userId="46ddb158-204b-44eb-8216-a956a3c9be5c" providerId="ADAL" clId="{187E50E1-37D4-440B-B459-07E6362DDA86}" dt="2022-11-30T00:38:12.658" v="0" actId="2696"/>
        <pc:sldMkLst>
          <pc:docMk/>
          <pc:sldMk cId="3993593834" sldId="360"/>
        </pc:sldMkLst>
      </pc:sldChg>
      <pc:sldChg chg="del">
        <pc:chgData name="Sergio Garcia" userId="46ddb158-204b-44eb-8216-a956a3c9be5c" providerId="ADAL" clId="{187E50E1-37D4-440B-B459-07E6362DDA86}" dt="2022-11-30T00:38:12.658" v="0" actId="2696"/>
        <pc:sldMkLst>
          <pc:docMk/>
          <pc:sldMk cId="2960697755" sldId="361"/>
        </pc:sldMkLst>
      </pc:sldChg>
      <pc:sldChg chg="del">
        <pc:chgData name="Sergio Garcia" userId="46ddb158-204b-44eb-8216-a956a3c9be5c" providerId="ADAL" clId="{187E50E1-37D4-440B-B459-07E6362DDA86}" dt="2022-11-30T00:38:12.658" v="0" actId="2696"/>
        <pc:sldMkLst>
          <pc:docMk/>
          <pc:sldMk cId="3354244602" sldId="366"/>
        </pc:sldMkLst>
      </pc:sldChg>
      <pc:sldChg chg="del">
        <pc:chgData name="Sergio Garcia" userId="46ddb158-204b-44eb-8216-a956a3c9be5c" providerId="ADAL" clId="{187E50E1-37D4-440B-B459-07E6362DDA86}" dt="2022-11-30T00:38:12.658" v="0" actId="2696"/>
        <pc:sldMkLst>
          <pc:docMk/>
          <pc:sldMk cId="2469025906" sldId="367"/>
        </pc:sldMkLst>
      </pc:sldChg>
      <pc:sldChg chg="del">
        <pc:chgData name="Sergio Garcia" userId="46ddb158-204b-44eb-8216-a956a3c9be5c" providerId="ADAL" clId="{187E50E1-37D4-440B-B459-07E6362DDA86}" dt="2022-11-30T00:38:12.658" v="0" actId="2696"/>
        <pc:sldMkLst>
          <pc:docMk/>
          <pc:sldMk cId="2912235950" sldId="368"/>
        </pc:sldMkLst>
      </pc:sldChg>
      <pc:sldChg chg="del">
        <pc:chgData name="Sergio Garcia" userId="46ddb158-204b-44eb-8216-a956a3c9be5c" providerId="ADAL" clId="{187E50E1-37D4-440B-B459-07E6362DDA86}" dt="2022-11-30T00:38:12.658" v="0" actId="2696"/>
        <pc:sldMkLst>
          <pc:docMk/>
          <pc:sldMk cId="3488877875" sldId="369"/>
        </pc:sldMkLst>
      </pc:sldChg>
      <pc:sldChg chg="del">
        <pc:chgData name="Sergio Garcia" userId="46ddb158-204b-44eb-8216-a956a3c9be5c" providerId="ADAL" clId="{187E50E1-37D4-440B-B459-07E6362DDA86}" dt="2022-11-30T00:38:12.658" v="0" actId="2696"/>
        <pc:sldMkLst>
          <pc:docMk/>
          <pc:sldMk cId="1621868768" sldId="371"/>
        </pc:sldMkLst>
      </pc:sldChg>
    </pc:docChg>
  </pc:docChgLst>
  <pc:docChgLst>
    <pc:chgData name="Sergio Garcia" userId="46ddb158-204b-44eb-8216-a956a3c9be5c" providerId="ADAL" clId="{149652F9-8993-4D62-998B-06FEF4D9C823}"/>
    <pc:docChg chg="custSel addSld modSld">
      <pc:chgData name="Sergio Garcia" userId="46ddb158-204b-44eb-8216-a956a3c9be5c" providerId="ADAL" clId="{149652F9-8993-4D62-998B-06FEF4D9C823}" dt="2023-07-14T19:04:09.768" v="483" actId="1076"/>
      <pc:docMkLst>
        <pc:docMk/>
      </pc:docMkLst>
      <pc:sldChg chg="addSp delSp modSp add mod">
        <pc:chgData name="Sergio Garcia" userId="46ddb158-204b-44eb-8216-a956a3c9be5c" providerId="ADAL" clId="{149652F9-8993-4D62-998B-06FEF4D9C823}" dt="2023-07-14T19:04:09.768" v="483" actId="1076"/>
        <pc:sldMkLst>
          <pc:docMk/>
          <pc:sldMk cId="2885309097" sldId="373"/>
        </pc:sldMkLst>
        <pc:spChg chg="mod">
          <ac:chgData name="Sergio Garcia" userId="46ddb158-204b-44eb-8216-a956a3c9be5c" providerId="ADAL" clId="{149652F9-8993-4D62-998B-06FEF4D9C823}" dt="2023-07-14T18:46:07.760" v="60" actId="20577"/>
          <ac:spMkLst>
            <pc:docMk/>
            <pc:sldMk cId="2885309097" sldId="373"/>
            <ac:spMk id="2" creationId="{A43E007A-620B-0F92-1C37-606FF6FA91F1}"/>
          </ac:spMkLst>
        </pc:spChg>
        <pc:spChg chg="mod">
          <ac:chgData name="Sergio Garcia" userId="46ddb158-204b-44eb-8216-a956a3c9be5c" providerId="ADAL" clId="{149652F9-8993-4D62-998B-06FEF4D9C823}" dt="2023-07-14T19:02:05.307" v="324" actId="20577"/>
          <ac:spMkLst>
            <pc:docMk/>
            <pc:sldMk cId="2885309097" sldId="373"/>
            <ac:spMk id="4" creationId="{327546F4-42F3-8A9E-94CA-3181BC8B0215}"/>
          </ac:spMkLst>
        </pc:spChg>
        <pc:spChg chg="mod">
          <ac:chgData name="Sergio Garcia" userId="46ddb158-204b-44eb-8216-a956a3c9be5c" providerId="ADAL" clId="{149652F9-8993-4D62-998B-06FEF4D9C823}" dt="2023-07-14T19:02:12.298" v="325" actId="113"/>
          <ac:spMkLst>
            <pc:docMk/>
            <pc:sldMk cId="2885309097" sldId="373"/>
            <ac:spMk id="6" creationId="{6CE33BC1-654D-5069-45F1-B65186A96A85}"/>
          </ac:spMkLst>
        </pc:spChg>
        <pc:spChg chg="del">
          <ac:chgData name="Sergio Garcia" userId="46ddb158-204b-44eb-8216-a956a3c9be5c" providerId="ADAL" clId="{149652F9-8993-4D62-998B-06FEF4D9C823}" dt="2023-07-14T18:46:24.552" v="62" actId="478"/>
          <ac:spMkLst>
            <pc:docMk/>
            <pc:sldMk cId="2885309097" sldId="373"/>
            <ac:spMk id="7" creationId="{ADF93D78-F891-62D3-4B38-1943830D1D75}"/>
          </ac:spMkLst>
        </pc:spChg>
        <pc:spChg chg="add mod">
          <ac:chgData name="Sergio Garcia" userId="46ddb158-204b-44eb-8216-a956a3c9be5c" providerId="ADAL" clId="{149652F9-8993-4D62-998B-06FEF4D9C823}" dt="2023-07-14T19:04:09.768" v="483" actId="1076"/>
          <ac:spMkLst>
            <pc:docMk/>
            <pc:sldMk cId="2885309097" sldId="373"/>
            <ac:spMk id="14" creationId="{C2F81855-06AC-E7B2-8E0B-CF3F687545EA}"/>
          </ac:spMkLst>
        </pc:spChg>
        <pc:picChg chg="mod">
          <ac:chgData name="Sergio Garcia" userId="46ddb158-204b-44eb-8216-a956a3c9be5c" providerId="ADAL" clId="{149652F9-8993-4D62-998B-06FEF4D9C823}" dt="2023-07-14T18:46:38.840" v="67" actId="166"/>
          <ac:picMkLst>
            <pc:docMk/>
            <pc:sldMk cId="2885309097" sldId="373"/>
            <ac:picMk id="3" creationId="{717CA761-1B9C-6258-6426-8032E538F14C}"/>
          </ac:picMkLst>
        </pc:picChg>
        <pc:picChg chg="mod">
          <ac:chgData name="Sergio Garcia" userId="46ddb158-204b-44eb-8216-a956a3c9be5c" providerId="ADAL" clId="{149652F9-8993-4D62-998B-06FEF4D9C823}" dt="2023-07-14T18:46:35.216" v="66" actId="166"/>
          <ac:picMkLst>
            <pc:docMk/>
            <pc:sldMk cId="2885309097" sldId="373"/>
            <ac:picMk id="8" creationId="{49E00827-63F0-20D4-9068-727E449BCB32}"/>
          </ac:picMkLst>
        </pc:picChg>
        <pc:picChg chg="del">
          <ac:chgData name="Sergio Garcia" userId="46ddb158-204b-44eb-8216-a956a3c9be5c" providerId="ADAL" clId="{149652F9-8993-4D62-998B-06FEF4D9C823}" dt="2023-07-14T18:46:23.246" v="61" actId="478"/>
          <ac:picMkLst>
            <pc:docMk/>
            <pc:sldMk cId="2885309097" sldId="373"/>
            <ac:picMk id="9" creationId="{CFC41C00-50E7-61A3-3786-43EE6CA81E81}"/>
          </ac:picMkLst>
        </pc:picChg>
        <pc:picChg chg="del">
          <ac:chgData name="Sergio Garcia" userId="46ddb158-204b-44eb-8216-a956a3c9be5c" providerId="ADAL" clId="{149652F9-8993-4D62-998B-06FEF4D9C823}" dt="2023-07-14T18:46:25.275" v="63" actId="478"/>
          <ac:picMkLst>
            <pc:docMk/>
            <pc:sldMk cId="2885309097" sldId="373"/>
            <ac:picMk id="11" creationId="{87AC855C-4E06-1257-13B8-BEB5D6BF3280}"/>
          </ac:picMkLst>
        </pc:picChg>
        <pc:picChg chg="add mod">
          <ac:chgData name="Sergio Garcia" userId="46ddb158-204b-44eb-8216-a956a3c9be5c" providerId="ADAL" clId="{149652F9-8993-4D62-998B-06FEF4D9C823}" dt="2023-07-14T18:58:30.250" v="323" actId="208"/>
          <ac:picMkLst>
            <pc:docMk/>
            <pc:sldMk cId="2885309097" sldId="373"/>
            <ac:picMk id="12" creationId="{DF933778-CE93-562B-06CC-FEDC008D12E5}"/>
          </ac:picMkLst>
        </pc:picChg>
        <pc:picChg chg="add mod">
          <ac:chgData name="Sergio Garcia" userId="46ddb158-204b-44eb-8216-a956a3c9be5c" providerId="ADAL" clId="{149652F9-8993-4D62-998B-06FEF4D9C823}" dt="2023-07-14T19:02:37.997" v="330" actId="166"/>
          <ac:picMkLst>
            <pc:docMk/>
            <pc:sldMk cId="2885309097" sldId="373"/>
            <ac:picMk id="13" creationId="{E14AE045-37B9-496D-51DD-67DA80D6F4B0}"/>
          </ac:picMkLst>
        </pc:picChg>
        <pc:picChg chg="del">
          <ac:chgData name="Sergio Garcia" userId="46ddb158-204b-44eb-8216-a956a3c9be5c" providerId="ADAL" clId="{149652F9-8993-4D62-998B-06FEF4D9C823}" dt="2023-07-14T18:55:10.077" v="319" actId="478"/>
          <ac:picMkLst>
            <pc:docMk/>
            <pc:sldMk cId="2885309097" sldId="373"/>
            <ac:picMk id="15" creationId="{FA7900B5-DEDA-89C0-A0CD-4824DD15132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1DCF1-0F16-4F79-BC4A-993379236393}" type="datetimeFigureOut">
              <a:rPr lang="en-US" smtClean="0">
                <a:latin typeface="Arial" panose="020B0604020202020204" pitchFamily="34" charset="0"/>
              </a:rPr>
              <a:t>8/8/2023</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39175-E3A9-42A0-88B3-EEBBCA8AEA0A}"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81700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11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209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547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8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036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2651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471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988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988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179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65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1477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1524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716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6503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7268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285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6319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677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044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319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670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808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5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3080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932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8BB9254-56DE-794F-961D-A24086E6D2BD}"/>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a:t>
            </a:fld>
            <a:endParaRPr lang="en"/>
          </a:p>
        </p:txBody>
      </p:sp>
      <p:sp>
        <p:nvSpPr>
          <p:cNvPr id="2" name="Title 1">
            <a:extLst>
              <a:ext uri="{FF2B5EF4-FFF2-40B4-BE49-F238E27FC236}">
                <a16:creationId xmlns:a16="http://schemas.microsoft.com/office/drawing/2014/main" id="{2876416F-8C6A-AC4E-A18F-EC32C358A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9FF3E-AE10-8E4F-8E81-254EF500B9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34718-C46E-7F4E-B569-A1DB7B633504}"/>
              </a:ext>
            </a:extLst>
          </p:cNvPr>
          <p:cNvSpPr>
            <a:spLocks noGrp="1"/>
          </p:cNvSpPr>
          <p:nvPr>
            <p:ph type="dt" sz="half" idx="10"/>
          </p:nvPr>
        </p:nvSpPr>
        <p:spPr/>
        <p:txBody>
          <a:bodyPr/>
          <a:lstStyle/>
          <a:p>
            <a:fld id="{88F5D884-D5B6-4C42-B66C-5ABA98285411}" type="datetime1">
              <a:rPr lang="en-US" smtClean="0"/>
              <a:t>8/7/2023</a:t>
            </a:fld>
            <a:endParaRPr lang="en-US"/>
          </a:p>
        </p:txBody>
      </p:sp>
      <p:sp>
        <p:nvSpPr>
          <p:cNvPr id="5" name="Footer Placeholder 4">
            <a:extLst>
              <a:ext uri="{FF2B5EF4-FFF2-40B4-BE49-F238E27FC236}">
                <a16:creationId xmlns:a16="http://schemas.microsoft.com/office/drawing/2014/main" id="{BE90A55B-9E57-084F-A789-DF2B360B58E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724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9442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8"/>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5" name="Google Shape;45;p8"/>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6" name="Google Shape;46;p8"/>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189" lvl="0" indent="-330192">
              <a:spcBef>
                <a:spcPts val="600"/>
              </a:spcBef>
              <a:spcAft>
                <a:spcPts val="0"/>
              </a:spcAft>
              <a:buSzPts val="1600"/>
              <a:buChar char="▸"/>
              <a:defRPr/>
            </a:lvl1pPr>
            <a:lvl2pPr marL="914378" lvl="1" indent="-330192">
              <a:spcBef>
                <a:spcPts val="0"/>
              </a:spcBef>
              <a:spcAft>
                <a:spcPts val="0"/>
              </a:spcAft>
              <a:buSzPts val="1600"/>
              <a:buChar char="▹"/>
              <a:defRPr/>
            </a:lvl2pPr>
            <a:lvl3pPr marL="1371566" lvl="2" indent="-330192">
              <a:spcBef>
                <a:spcPts val="0"/>
              </a:spcBef>
              <a:spcAft>
                <a:spcPts val="0"/>
              </a:spcAft>
              <a:buSzPts val="1600"/>
              <a:buChar char="▹"/>
              <a:defRPr/>
            </a:lvl3pPr>
            <a:lvl4pPr marL="1828754" lvl="3" indent="-330192">
              <a:spcBef>
                <a:spcPts val="0"/>
              </a:spcBef>
              <a:spcAft>
                <a:spcPts val="0"/>
              </a:spcAft>
              <a:buSzPts val="1600"/>
              <a:buChar char="●"/>
              <a:defRPr/>
            </a:lvl4pPr>
            <a:lvl5pPr marL="2285943" lvl="4" indent="-330192">
              <a:spcBef>
                <a:spcPts val="0"/>
              </a:spcBef>
              <a:spcAft>
                <a:spcPts val="0"/>
              </a:spcAft>
              <a:buSzPts val="1600"/>
              <a:buChar char="○"/>
              <a:defRPr/>
            </a:lvl5pPr>
            <a:lvl6pPr marL="2743132" lvl="5" indent="-330192">
              <a:spcBef>
                <a:spcPts val="0"/>
              </a:spcBef>
              <a:spcAft>
                <a:spcPts val="0"/>
              </a:spcAft>
              <a:buSzPts val="1600"/>
              <a:buChar char="■"/>
              <a:defRPr/>
            </a:lvl6pPr>
            <a:lvl7pPr marL="3200320" lvl="6" indent="-330192">
              <a:spcBef>
                <a:spcPts val="0"/>
              </a:spcBef>
              <a:spcAft>
                <a:spcPts val="0"/>
              </a:spcAft>
              <a:buSzPts val="1600"/>
              <a:buChar char="●"/>
              <a:defRPr/>
            </a:lvl7pPr>
            <a:lvl8pPr marL="3657509" lvl="7" indent="-330192">
              <a:spcBef>
                <a:spcPts val="0"/>
              </a:spcBef>
              <a:spcAft>
                <a:spcPts val="0"/>
              </a:spcAft>
              <a:buSzPts val="1600"/>
              <a:buChar char="○"/>
              <a:defRPr/>
            </a:lvl8pPr>
            <a:lvl9pPr marL="4114697" lvl="8" indent="-330192">
              <a:spcBef>
                <a:spcPts val="0"/>
              </a:spcBef>
              <a:spcAft>
                <a:spcPts val="0"/>
              </a:spcAft>
              <a:buSzPts val="16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972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189" lvl="0" indent="-330192" rtl="0">
              <a:spcBef>
                <a:spcPts val="600"/>
              </a:spcBef>
              <a:spcAft>
                <a:spcPts val="0"/>
              </a:spcAft>
              <a:buSzPts val="1600"/>
              <a:buChar char="▸"/>
              <a:defRPr/>
            </a:lvl1pPr>
            <a:lvl2pPr marL="914378" lvl="1" indent="-330192" rtl="0">
              <a:spcBef>
                <a:spcPts val="0"/>
              </a:spcBef>
              <a:spcAft>
                <a:spcPts val="0"/>
              </a:spcAft>
              <a:buSzPts val="1600"/>
              <a:buChar char="▹"/>
              <a:defRPr/>
            </a:lvl2pPr>
            <a:lvl3pPr marL="1371566" lvl="2" indent="-330192" rtl="0">
              <a:spcBef>
                <a:spcPts val="0"/>
              </a:spcBef>
              <a:spcAft>
                <a:spcPts val="0"/>
              </a:spcAft>
              <a:buSzPts val="1600"/>
              <a:buChar char="▹"/>
              <a:defRPr/>
            </a:lvl3pPr>
            <a:lvl4pPr marL="1828754" lvl="3" indent="-330192" rtl="0">
              <a:spcBef>
                <a:spcPts val="0"/>
              </a:spcBef>
              <a:spcAft>
                <a:spcPts val="0"/>
              </a:spcAft>
              <a:buSzPts val="1600"/>
              <a:buChar char="●"/>
              <a:defRPr/>
            </a:lvl4pPr>
            <a:lvl5pPr marL="2285943" lvl="4" indent="-330192" rtl="0">
              <a:spcBef>
                <a:spcPts val="0"/>
              </a:spcBef>
              <a:spcAft>
                <a:spcPts val="0"/>
              </a:spcAft>
              <a:buSzPts val="1600"/>
              <a:buChar char="○"/>
              <a:defRPr/>
            </a:lvl5pPr>
            <a:lvl6pPr marL="2743132" lvl="5" indent="-330192" rtl="0">
              <a:spcBef>
                <a:spcPts val="0"/>
              </a:spcBef>
              <a:spcAft>
                <a:spcPts val="0"/>
              </a:spcAft>
              <a:buSzPts val="1600"/>
              <a:buChar char="■"/>
              <a:defRPr/>
            </a:lvl6pPr>
            <a:lvl7pPr marL="3200320" lvl="6" indent="-330192" rtl="0">
              <a:spcBef>
                <a:spcPts val="0"/>
              </a:spcBef>
              <a:spcAft>
                <a:spcPts val="0"/>
              </a:spcAft>
              <a:buSzPts val="1600"/>
              <a:buChar char="●"/>
              <a:defRPr/>
            </a:lvl7pPr>
            <a:lvl8pPr marL="3657509" lvl="7" indent="-330192" rtl="0">
              <a:spcBef>
                <a:spcPts val="0"/>
              </a:spcBef>
              <a:spcAft>
                <a:spcPts val="0"/>
              </a:spcAft>
              <a:buSzPts val="1600"/>
              <a:buChar char="○"/>
              <a:defRPr/>
            </a:lvl8pPr>
            <a:lvl9pPr marL="4114697" lvl="8" indent="-330192" rtl="0">
              <a:spcBef>
                <a:spcPts val="0"/>
              </a:spcBef>
              <a:spcAft>
                <a:spcPts val="0"/>
              </a:spcAft>
              <a:buSzPts val="16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3704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1" name="Google Shape;51;p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2" name="Google Shape;52;p9"/>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3" name="Google Shape;53;p9"/>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4" name="Google Shape;54;p9"/>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189" lvl="0" indent="-317492" rtl="0">
              <a:spcBef>
                <a:spcPts val="600"/>
              </a:spcBef>
              <a:spcAft>
                <a:spcPts val="0"/>
              </a:spcAft>
              <a:buSzPts val="1400"/>
              <a:buChar char="▸"/>
              <a:defRPr sz="1400"/>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874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497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eneric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A2360-7B7E-5548-99D7-24BBF3236239}"/>
              </a:ext>
            </a:extLst>
          </p:cNvPr>
          <p:cNvSpPr>
            <a:spLocks noGrp="1"/>
          </p:cNvSpPr>
          <p:nvPr>
            <p:ph type="title"/>
          </p:nvPr>
        </p:nvSpPr>
        <p:spPr>
          <a:xfrm>
            <a:off x="283567" y="411958"/>
            <a:ext cx="4326248" cy="2139553"/>
          </a:xfrm>
        </p:spPr>
        <p:txBody>
          <a:bodyPr anchor="b"/>
          <a:lstStyle>
            <a:lvl1pPr>
              <a:lnSpc>
                <a:spcPct val="80000"/>
              </a:lnSpc>
              <a:defRPr sz="33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355EC5-1754-3F42-9FFB-5454C1C59869}"/>
              </a:ext>
            </a:extLst>
          </p:cNvPr>
          <p:cNvSpPr>
            <a:spLocks noGrp="1"/>
          </p:cNvSpPr>
          <p:nvPr>
            <p:ph type="body" idx="1"/>
          </p:nvPr>
        </p:nvSpPr>
        <p:spPr>
          <a:xfrm>
            <a:off x="283567" y="2696792"/>
            <a:ext cx="4326248" cy="1000098"/>
          </a:xfrm>
        </p:spPr>
        <p:txBody>
          <a:bodyPr>
            <a:normAutofit/>
          </a:bodyPr>
          <a:lstStyle>
            <a:lvl1pPr marL="0" indent="0">
              <a:buNone/>
              <a:defRPr sz="12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034F554-2113-824E-8CC8-31F5AF981381}"/>
              </a:ext>
            </a:extLst>
          </p:cNvPr>
          <p:cNvSpPr>
            <a:spLocks noGrp="1"/>
          </p:cNvSpPr>
          <p:nvPr>
            <p:ph type="sldNum" sz="quarter" idx="12"/>
          </p:nvPr>
        </p:nvSpPr>
        <p:spPr/>
        <p:txBody>
          <a:bodyPr/>
          <a:lstStyle>
            <a:lvl1pPr>
              <a:defRPr>
                <a:solidFill>
                  <a:schemeClr val="bg1"/>
                </a:solidFill>
              </a:defRPr>
            </a:lvl1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12220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A900-65F0-E644-A71F-1C6270A2E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C42E4-E9CC-E64D-AE53-4DE36C8A91FC}"/>
              </a:ext>
            </a:extLst>
          </p:cNvPr>
          <p:cNvSpPr>
            <a:spLocks noGrp="1"/>
          </p:cNvSpPr>
          <p:nvPr>
            <p:ph sz="half" idx="1"/>
          </p:nvPr>
        </p:nvSpPr>
        <p:spPr>
          <a:xfrm>
            <a:off x="322325" y="1042417"/>
            <a:ext cx="40005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330287-ADAD-0D4C-B7AB-E89B5B160E30}"/>
              </a:ext>
            </a:extLst>
          </p:cNvPr>
          <p:cNvSpPr>
            <a:spLocks noGrp="1"/>
          </p:cNvSpPr>
          <p:nvPr>
            <p:ph sz="half" idx="2"/>
          </p:nvPr>
        </p:nvSpPr>
        <p:spPr>
          <a:xfrm>
            <a:off x="4651924" y="1042417"/>
            <a:ext cx="4000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974054-1D32-EE45-A4AB-469AEC6FC084}"/>
              </a:ext>
            </a:extLst>
          </p:cNvPr>
          <p:cNvSpPr>
            <a:spLocks noGrp="1"/>
          </p:cNvSpPr>
          <p:nvPr>
            <p:ph type="dt" sz="half" idx="10"/>
          </p:nvPr>
        </p:nvSpPr>
        <p:spPr/>
        <p:txBody>
          <a:bodyPr/>
          <a:lstStyle/>
          <a:p>
            <a:fld id="{57D3EB28-F109-2948-A5E8-7EDC96C8D832}" type="datetime1">
              <a:rPr lang="en-US" smtClean="0"/>
              <a:t>8/7/2023</a:t>
            </a:fld>
            <a:endParaRPr lang="en-US"/>
          </a:p>
        </p:txBody>
      </p:sp>
      <p:sp>
        <p:nvSpPr>
          <p:cNvPr id="6" name="Footer Placeholder 5">
            <a:extLst>
              <a:ext uri="{FF2B5EF4-FFF2-40B4-BE49-F238E27FC236}">
                <a16:creationId xmlns:a16="http://schemas.microsoft.com/office/drawing/2014/main" id="{85BA2DEC-EEBA-6348-B03C-EC19A08DD920}"/>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C3787EF6-966F-D04A-800C-A352E681A722}"/>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77288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579-1B6C-F240-8FCB-D4E526FDAB54}"/>
              </a:ext>
            </a:extLst>
          </p:cNvPr>
          <p:cNvSpPr>
            <a:spLocks noGrp="1"/>
          </p:cNvSpPr>
          <p:nvPr>
            <p:ph type="title"/>
          </p:nvPr>
        </p:nvSpPr>
        <p:spPr>
          <a:xfrm>
            <a:off x="322327" y="452630"/>
            <a:ext cx="6973967" cy="51161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94F066-3469-7843-8E1A-B15B983379CA}"/>
              </a:ext>
            </a:extLst>
          </p:cNvPr>
          <p:cNvSpPr>
            <a:spLocks noGrp="1"/>
          </p:cNvSpPr>
          <p:nvPr>
            <p:ph type="body" idx="1"/>
          </p:nvPr>
        </p:nvSpPr>
        <p:spPr>
          <a:xfrm>
            <a:off x="322325" y="973233"/>
            <a:ext cx="405029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62522-E27B-1442-9784-F1A23DD3577E}"/>
              </a:ext>
            </a:extLst>
          </p:cNvPr>
          <p:cNvSpPr>
            <a:spLocks noGrp="1"/>
          </p:cNvSpPr>
          <p:nvPr>
            <p:ph sz="half" idx="2"/>
          </p:nvPr>
        </p:nvSpPr>
        <p:spPr>
          <a:xfrm>
            <a:off x="322325" y="1562942"/>
            <a:ext cx="405029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9FF07E-5A6E-5B49-8C89-825C14AE6225}"/>
              </a:ext>
            </a:extLst>
          </p:cNvPr>
          <p:cNvSpPr>
            <a:spLocks noGrp="1"/>
          </p:cNvSpPr>
          <p:nvPr>
            <p:ph type="body" sz="quarter" idx="3"/>
          </p:nvPr>
        </p:nvSpPr>
        <p:spPr>
          <a:xfrm>
            <a:off x="4681671" y="973233"/>
            <a:ext cx="4140004" cy="464693"/>
          </a:xfrm>
        </p:spPr>
        <p:txBody>
          <a:bodyPr anchor="b">
            <a:normAutofit/>
          </a:bodyPr>
          <a:lstStyle>
            <a:lvl1pPr marL="0" indent="0">
              <a:lnSpc>
                <a:spcPct val="80000"/>
              </a:lnSpc>
              <a:buNone/>
              <a:defRPr sz="1500" b="1" spc="-30"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080B7-5AFD-7A40-89A7-EA4E3FDE5ADD}"/>
              </a:ext>
            </a:extLst>
          </p:cNvPr>
          <p:cNvSpPr>
            <a:spLocks noGrp="1"/>
          </p:cNvSpPr>
          <p:nvPr>
            <p:ph sz="quarter" idx="4"/>
          </p:nvPr>
        </p:nvSpPr>
        <p:spPr>
          <a:xfrm>
            <a:off x="4681671" y="1562942"/>
            <a:ext cx="4140004"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FAF372-9889-4745-8B0C-8171C4705DCE}"/>
              </a:ext>
            </a:extLst>
          </p:cNvPr>
          <p:cNvSpPr>
            <a:spLocks noGrp="1"/>
          </p:cNvSpPr>
          <p:nvPr>
            <p:ph type="dt" sz="half" idx="10"/>
          </p:nvPr>
        </p:nvSpPr>
        <p:spPr/>
        <p:txBody>
          <a:bodyPr/>
          <a:lstStyle/>
          <a:p>
            <a:fld id="{BCC1E128-AEB7-EC40-AF18-3E2E77CC645E}" type="datetime1">
              <a:rPr lang="en-US" smtClean="0"/>
              <a:t>8/7/2023</a:t>
            </a:fld>
            <a:endParaRPr lang="en-US"/>
          </a:p>
        </p:txBody>
      </p:sp>
      <p:sp>
        <p:nvSpPr>
          <p:cNvPr id="8" name="Footer Placeholder 7">
            <a:extLst>
              <a:ext uri="{FF2B5EF4-FFF2-40B4-BE49-F238E27FC236}">
                <a16:creationId xmlns:a16="http://schemas.microsoft.com/office/drawing/2014/main" id="{85F62DF5-E870-7344-B52F-331ACC1B8D42}"/>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803264F2-420C-FA41-A91C-98285ECE8CBC}"/>
              </a:ext>
            </a:extLst>
          </p:cNvPr>
          <p:cNvSpPr>
            <a:spLocks noGrp="1"/>
          </p:cNvSpPr>
          <p:nvPr>
            <p:ph type="sldNum" sz="quarter" idx="12"/>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4877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C240-9B3B-7846-A052-534CE8F3C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2D99B-AC6F-1B4B-BED5-47C3B755DA87}"/>
              </a:ext>
            </a:extLst>
          </p:cNvPr>
          <p:cNvSpPr>
            <a:spLocks noGrp="1"/>
          </p:cNvSpPr>
          <p:nvPr>
            <p:ph type="dt" sz="half" idx="10"/>
          </p:nvPr>
        </p:nvSpPr>
        <p:spPr/>
        <p:txBody>
          <a:bodyPr/>
          <a:lstStyle/>
          <a:p>
            <a:fld id="{B81D2B72-3EB7-B24E-A764-C7F4B4E79A64}" type="datetime1">
              <a:rPr lang="en-US" smtClean="0"/>
              <a:t>8/7/2023</a:t>
            </a:fld>
            <a:endParaRPr lang="en-US"/>
          </a:p>
        </p:txBody>
      </p:sp>
      <p:sp>
        <p:nvSpPr>
          <p:cNvPr id="4" name="Footer Placeholder 3">
            <a:extLst>
              <a:ext uri="{FF2B5EF4-FFF2-40B4-BE49-F238E27FC236}">
                <a16:creationId xmlns:a16="http://schemas.microsoft.com/office/drawing/2014/main" id="{28667C11-F96B-BA4E-83D4-5CFC58F45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F6636-19D9-B947-88A7-85C2FE598E6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9420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B25B0C86-06F9-DE41-9D1A-01A0715A3F63}" type="datetime1">
              <a:rPr lang="en-US" smtClean="0"/>
              <a:t>8/7/2023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92B9B1DD-C4E8-684D-9F0A-021799235ECD}"/>
              </a:ext>
            </a:extLst>
          </p:cNvPr>
          <p:cNvSpPr/>
          <p:nvPr/>
        </p:nvSpPr>
        <p:spPr>
          <a:xfrm>
            <a:off x="7657240" y="4573720"/>
            <a:ext cx="1486760" cy="56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Slide Number Placeholder 5">
            <a:extLst>
              <a:ext uri="{FF2B5EF4-FFF2-40B4-BE49-F238E27FC236}">
                <a16:creationId xmlns:a16="http://schemas.microsoft.com/office/drawing/2014/main" id="{E30E0130-FD56-F142-AEF8-B55ABA39B354}"/>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423959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Whi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5ECE2-75D3-3A4E-8627-D05577BC014A}"/>
              </a:ext>
            </a:extLst>
          </p:cNvPr>
          <p:cNvSpPr>
            <a:spLocks noGrp="1"/>
          </p:cNvSpPr>
          <p:nvPr>
            <p:ph type="dt" sz="half" idx="10"/>
          </p:nvPr>
        </p:nvSpPr>
        <p:spPr/>
        <p:txBody>
          <a:bodyPr/>
          <a:lstStyle/>
          <a:p>
            <a:fld id="{730A7016-B0C7-5F4B-B7A7-253FA3F29E3A}" type="datetime1">
              <a:rPr lang="en-US" smtClean="0"/>
              <a:t>8/7/2023</a:t>
            </a:fld>
            <a:endParaRPr lang="en-US"/>
          </a:p>
        </p:txBody>
      </p:sp>
      <p:sp>
        <p:nvSpPr>
          <p:cNvPr id="3" name="Footer Placeholder 2">
            <a:extLst>
              <a:ext uri="{FF2B5EF4-FFF2-40B4-BE49-F238E27FC236}">
                <a16:creationId xmlns:a16="http://schemas.microsoft.com/office/drawing/2014/main" id="{40DADA39-BBB8-5F46-929B-26AAE4416179}"/>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2FA14633-042B-3C43-941C-5021BB672C7C}"/>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8096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236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0DDCC-EA11-0046-B3D4-7A2930869DD9}"/>
              </a:ext>
            </a:extLst>
          </p:cNvPr>
          <p:cNvSpPr>
            <a:spLocks noGrp="1"/>
          </p:cNvSpPr>
          <p:nvPr>
            <p:ph type="title"/>
          </p:nvPr>
        </p:nvSpPr>
        <p:spPr>
          <a:xfrm>
            <a:off x="322326" y="452629"/>
            <a:ext cx="7886700" cy="36723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51962768-2A21-2E46-A1A3-2240DCC98B2B}"/>
              </a:ext>
            </a:extLst>
          </p:cNvPr>
          <p:cNvSpPr>
            <a:spLocks noGrp="1"/>
          </p:cNvSpPr>
          <p:nvPr>
            <p:ph type="body" idx="1"/>
          </p:nvPr>
        </p:nvSpPr>
        <p:spPr>
          <a:xfrm>
            <a:off x="322327" y="1044367"/>
            <a:ext cx="8474477" cy="35654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53F9AF-637F-5C4E-A1B2-D21481D8C97D}"/>
              </a:ext>
            </a:extLst>
          </p:cNvPr>
          <p:cNvSpPr>
            <a:spLocks noGrp="1"/>
          </p:cNvSpPr>
          <p:nvPr>
            <p:ph type="dt" sz="half" idx="2"/>
          </p:nvPr>
        </p:nvSpPr>
        <p:spPr>
          <a:xfrm>
            <a:off x="322325" y="4767264"/>
            <a:ext cx="2057400" cy="273844"/>
          </a:xfrm>
          <a:prstGeom prst="rect">
            <a:avLst/>
          </a:prstGeom>
        </p:spPr>
        <p:txBody>
          <a:bodyPr vert="horz" lIns="0" tIns="0" rIns="0" bIns="0" rtlCol="0" anchor="b" anchorCtr="0"/>
          <a:lstStyle>
            <a:lvl1pPr algn="l">
              <a:defRPr sz="600">
                <a:solidFill>
                  <a:schemeClr val="tx1">
                    <a:tint val="75000"/>
                  </a:schemeClr>
                </a:solidFill>
              </a:defRPr>
            </a:lvl1pPr>
          </a:lstStyle>
          <a:p>
            <a:fld id="{0DE901BA-C0FF-3046-A855-1EBEA2D049D1}" type="datetime1">
              <a:rPr lang="en-US" smtClean="0"/>
              <a:t>8/7/2023</a:t>
            </a:fld>
            <a:endParaRPr lang="en-US"/>
          </a:p>
        </p:txBody>
      </p:sp>
      <p:sp>
        <p:nvSpPr>
          <p:cNvPr id="5" name="Footer Placeholder 4">
            <a:extLst>
              <a:ext uri="{FF2B5EF4-FFF2-40B4-BE49-F238E27FC236}">
                <a16:creationId xmlns:a16="http://schemas.microsoft.com/office/drawing/2014/main" id="{EF1576E9-3237-B74F-A744-D1267D774B84}"/>
              </a:ext>
            </a:extLst>
          </p:cNvPr>
          <p:cNvSpPr>
            <a:spLocks noGrp="1"/>
          </p:cNvSpPr>
          <p:nvPr>
            <p:ph type="ftr" sz="quarter" idx="3"/>
          </p:nvPr>
        </p:nvSpPr>
        <p:spPr>
          <a:xfrm>
            <a:off x="3028950" y="4767264"/>
            <a:ext cx="3086100" cy="273844"/>
          </a:xfrm>
          <a:prstGeom prst="rect">
            <a:avLst/>
          </a:prstGeom>
        </p:spPr>
        <p:txBody>
          <a:bodyPr vert="horz" lIns="0" tIns="0" rIns="0" bIns="0" rtlCol="0" anchor="b" anchorCtr="0"/>
          <a:lstStyle>
            <a:lvl1pPr algn="ctr">
              <a:defRPr sz="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5C11F-93B5-E847-A3C5-5D816B198E75}"/>
              </a:ext>
            </a:extLst>
          </p:cNvPr>
          <p:cNvSpPr>
            <a:spLocks noGrp="1"/>
          </p:cNvSpPr>
          <p:nvPr>
            <p:ph type="sldNum" sz="quarter" idx="4"/>
          </p:nvPr>
        </p:nvSpPr>
        <p:spPr>
          <a:xfrm>
            <a:off x="-45720" y="4910328"/>
            <a:ext cx="274320" cy="273844"/>
          </a:xfrm>
          <a:prstGeom prst="rect">
            <a:avLst/>
          </a:prstGeom>
        </p:spPr>
        <p:txBody>
          <a:bodyPr vert="horz" lIns="0" tIns="0" rIns="0" bIns="0" rtlCol="0" anchor="ctr" anchorCtr="0"/>
          <a:lstStyle>
            <a:lvl1pPr algn="ctr">
              <a:defRPr sz="600" b="1">
                <a:solidFill>
                  <a:schemeClr val="tx1">
                    <a:tint val="75000"/>
                  </a:schemeClr>
                </a:solidFill>
              </a:defRPr>
            </a:lvl1pPr>
          </a:lstStyle>
          <a:p>
            <a:fld id="{00000000-1234-1234-1234-123412341234}" type="slidenum">
              <a:rPr lang="en" smtClean="0"/>
              <a:pPr/>
              <a:t>‹#›</a:t>
            </a:fld>
            <a:endParaRPr lang="en"/>
          </a:p>
        </p:txBody>
      </p:sp>
      <p:pic>
        <p:nvPicPr>
          <p:cNvPr id="9" name="Picture 8">
            <a:extLst>
              <a:ext uri="{FF2B5EF4-FFF2-40B4-BE49-F238E27FC236}">
                <a16:creationId xmlns:a16="http://schemas.microsoft.com/office/drawing/2014/main" id="{AB9DEF3C-47D5-8F40-A9B9-D958DCD7ACA8}"/>
              </a:ext>
            </a:extLst>
          </p:cNvPr>
          <p:cNvPicPr>
            <a:picLocks noChangeAspect="1"/>
          </p:cNvPicPr>
          <p:nvPr userDrawn="1"/>
        </p:nvPicPr>
        <p:blipFill>
          <a:blip r:embed="rId15"/>
          <a:stretch>
            <a:fillRect/>
          </a:stretch>
        </p:blipFill>
        <p:spPr>
          <a:xfrm>
            <a:off x="7167826" y="0"/>
            <a:ext cx="1977376" cy="135646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C707A4E-92DE-CB4E-B484-953D77B82B61}"/>
              </a:ext>
            </a:extLst>
          </p:cNvPr>
          <p:cNvPicPr>
            <a:picLocks noChangeAspect="1"/>
          </p:cNvPicPr>
          <p:nvPr userDrawn="1"/>
        </p:nvPicPr>
        <p:blipFill>
          <a:blip r:embed="rId16"/>
          <a:stretch>
            <a:fillRect/>
          </a:stretch>
        </p:blipFill>
        <p:spPr>
          <a:xfrm>
            <a:off x="0" y="4914900"/>
            <a:ext cx="241914" cy="241914"/>
          </a:xfrm>
          <a:prstGeom prst="rect">
            <a:avLst/>
          </a:prstGeom>
        </p:spPr>
      </p:pic>
      <p:pic>
        <p:nvPicPr>
          <p:cNvPr id="8" name="Picture 7">
            <a:extLst>
              <a:ext uri="{FF2B5EF4-FFF2-40B4-BE49-F238E27FC236}">
                <a16:creationId xmlns:a16="http://schemas.microsoft.com/office/drawing/2014/main" id="{7D5E5EE4-9CE0-C547-AD36-8BF0E05405C6}"/>
              </a:ext>
            </a:extLst>
          </p:cNvPr>
          <p:cNvPicPr>
            <a:picLocks noChangeAspect="1"/>
          </p:cNvPicPr>
          <p:nvPr userDrawn="1"/>
        </p:nvPicPr>
        <p:blipFill>
          <a:blip r:embed="rId17"/>
          <a:stretch>
            <a:fillRect/>
          </a:stretch>
        </p:blipFill>
        <p:spPr>
          <a:xfrm>
            <a:off x="7830752" y="4653283"/>
            <a:ext cx="1089654" cy="341401"/>
          </a:xfrm>
          <a:prstGeom prst="rect">
            <a:avLst/>
          </a:prstGeom>
        </p:spPr>
      </p:pic>
    </p:spTree>
    <p:extLst>
      <p:ext uri="{BB962C8B-B14F-4D97-AF65-F5344CB8AC3E}">
        <p14:creationId xmlns:p14="http://schemas.microsoft.com/office/powerpoint/2010/main" val="3829559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0" r:id="rId3"/>
    <p:sldLayoutId id="2147483669" r:id="rId4"/>
    <p:sldLayoutId id="2147483670" r:id="rId5"/>
    <p:sldLayoutId id="2147483671" r:id="rId6"/>
    <p:sldLayoutId id="2147483672" r:id="rId7"/>
    <p:sldLayoutId id="2147483673" r:id="rId8"/>
    <p:sldLayoutId id="2147483674" r:id="rId9"/>
    <p:sldLayoutId id="2147483675" r:id="rId10"/>
    <p:sldLayoutId id="2147483677" r:id="rId11"/>
    <p:sldLayoutId id="2147483678" r:id="rId12"/>
    <p:sldLayoutId id="2147483679" r:id="rId13"/>
  </p:sldLayoutIdLst>
  <p:transition>
    <p:fade thruBlk="1"/>
  </p:transition>
  <p:hf hdr="0" dt="0"/>
  <p:txStyles>
    <p:title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p:titleStyle>
    <p:bodyStyle>
      <a:lvl1pPr marL="86914" indent="-86914" algn="l" defTabSz="685783" rtl="0" eaLnBrk="1" latinLnBrk="0" hangingPunct="1">
        <a:lnSpc>
          <a:spcPct val="90000"/>
        </a:lnSpc>
        <a:spcBef>
          <a:spcPts val="750"/>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1pPr>
      <a:lvl2pPr marL="260741" indent="-86914" algn="l" defTabSz="685783" rtl="0" eaLnBrk="1" latinLnBrk="0" hangingPunct="1">
        <a:lnSpc>
          <a:spcPct val="90000"/>
        </a:lnSpc>
        <a:spcBef>
          <a:spcPts val="375"/>
        </a:spcBef>
        <a:buClr>
          <a:schemeClr val="accent1"/>
        </a:buClr>
        <a:buFont typeface="System Font Regular"/>
        <a:buChar char="–"/>
        <a:tabLst/>
        <a:defRPr sz="1050" kern="1200" spc="-15" baseline="0">
          <a:solidFill>
            <a:schemeClr val="accent2"/>
          </a:solidFill>
          <a:latin typeface="+mn-lt"/>
          <a:ea typeface="+mn-ea"/>
          <a:cs typeface="+mn-cs"/>
        </a:defRPr>
      </a:lvl2pPr>
      <a:lvl3pPr marL="429806"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3pPr>
      <a:lvl4pPr marL="603632"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4pPr>
      <a:lvl5pPr marL="772697" indent="-86914" algn="l" defTabSz="685783" rtl="0" eaLnBrk="1" latinLnBrk="0" hangingPunct="1">
        <a:lnSpc>
          <a:spcPct val="90000"/>
        </a:lnSpc>
        <a:spcBef>
          <a:spcPts val="375"/>
        </a:spcBef>
        <a:buClr>
          <a:schemeClr val="accent1"/>
        </a:buClr>
        <a:buFont typeface="Arial" panose="020B0604020202020204" pitchFamily="34" charset="0"/>
        <a:buChar char="•"/>
        <a:tabLst/>
        <a:defRPr sz="1050" kern="1200" spc="-15" baseline="0">
          <a:solidFill>
            <a:schemeClr val="accent2"/>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2.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6.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7.jpe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7.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2.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7.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6.jpe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5.jpeg"/><Relationship Id="rId9"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3A144-7F26-C044-B0B0-AAA92B7724C3}"/>
              </a:ext>
            </a:extLst>
          </p:cNvPr>
          <p:cNvSpPr>
            <a:spLocks noGrp="1"/>
          </p:cNvSpPr>
          <p:nvPr>
            <p:ph type="title"/>
          </p:nvPr>
        </p:nvSpPr>
        <p:spPr>
          <a:xfrm>
            <a:off x="655925" y="411958"/>
            <a:ext cx="5083023" cy="2139553"/>
          </a:xfrm>
        </p:spPr>
        <p:txBody>
          <a:bodyPr/>
          <a:lstStyle/>
          <a:p>
            <a:r>
              <a:rPr lang="en-US" dirty="0"/>
              <a:t>Employee Relations </a:t>
            </a:r>
          </a:p>
        </p:txBody>
      </p:sp>
      <p:sp>
        <p:nvSpPr>
          <p:cNvPr id="7" name="Text Placeholder 6">
            <a:extLst>
              <a:ext uri="{FF2B5EF4-FFF2-40B4-BE49-F238E27FC236}">
                <a16:creationId xmlns:a16="http://schemas.microsoft.com/office/drawing/2014/main" id="{66F9CA84-2AD0-E241-8528-A924FFDB9F15}"/>
              </a:ext>
            </a:extLst>
          </p:cNvPr>
          <p:cNvSpPr>
            <a:spLocks noGrp="1"/>
          </p:cNvSpPr>
          <p:nvPr>
            <p:ph type="body" idx="1"/>
          </p:nvPr>
        </p:nvSpPr>
        <p:spPr>
          <a:xfrm>
            <a:off x="655925" y="2591990"/>
            <a:ext cx="4326248" cy="1000098"/>
          </a:xfrm>
        </p:spPr>
        <p:txBody>
          <a:bodyPr/>
          <a:lstStyle/>
          <a:p>
            <a:r>
              <a:rPr lang="es-US" dirty="0"/>
              <a:t>Payroll – </a:t>
            </a:r>
            <a:r>
              <a:rPr lang="es-US" dirty="0" err="1"/>
              <a:t>Payments</a:t>
            </a:r>
            <a:r>
              <a:rPr lang="es-US" dirty="0"/>
              <a:t> /  </a:t>
            </a:r>
            <a:r>
              <a:rPr lang="es-US" dirty="0" err="1"/>
              <a:t>Checks</a:t>
            </a:r>
            <a:endParaRPr lang="en-US" dirty="0"/>
          </a:p>
        </p:txBody>
      </p:sp>
      <p:sp>
        <p:nvSpPr>
          <p:cNvPr id="4" name="Slide Number Placeholder 3">
            <a:extLst>
              <a:ext uri="{FF2B5EF4-FFF2-40B4-BE49-F238E27FC236}">
                <a16:creationId xmlns:a16="http://schemas.microsoft.com/office/drawing/2014/main" id="{C0396F9E-4B4B-C84C-8F32-7F06466151DC}"/>
              </a:ext>
            </a:extLst>
          </p:cNvPr>
          <p:cNvSpPr>
            <a:spLocks noGrp="1"/>
          </p:cNvSpPr>
          <p:nvPr>
            <p:ph type="sldNum" sz="quarter"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348333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view Images - Free Download on Freepik">
            <a:extLst>
              <a:ext uri="{FF2B5EF4-FFF2-40B4-BE49-F238E27FC236}">
                <a16:creationId xmlns:a16="http://schemas.microsoft.com/office/drawing/2014/main" id="{6B24399F-002B-26F7-923F-3109D48B1972}"/>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5181250" y="961151"/>
            <a:ext cx="3620582" cy="36205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537859" y="1640722"/>
            <a:ext cx="6446414" cy="523220"/>
          </a:xfrm>
          <a:prstGeom prst="rect">
            <a:avLst/>
          </a:prstGeom>
          <a:solidFill>
            <a:srgbClr val="009999">
              <a:alpha val="61176"/>
            </a:srgbClr>
          </a:solidFill>
          <a:effectLst>
            <a:outerShdw blurRad="63500" sx="102000" sy="102000" algn="ctr" rotWithShape="0">
              <a:prstClr val="black">
                <a:alpha val="40000"/>
              </a:prstClr>
            </a:outerShdw>
          </a:effectLst>
        </p:spPr>
        <p:txBody>
          <a:bodyPr wrap="square" rtlCol="0">
            <a:spAutoFit/>
          </a:bodyPr>
          <a:lstStyle/>
          <a:p>
            <a:pPr algn="ctr"/>
            <a:r>
              <a:rPr lang="en-US" sz="1400" b="1" i="1" dirty="0">
                <a:solidFill>
                  <a:srgbClr val="FFFF00"/>
                </a:solidFill>
              </a:rPr>
              <a:t>Andy Frain </a:t>
            </a:r>
            <a:r>
              <a:rPr lang="en-US" sz="1400" b="1" i="1" dirty="0">
                <a:solidFill>
                  <a:schemeClr val="bg1"/>
                </a:solidFill>
              </a:rPr>
              <a:t>Follows different procedures, all payroll request must be addressed by the </a:t>
            </a:r>
            <a:r>
              <a:rPr lang="en-US" sz="1400" b="1" i="1" u="sng" dirty="0">
                <a:solidFill>
                  <a:schemeClr val="bg1"/>
                </a:solidFill>
              </a:rPr>
              <a:t>WSM or Payroll at the company</a:t>
            </a:r>
            <a:r>
              <a:rPr lang="en-US" sz="1400" b="1" i="1" dirty="0">
                <a:solidFill>
                  <a:schemeClr val="bg1"/>
                </a:solidFill>
              </a:rPr>
              <a:t>.</a:t>
            </a:r>
          </a:p>
        </p:txBody>
      </p:sp>
      <p:pic>
        <p:nvPicPr>
          <p:cNvPr id="6148" name="Picture 4" descr="Customer service rep Vector Clipart in AI, SVG, EPS, PSD, PNG">
            <a:extLst>
              <a:ext uri="{FF2B5EF4-FFF2-40B4-BE49-F238E27FC236}">
                <a16:creationId xmlns:a16="http://schemas.microsoft.com/office/drawing/2014/main" id="{A868042C-0BFA-4147-8D3F-4B97B8012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06" y="1261509"/>
            <a:ext cx="994974" cy="994974"/>
          </a:xfrm>
          <a:prstGeom prst="flowChartConnector">
            <a:avLst/>
          </a:prstGeom>
          <a:solidFill>
            <a:schemeClr val="bg2"/>
          </a:solidFill>
          <a:effectLst>
            <a:outerShdw blurRad="63500" sx="102000" sy="102000" algn="ctr" rotWithShape="0">
              <a:prstClr val="black">
                <a:alpha val="40000"/>
              </a:prstClr>
            </a:outerShdw>
          </a:effectLst>
        </p:spPr>
      </p:pic>
      <p:sp>
        <p:nvSpPr>
          <p:cNvPr id="2" name="Title 4">
            <a:extLst>
              <a:ext uri="{FF2B5EF4-FFF2-40B4-BE49-F238E27FC236}">
                <a16:creationId xmlns:a16="http://schemas.microsoft.com/office/drawing/2014/main" id="{D5BAF110-5AA1-18AD-92BD-71DE9F07512C}"/>
              </a:ext>
            </a:extLst>
          </p:cNvPr>
          <p:cNvSpPr txBox="1">
            <a:spLocks/>
          </p:cNvSpPr>
          <p:nvPr/>
        </p:nvSpPr>
        <p:spPr>
          <a:xfrm>
            <a:off x="465201" y="328531"/>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 Considerations</a:t>
            </a:r>
          </a:p>
        </p:txBody>
      </p:sp>
      <p:sp>
        <p:nvSpPr>
          <p:cNvPr id="3" name="TextBox 2">
            <a:extLst>
              <a:ext uri="{FF2B5EF4-FFF2-40B4-BE49-F238E27FC236}">
                <a16:creationId xmlns:a16="http://schemas.microsoft.com/office/drawing/2014/main" id="{7D2E03EE-5FDF-C251-9C78-70612C001C40}"/>
              </a:ext>
            </a:extLst>
          </p:cNvPr>
          <p:cNvSpPr txBox="1"/>
          <p:nvPr/>
        </p:nvSpPr>
        <p:spPr>
          <a:xfrm>
            <a:off x="1537859" y="2326648"/>
            <a:ext cx="6446414" cy="307777"/>
          </a:xfrm>
          <a:prstGeom prst="rect">
            <a:avLst/>
          </a:prstGeom>
          <a:solidFill>
            <a:srgbClr val="009999">
              <a:alpha val="61176"/>
            </a:srgbClr>
          </a:solidFill>
          <a:effectLst>
            <a:outerShdw blurRad="63500" sx="102000" sy="102000" algn="ctr" rotWithShape="0">
              <a:prstClr val="black">
                <a:alpha val="40000"/>
              </a:prstClr>
            </a:outerShdw>
          </a:effectLst>
        </p:spPr>
        <p:txBody>
          <a:bodyPr wrap="square" rtlCol="0">
            <a:spAutoFit/>
          </a:bodyPr>
          <a:lstStyle/>
          <a:p>
            <a:pPr algn="ctr"/>
            <a:r>
              <a:rPr lang="es-US" sz="1400" b="1" i="1" dirty="0">
                <a:solidFill>
                  <a:schemeClr val="bg1"/>
                </a:solidFill>
              </a:rPr>
              <a:t>R</a:t>
            </a:r>
            <a:r>
              <a:rPr lang="en-US" sz="1400" b="1" i="1" dirty="0">
                <a:solidFill>
                  <a:schemeClr val="bg1"/>
                </a:solidFill>
              </a:rPr>
              <a:t>emember to follow the right procedure for </a:t>
            </a:r>
            <a:r>
              <a:rPr lang="en-US" sz="1400" b="1" i="1" dirty="0">
                <a:solidFill>
                  <a:srgbClr val="FFFF00"/>
                </a:solidFill>
              </a:rPr>
              <a:t>Empower Clients</a:t>
            </a:r>
          </a:p>
        </p:txBody>
      </p:sp>
      <p:sp>
        <p:nvSpPr>
          <p:cNvPr id="5" name="TextBox 4">
            <a:extLst>
              <a:ext uri="{FF2B5EF4-FFF2-40B4-BE49-F238E27FC236}">
                <a16:creationId xmlns:a16="http://schemas.microsoft.com/office/drawing/2014/main" id="{1A2FF91E-CD9A-2809-3BAF-49C3EA775F82}"/>
              </a:ext>
            </a:extLst>
          </p:cNvPr>
          <p:cNvSpPr txBox="1"/>
          <p:nvPr/>
        </p:nvSpPr>
        <p:spPr>
          <a:xfrm>
            <a:off x="1537859" y="2822223"/>
            <a:ext cx="6446414" cy="307777"/>
          </a:xfrm>
          <a:prstGeom prst="rect">
            <a:avLst/>
          </a:prstGeom>
          <a:solidFill>
            <a:srgbClr val="009999">
              <a:alpha val="61176"/>
            </a:srgbClr>
          </a:solidFill>
          <a:effectLst>
            <a:outerShdw blurRad="63500" sx="102000" sy="102000" algn="ctr" rotWithShape="0">
              <a:prstClr val="black">
                <a:alpha val="40000"/>
              </a:prstClr>
            </a:outerShdw>
          </a:effectLst>
        </p:spPr>
        <p:txBody>
          <a:bodyPr wrap="square" rtlCol="0">
            <a:spAutoFit/>
          </a:bodyPr>
          <a:lstStyle/>
          <a:p>
            <a:pPr algn="ctr"/>
            <a:r>
              <a:rPr lang="en-US" sz="1400" b="1" i="1" dirty="0">
                <a:solidFill>
                  <a:srgbClr val="FFFF00"/>
                </a:solidFill>
              </a:rPr>
              <a:t>Consult leadership </a:t>
            </a:r>
            <a:r>
              <a:rPr lang="en-US" sz="1400" b="1" i="1" dirty="0">
                <a:solidFill>
                  <a:schemeClr val="bg1"/>
                </a:solidFill>
              </a:rPr>
              <a:t>if you still have questions</a:t>
            </a:r>
          </a:p>
        </p:txBody>
      </p:sp>
      <p:sp>
        <p:nvSpPr>
          <p:cNvPr id="6" name="TextBox 5">
            <a:extLst>
              <a:ext uri="{FF2B5EF4-FFF2-40B4-BE49-F238E27FC236}">
                <a16:creationId xmlns:a16="http://schemas.microsoft.com/office/drawing/2014/main" id="{F051FF66-4436-538D-0823-AB520F0EDC4E}"/>
              </a:ext>
            </a:extLst>
          </p:cNvPr>
          <p:cNvSpPr txBox="1"/>
          <p:nvPr/>
        </p:nvSpPr>
        <p:spPr>
          <a:xfrm>
            <a:off x="1537859" y="3303371"/>
            <a:ext cx="6446414" cy="523220"/>
          </a:xfrm>
          <a:prstGeom prst="rect">
            <a:avLst/>
          </a:prstGeom>
          <a:solidFill>
            <a:srgbClr val="009999">
              <a:alpha val="61176"/>
            </a:srgbClr>
          </a:solidFill>
          <a:effectLst>
            <a:outerShdw blurRad="63500" sx="102000" sy="102000" algn="ctr" rotWithShape="0">
              <a:prstClr val="black">
                <a:alpha val="40000"/>
              </a:prstClr>
            </a:outerShdw>
          </a:effectLst>
        </p:spPr>
        <p:txBody>
          <a:bodyPr wrap="square" rtlCol="0">
            <a:spAutoFit/>
          </a:bodyPr>
          <a:lstStyle/>
          <a:p>
            <a:pPr algn="ctr"/>
            <a:r>
              <a:rPr lang="en-US" sz="1400" b="1" i="1" dirty="0">
                <a:solidFill>
                  <a:schemeClr val="bg1"/>
                </a:solidFill>
              </a:rPr>
              <a:t>Reach out to Payroll Processor for assistance via </a:t>
            </a:r>
            <a:r>
              <a:rPr lang="en-US" sz="1400" b="1" i="1" dirty="0">
                <a:solidFill>
                  <a:srgbClr val="7030A0"/>
                </a:solidFill>
              </a:rPr>
              <a:t>Teams</a:t>
            </a:r>
            <a:r>
              <a:rPr lang="en-US" sz="1400" b="1" i="1" dirty="0">
                <a:solidFill>
                  <a:schemeClr val="bg1"/>
                </a:solidFill>
              </a:rPr>
              <a:t>, if not reply, create case.</a:t>
            </a:r>
          </a:p>
        </p:txBody>
      </p:sp>
    </p:spTree>
    <p:extLst>
      <p:ext uri="{BB962C8B-B14F-4D97-AF65-F5344CB8AC3E}">
        <p14:creationId xmlns:p14="http://schemas.microsoft.com/office/powerpoint/2010/main" val="411059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a:xfrm>
            <a:off x="283567" y="2076450"/>
            <a:ext cx="2545358" cy="475061"/>
          </a:xfrm>
        </p:spPr>
        <p:txBody>
          <a:bodyPr/>
          <a:lstStyle/>
          <a:p>
            <a:r>
              <a:rPr lang="en-US" dirty="0"/>
              <a:t>Practice Time</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11</a:t>
            </a:fld>
            <a:endParaRPr lang="en"/>
          </a:p>
        </p:txBody>
      </p:sp>
    </p:spTree>
    <p:extLst>
      <p:ext uri="{BB962C8B-B14F-4D97-AF65-F5344CB8AC3E}">
        <p14:creationId xmlns:p14="http://schemas.microsoft.com/office/powerpoint/2010/main" val="295213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2120728" y="986236"/>
            <a:ext cx="5766432" cy="461665"/>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Margarita is calling because she did not receive her payment today (8/4/2023), she states nothing has changed into her account.</a:t>
            </a:r>
          </a:p>
        </p:txBody>
      </p:sp>
      <p:sp>
        <p:nvSpPr>
          <p:cNvPr id="4" name="TextBox 3">
            <a:extLst>
              <a:ext uri="{FF2B5EF4-FFF2-40B4-BE49-F238E27FC236}">
                <a16:creationId xmlns:a16="http://schemas.microsoft.com/office/drawing/2014/main" id="{A4684BC4-664C-7832-ACF3-E2815EB04A19}"/>
              </a:ext>
            </a:extLst>
          </p:cNvPr>
          <p:cNvSpPr txBox="1"/>
          <p:nvPr/>
        </p:nvSpPr>
        <p:spPr>
          <a:xfrm>
            <a:off x="3413451" y="1727498"/>
            <a:ext cx="2676525" cy="276999"/>
          </a:xfrm>
          <a:prstGeom prst="rect">
            <a:avLst/>
          </a:prstGeom>
          <a:noFill/>
        </p:spPr>
        <p:txBody>
          <a:bodyPr wrap="square" rtlCol="0">
            <a:spAutoFit/>
          </a:bodyPr>
          <a:lstStyle/>
          <a:p>
            <a:r>
              <a:rPr lang="en-US" sz="1200" b="1" dirty="0"/>
              <a:t>This is what you see in </a:t>
            </a:r>
            <a:r>
              <a:rPr lang="en-US" sz="1200" b="1" dirty="0">
                <a:solidFill>
                  <a:schemeClr val="accent1"/>
                </a:solidFill>
              </a:rPr>
              <a:t>PRISM</a:t>
            </a:r>
          </a:p>
        </p:txBody>
      </p:sp>
      <p:pic>
        <p:nvPicPr>
          <p:cNvPr id="9" name="Picture 8">
            <a:extLst>
              <a:ext uri="{FF2B5EF4-FFF2-40B4-BE49-F238E27FC236}">
                <a16:creationId xmlns:a16="http://schemas.microsoft.com/office/drawing/2014/main" id="{D88BB29C-48F1-1991-2405-CE359DD67814}"/>
              </a:ext>
            </a:extLst>
          </p:cNvPr>
          <p:cNvPicPr>
            <a:picLocks noChangeAspect="1"/>
          </p:cNvPicPr>
          <p:nvPr/>
        </p:nvPicPr>
        <p:blipFill>
          <a:blip r:embed="rId4"/>
          <a:stretch>
            <a:fillRect/>
          </a:stretch>
        </p:blipFill>
        <p:spPr>
          <a:xfrm>
            <a:off x="764462" y="2329569"/>
            <a:ext cx="4896533" cy="809738"/>
          </a:xfrm>
          <a:prstGeom prst="rect">
            <a:avLst/>
          </a:prstGeom>
          <a:ln>
            <a:solidFill>
              <a:schemeClr val="bg2"/>
            </a:solidFill>
          </a:ln>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CB4E16B0-AD81-A19F-1B4F-C1BBD8531A7C}"/>
              </a:ext>
            </a:extLst>
          </p:cNvPr>
          <p:cNvPicPr>
            <a:picLocks noChangeAspect="1"/>
          </p:cNvPicPr>
          <p:nvPr/>
        </p:nvPicPr>
        <p:blipFill>
          <a:blip r:embed="rId5"/>
          <a:stretch>
            <a:fillRect/>
          </a:stretch>
        </p:blipFill>
        <p:spPr>
          <a:xfrm>
            <a:off x="6059630" y="2329569"/>
            <a:ext cx="2219635" cy="714475"/>
          </a:xfrm>
          <a:prstGeom prst="rect">
            <a:avLst/>
          </a:prstGeom>
          <a:ln>
            <a:solidFill>
              <a:schemeClr val="bg2"/>
            </a:solidFill>
          </a:ln>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DD1F24D5-7730-6733-5964-A66536E400FC}"/>
              </a:ext>
            </a:extLst>
          </p:cNvPr>
          <p:cNvPicPr>
            <a:picLocks noChangeAspect="1"/>
          </p:cNvPicPr>
          <p:nvPr/>
        </p:nvPicPr>
        <p:blipFill>
          <a:blip r:embed="rId6"/>
          <a:stretch>
            <a:fillRect/>
          </a:stretch>
        </p:blipFill>
        <p:spPr>
          <a:xfrm>
            <a:off x="764462" y="3620630"/>
            <a:ext cx="5020376" cy="485843"/>
          </a:xfrm>
          <a:prstGeom prst="rect">
            <a:avLst/>
          </a:prstGeom>
          <a:ln>
            <a:solidFill>
              <a:schemeClr val="bg2"/>
            </a:solidFill>
          </a:ln>
          <a:effectLst>
            <a:outerShdw blurRad="63500" sx="102000" sy="102000" algn="ctr" rotWithShape="0">
              <a:prstClr val="black">
                <a:alpha val="40000"/>
              </a:prstClr>
            </a:outerShdw>
          </a:effectLst>
        </p:spPr>
      </p:pic>
      <p:sp>
        <p:nvSpPr>
          <p:cNvPr id="17" name="Title 4">
            <a:extLst>
              <a:ext uri="{FF2B5EF4-FFF2-40B4-BE49-F238E27FC236}">
                <a16:creationId xmlns:a16="http://schemas.microsoft.com/office/drawing/2014/main" id="{9D011425-25D2-484F-97DB-A13A7162D016}"/>
              </a:ext>
            </a:extLst>
          </p:cNvPr>
          <p:cNvSpPr txBox="1">
            <a:spLocks/>
          </p:cNvSpPr>
          <p:nvPr/>
        </p:nvSpPr>
        <p:spPr>
          <a:xfrm>
            <a:off x="764462" y="2121046"/>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i="1" dirty="0">
                <a:solidFill>
                  <a:srgbClr val="009999"/>
                </a:solidFill>
              </a:rPr>
              <a:t>Deposit Tab</a:t>
            </a:r>
          </a:p>
        </p:txBody>
      </p:sp>
      <p:sp>
        <p:nvSpPr>
          <p:cNvPr id="18" name="Title 4">
            <a:extLst>
              <a:ext uri="{FF2B5EF4-FFF2-40B4-BE49-F238E27FC236}">
                <a16:creationId xmlns:a16="http://schemas.microsoft.com/office/drawing/2014/main" id="{79D0EE35-E544-E02E-9CD8-8575CAA763EF}"/>
              </a:ext>
            </a:extLst>
          </p:cNvPr>
          <p:cNvSpPr txBox="1">
            <a:spLocks/>
          </p:cNvSpPr>
          <p:nvPr/>
        </p:nvSpPr>
        <p:spPr>
          <a:xfrm>
            <a:off x="5866648" y="2121046"/>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i="1" dirty="0">
                <a:solidFill>
                  <a:srgbClr val="009999"/>
                </a:solidFill>
              </a:rPr>
              <a:t>Paystub</a:t>
            </a:r>
          </a:p>
        </p:txBody>
      </p:sp>
      <p:sp>
        <p:nvSpPr>
          <p:cNvPr id="19" name="Title 4">
            <a:extLst>
              <a:ext uri="{FF2B5EF4-FFF2-40B4-BE49-F238E27FC236}">
                <a16:creationId xmlns:a16="http://schemas.microsoft.com/office/drawing/2014/main" id="{9527DAF7-0A74-E6AD-5832-F51DBC24DA21}"/>
              </a:ext>
            </a:extLst>
          </p:cNvPr>
          <p:cNvSpPr txBox="1">
            <a:spLocks/>
          </p:cNvSpPr>
          <p:nvPr/>
        </p:nvSpPr>
        <p:spPr>
          <a:xfrm>
            <a:off x="764462" y="3400926"/>
            <a:ext cx="1760214"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i="1" dirty="0">
                <a:solidFill>
                  <a:srgbClr val="009999"/>
                </a:solidFill>
              </a:rPr>
              <a:t>Payroll Voucher Tab</a:t>
            </a:r>
          </a:p>
        </p:txBody>
      </p:sp>
      <p:pic>
        <p:nvPicPr>
          <p:cNvPr id="6146" name="Picture 2" descr="25,200+ Angry Woman Phone Stock Photos, Pictures &amp; Royalty-Free Images -  iStock | Angry man, Woman on cellphone, Scared man phone">
            <a:extLst>
              <a:ext uri="{FF2B5EF4-FFF2-40B4-BE49-F238E27FC236}">
                <a16:creationId xmlns:a16="http://schemas.microsoft.com/office/drawing/2014/main" id="{A3B78030-0514-013B-98F1-ECF81CAD24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71" r="15094"/>
          <a:stretch/>
        </p:blipFill>
        <p:spPr bwMode="auto">
          <a:xfrm>
            <a:off x="1269196" y="792340"/>
            <a:ext cx="948125" cy="918254"/>
          </a:xfrm>
          <a:prstGeom prst="flowChartConnector">
            <a:avLst/>
          </a:prstGeom>
          <a:noFill/>
          <a:ln>
            <a:solidFill>
              <a:schemeClr val="bg2"/>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6148" name="Picture 4" descr="Customer service rep Vector Clipart in AI, SVG, EPS, PSD, PNG">
            <a:extLst>
              <a:ext uri="{FF2B5EF4-FFF2-40B4-BE49-F238E27FC236}">
                <a16:creationId xmlns:a16="http://schemas.microsoft.com/office/drawing/2014/main" id="{A868042C-0BFA-4147-8D3F-4B97B8012D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0398" y="3201343"/>
            <a:ext cx="736732" cy="736732"/>
          </a:xfrm>
          <a:prstGeom prst="flowChartConnector">
            <a:avLst/>
          </a:prstGeom>
          <a:noFill/>
          <a:ln>
            <a:solidFill>
              <a:schemeClr val="bg2"/>
            </a:solidFill>
          </a:ln>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7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684BC4-664C-7832-ACF3-E2815EB04A19}"/>
              </a:ext>
            </a:extLst>
          </p:cNvPr>
          <p:cNvSpPr txBox="1"/>
          <p:nvPr/>
        </p:nvSpPr>
        <p:spPr>
          <a:xfrm>
            <a:off x="3413451" y="1727498"/>
            <a:ext cx="2676525" cy="276999"/>
          </a:xfrm>
          <a:prstGeom prst="rect">
            <a:avLst/>
          </a:prstGeom>
          <a:noFill/>
        </p:spPr>
        <p:txBody>
          <a:bodyPr wrap="square" rtlCol="0">
            <a:spAutoFit/>
          </a:bodyPr>
          <a:lstStyle/>
          <a:p>
            <a:r>
              <a:rPr lang="en-US" sz="1200" b="1" dirty="0"/>
              <a:t>This is what you see in </a:t>
            </a:r>
            <a:r>
              <a:rPr lang="en-US" sz="1200" b="1" dirty="0">
                <a:solidFill>
                  <a:schemeClr val="accent1"/>
                </a:solidFill>
              </a:rPr>
              <a:t>PRISM</a:t>
            </a:r>
          </a:p>
        </p:txBody>
      </p:sp>
      <p:pic>
        <p:nvPicPr>
          <p:cNvPr id="9" name="Picture 8">
            <a:extLst>
              <a:ext uri="{FF2B5EF4-FFF2-40B4-BE49-F238E27FC236}">
                <a16:creationId xmlns:a16="http://schemas.microsoft.com/office/drawing/2014/main" id="{D88BB29C-48F1-1991-2405-CE359DD67814}"/>
              </a:ext>
            </a:extLst>
          </p:cNvPr>
          <p:cNvPicPr>
            <a:picLocks noChangeAspect="1"/>
          </p:cNvPicPr>
          <p:nvPr/>
        </p:nvPicPr>
        <p:blipFill>
          <a:blip r:embed="rId4"/>
          <a:stretch>
            <a:fillRect/>
          </a:stretch>
        </p:blipFill>
        <p:spPr>
          <a:xfrm>
            <a:off x="764462" y="2329569"/>
            <a:ext cx="4896533" cy="809738"/>
          </a:xfrm>
          <a:prstGeom prst="rect">
            <a:avLst/>
          </a:prstGeom>
          <a:ln>
            <a:solidFill>
              <a:schemeClr val="bg2"/>
            </a:solidFill>
          </a:ln>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CB4E16B0-AD81-A19F-1B4F-C1BBD8531A7C}"/>
              </a:ext>
            </a:extLst>
          </p:cNvPr>
          <p:cNvPicPr>
            <a:picLocks noChangeAspect="1"/>
          </p:cNvPicPr>
          <p:nvPr/>
        </p:nvPicPr>
        <p:blipFill>
          <a:blip r:embed="rId5"/>
          <a:stretch>
            <a:fillRect/>
          </a:stretch>
        </p:blipFill>
        <p:spPr>
          <a:xfrm>
            <a:off x="6059630" y="2329569"/>
            <a:ext cx="2219635" cy="714475"/>
          </a:xfrm>
          <a:prstGeom prst="rect">
            <a:avLst/>
          </a:prstGeom>
          <a:ln>
            <a:solidFill>
              <a:schemeClr val="bg2"/>
            </a:solidFill>
          </a:ln>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DD1F24D5-7730-6733-5964-A66536E400FC}"/>
              </a:ext>
            </a:extLst>
          </p:cNvPr>
          <p:cNvPicPr>
            <a:picLocks noChangeAspect="1"/>
          </p:cNvPicPr>
          <p:nvPr/>
        </p:nvPicPr>
        <p:blipFill>
          <a:blip r:embed="rId6"/>
          <a:stretch>
            <a:fillRect/>
          </a:stretch>
        </p:blipFill>
        <p:spPr>
          <a:xfrm>
            <a:off x="764462" y="3620630"/>
            <a:ext cx="5020376" cy="485843"/>
          </a:xfrm>
          <a:prstGeom prst="rect">
            <a:avLst/>
          </a:prstGeom>
          <a:ln>
            <a:solidFill>
              <a:schemeClr val="bg2"/>
            </a:solidFill>
          </a:ln>
          <a:effectLst>
            <a:outerShdw blurRad="63500" sx="102000" sy="102000" algn="ctr" rotWithShape="0">
              <a:prstClr val="black">
                <a:alpha val="40000"/>
              </a:prstClr>
            </a:outerShdw>
          </a:effectLst>
        </p:spPr>
      </p:pic>
      <p:sp>
        <p:nvSpPr>
          <p:cNvPr id="17" name="Title 4">
            <a:extLst>
              <a:ext uri="{FF2B5EF4-FFF2-40B4-BE49-F238E27FC236}">
                <a16:creationId xmlns:a16="http://schemas.microsoft.com/office/drawing/2014/main" id="{9D011425-25D2-484F-97DB-A13A7162D016}"/>
              </a:ext>
            </a:extLst>
          </p:cNvPr>
          <p:cNvSpPr txBox="1">
            <a:spLocks/>
          </p:cNvSpPr>
          <p:nvPr/>
        </p:nvSpPr>
        <p:spPr>
          <a:xfrm>
            <a:off x="764462" y="2121046"/>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i="1" dirty="0">
                <a:solidFill>
                  <a:srgbClr val="009999"/>
                </a:solidFill>
              </a:rPr>
              <a:t>Deposit Tab</a:t>
            </a:r>
          </a:p>
        </p:txBody>
      </p:sp>
      <p:sp>
        <p:nvSpPr>
          <p:cNvPr id="18" name="Title 4">
            <a:extLst>
              <a:ext uri="{FF2B5EF4-FFF2-40B4-BE49-F238E27FC236}">
                <a16:creationId xmlns:a16="http://schemas.microsoft.com/office/drawing/2014/main" id="{79D0EE35-E544-E02E-9CD8-8575CAA763EF}"/>
              </a:ext>
            </a:extLst>
          </p:cNvPr>
          <p:cNvSpPr txBox="1">
            <a:spLocks/>
          </p:cNvSpPr>
          <p:nvPr/>
        </p:nvSpPr>
        <p:spPr>
          <a:xfrm>
            <a:off x="5866648" y="2121046"/>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i="1" dirty="0">
                <a:solidFill>
                  <a:srgbClr val="009999"/>
                </a:solidFill>
              </a:rPr>
              <a:t>Paystub</a:t>
            </a:r>
          </a:p>
        </p:txBody>
      </p:sp>
      <p:sp>
        <p:nvSpPr>
          <p:cNvPr id="19" name="Title 4">
            <a:extLst>
              <a:ext uri="{FF2B5EF4-FFF2-40B4-BE49-F238E27FC236}">
                <a16:creationId xmlns:a16="http://schemas.microsoft.com/office/drawing/2014/main" id="{9527DAF7-0A74-E6AD-5832-F51DBC24DA21}"/>
              </a:ext>
            </a:extLst>
          </p:cNvPr>
          <p:cNvSpPr txBox="1">
            <a:spLocks/>
          </p:cNvSpPr>
          <p:nvPr/>
        </p:nvSpPr>
        <p:spPr>
          <a:xfrm>
            <a:off x="764462" y="3400926"/>
            <a:ext cx="1760214"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i="1" dirty="0">
                <a:solidFill>
                  <a:srgbClr val="009999"/>
                </a:solidFill>
              </a:rPr>
              <a:t>Payroll Voucher Tab</a:t>
            </a:r>
          </a:p>
        </p:txBody>
      </p:sp>
      <p:pic>
        <p:nvPicPr>
          <p:cNvPr id="6146" name="Picture 2" descr="25,200+ Angry Woman Phone Stock Photos, Pictures &amp; Royalty-Free Images -  iStock | Angry man, Woman on cellphone, Scared man phone">
            <a:extLst>
              <a:ext uri="{FF2B5EF4-FFF2-40B4-BE49-F238E27FC236}">
                <a16:creationId xmlns:a16="http://schemas.microsoft.com/office/drawing/2014/main" id="{A3B78030-0514-013B-98F1-ECF81CAD24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71" r="15094"/>
          <a:stretch/>
        </p:blipFill>
        <p:spPr bwMode="auto">
          <a:xfrm>
            <a:off x="1269196" y="792340"/>
            <a:ext cx="948125" cy="918254"/>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sp>
        <p:nvSpPr>
          <p:cNvPr id="2" name="TextBox 1">
            <a:extLst>
              <a:ext uri="{FF2B5EF4-FFF2-40B4-BE49-F238E27FC236}">
                <a16:creationId xmlns:a16="http://schemas.microsoft.com/office/drawing/2014/main" id="{C5F13FB1-5C02-2102-A4DF-7E0B5565C765}"/>
              </a:ext>
            </a:extLst>
          </p:cNvPr>
          <p:cNvSpPr txBox="1"/>
          <p:nvPr/>
        </p:nvSpPr>
        <p:spPr>
          <a:xfrm>
            <a:off x="6059630" y="3263386"/>
            <a:ext cx="1827530" cy="1328023"/>
          </a:xfrm>
          <a:prstGeom prst="flowChartAlternateProcess">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p>
            <a:pPr algn="ctr"/>
            <a:r>
              <a:rPr lang="en-US" sz="1200" b="1" i="1" dirty="0">
                <a:solidFill>
                  <a:schemeClr val="bg1"/>
                </a:solidFill>
              </a:rPr>
              <a:t>That’s right, we must advise the employee that the payment will get to her account </a:t>
            </a:r>
            <a:r>
              <a:rPr lang="en-US" sz="1200" b="1" i="1" dirty="0">
                <a:solidFill>
                  <a:schemeClr val="tx2"/>
                </a:solidFill>
              </a:rPr>
              <a:t>anytime during the day</a:t>
            </a:r>
            <a:r>
              <a:rPr lang="en-US" sz="1200" b="1" i="1" dirty="0">
                <a:solidFill>
                  <a:schemeClr val="accent1"/>
                </a:solidFill>
              </a:rPr>
              <a:t>.</a:t>
            </a:r>
          </a:p>
        </p:txBody>
      </p:sp>
      <p:pic>
        <p:nvPicPr>
          <p:cNvPr id="6148" name="Picture 4" descr="Customer service rep Vector Clipart in AI, SVG, EPS, PSD, PNG">
            <a:extLst>
              <a:ext uri="{FF2B5EF4-FFF2-40B4-BE49-F238E27FC236}">
                <a16:creationId xmlns:a16="http://schemas.microsoft.com/office/drawing/2014/main" id="{A868042C-0BFA-4147-8D3F-4B97B8012D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0398" y="3201343"/>
            <a:ext cx="736732" cy="736732"/>
          </a:xfrm>
          <a:prstGeom prst="flowChartConnector">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A051DF-A2EE-3715-DAC0-62DDBB564340}"/>
              </a:ext>
            </a:extLst>
          </p:cNvPr>
          <p:cNvSpPr txBox="1"/>
          <p:nvPr/>
        </p:nvSpPr>
        <p:spPr>
          <a:xfrm>
            <a:off x="2120728" y="986236"/>
            <a:ext cx="5766432" cy="461665"/>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Margarita is calling because she did not receive her payment today (8/4/2023), she states nothing has changed into her account.</a:t>
            </a:r>
          </a:p>
        </p:txBody>
      </p:sp>
    </p:spTree>
    <p:extLst>
      <p:ext uri="{BB962C8B-B14F-4D97-AF65-F5344CB8AC3E}">
        <p14:creationId xmlns:p14="http://schemas.microsoft.com/office/powerpoint/2010/main" val="414372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2235916" y="974592"/>
            <a:ext cx="5766432" cy="276999"/>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Robert Claims he did not receive his check… </a:t>
            </a:r>
          </a:p>
        </p:txBody>
      </p:sp>
      <p:sp>
        <p:nvSpPr>
          <p:cNvPr id="4" name="TextBox 3">
            <a:extLst>
              <a:ext uri="{FF2B5EF4-FFF2-40B4-BE49-F238E27FC236}">
                <a16:creationId xmlns:a16="http://schemas.microsoft.com/office/drawing/2014/main" id="{A4684BC4-664C-7832-ACF3-E2815EB04A19}"/>
              </a:ext>
            </a:extLst>
          </p:cNvPr>
          <p:cNvSpPr txBox="1"/>
          <p:nvPr/>
        </p:nvSpPr>
        <p:spPr>
          <a:xfrm>
            <a:off x="3383105" y="1360642"/>
            <a:ext cx="2676525" cy="276999"/>
          </a:xfrm>
          <a:prstGeom prst="rect">
            <a:avLst/>
          </a:prstGeom>
          <a:noFill/>
        </p:spPr>
        <p:txBody>
          <a:bodyPr wrap="square" rtlCol="0">
            <a:spAutoFit/>
          </a:bodyPr>
          <a:lstStyle/>
          <a:p>
            <a:r>
              <a:rPr lang="en-US" sz="1200" b="1" dirty="0"/>
              <a:t>This is what you see in </a:t>
            </a:r>
            <a:r>
              <a:rPr lang="en-US" sz="1200" b="1" dirty="0">
                <a:solidFill>
                  <a:schemeClr val="accent1"/>
                </a:solidFill>
              </a:rPr>
              <a:t>PRISM</a:t>
            </a: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8194" name="Picture 2" descr="Grumpy Senior Man Stock Photo - Download Image Now - Displeased, Anger, Men  - iStock">
            <a:extLst>
              <a:ext uri="{FF2B5EF4-FFF2-40B4-BE49-F238E27FC236}">
                <a16:creationId xmlns:a16="http://schemas.microsoft.com/office/drawing/2014/main" id="{F7921207-E416-357A-033E-A1E1CF6DEB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78" r="16959"/>
          <a:stretch/>
        </p:blipFill>
        <p:spPr bwMode="auto">
          <a:xfrm>
            <a:off x="1313112" y="725550"/>
            <a:ext cx="952035" cy="931137"/>
          </a:xfrm>
          <a:prstGeom prst="flowChartConnector">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94061EF-B7A4-F5C7-781B-CB4DCD4AA8D2}"/>
              </a:ext>
            </a:extLst>
          </p:cNvPr>
          <p:cNvPicPr>
            <a:picLocks noChangeAspect="1"/>
          </p:cNvPicPr>
          <p:nvPr/>
        </p:nvPicPr>
        <p:blipFill>
          <a:blip r:embed="rId5"/>
          <a:stretch>
            <a:fillRect/>
          </a:stretch>
        </p:blipFill>
        <p:spPr>
          <a:xfrm>
            <a:off x="2265147" y="1729187"/>
            <a:ext cx="4711821" cy="3185457"/>
          </a:xfrm>
          <a:prstGeom prst="rect">
            <a:avLst/>
          </a:prstGeom>
          <a:ln>
            <a:solidFill>
              <a:schemeClr val="bg2"/>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62421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2235916" y="974592"/>
            <a:ext cx="5766432" cy="276999"/>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Robert Claims he did not receive his check… </a:t>
            </a:r>
          </a:p>
        </p:txBody>
      </p:sp>
      <p:sp>
        <p:nvSpPr>
          <p:cNvPr id="4" name="TextBox 3">
            <a:extLst>
              <a:ext uri="{FF2B5EF4-FFF2-40B4-BE49-F238E27FC236}">
                <a16:creationId xmlns:a16="http://schemas.microsoft.com/office/drawing/2014/main" id="{A4684BC4-664C-7832-ACF3-E2815EB04A19}"/>
              </a:ext>
            </a:extLst>
          </p:cNvPr>
          <p:cNvSpPr txBox="1"/>
          <p:nvPr/>
        </p:nvSpPr>
        <p:spPr>
          <a:xfrm>
            <a:off x="3383105" y="1360642"/>
            <a:ext cx="2676525" cy="276999"/>
          </a:xfrm>
          <a:prstGeom prst="rect">
            <a:avLst/>
          </a:prstGeom>
          <a:noFill/>
        </p:spPr>
        <p:txBody>
          <a:bodyPr wrap="square" rtlCol="0">
            <a:spAutoFit/>
          </a:bodyPr>
          <a:lstStyle/>
          <a:p>
            <a:r>
              <a:rPr lang="en-US" sz="1200" b="1" dirty="0"/>
              <a:t>This is what you see in </a:t>
            </a:r>
            <a:r>
              <a:rPr lang="en-US" sz="1200" b="1" dirty="0">
                <a:solidFill>
                  <a:schemeClr val="accent1"/>
                </a:solidFill>
              </a:rPr>
              <a:t>PRISM</a:t>
            </a: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8194" name="Picture 2" descr="Grumpy Senior Man Stock Photo - Download Image Now - Displeased, Anger, Men  - iStock">
            <a:extLst>
              <a:ext uri="{FF2B5EF4-FFF2-40B4-BE49-F238E27FC236}">
                <a16:creationId xmlns:a16="http://schemas.microsoft.com/office/drawing/2014/main" id="{F7921207-E416-357A-033E-A1E1CF6DEB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78" r="16959"/>
          <a:stretch/>
        </p:blipFill>
        <p:spPr bwMode="auto">
          <a:xfrm>
            <a:off x="1313112" y="725550"/>
            <a:ext cx="952035" cy="931137"/>
          </a:xfrm>
          <a:prstGeom prst="flowChartConnector">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E578190-2974-0913-BA52-BD01B1C3A702}"/>
              </a:ext>
            </a:extLst>
          </p:cNvPr>
          <p:cNvPicPr>
            <a:picLocks noChangeAspect="1"/>
          </p:cNvPicPr>
          <p:nvPr/>
        </p:nvPicPr>
        <p:blipFill>
          <a:blip r:embed="rId5"/>
          <a:stretch>
            <a:fillRect/>
          </a:stretch>
        </p:blipFill>
        <p:spPr>
          <a:xfrm>
            <a:off x="517265" y="1775877"/>
            <a:ext cx="4601867" cy="3111122"/>
          </a:xfrm>
          <a:prstGeom prst="rect">
            <a:avLst/>
          </a:prstGeom>
          <a:ln>
            <a:solidFill>
              <a:schemeClr val="bg2"/>
            </a:solidFill>
          </a:ln>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B8F854F2-F2B8-73D9-FC52-A2E7A024C604}"/>
              </a:ext>
            </a:extLst>
          </p:cNvPr>
          <p:cNvSpPr txBox="1"/>
          <p:nvPr/>
        </p:nvSpPr>
        <p:spPr>
          <a:xfrm>
            <a:off x="5382618" y="1796503"/>
            <a:ext cx="2938247" cy="830997"/>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dirty="0"/>
              <a:t>Correct! According to PRISM, the check was sent to the </a:t>
            </a:r>
            <a:r>
              <a:rPr lang="en-US" dirty="0">
                <a:solidFill>
                  <a:schemeClr val="tx2"/>
                </a:solidFill>
              </a:rPr>
              <a:t>Client Address, </a:t>
            </a:r>
            <a:r>
              <a:rPr lang="en-US" dirty="0"/>
              <a:t>so we can refer the employee to the WSM. </a:t>
            </a:r>
          </a:p>
        </p:txBody>
      </p:sp>
      <p:sp>
        <p:nvSpPr>
          <p:cNvPr id="9" name="TextBox 8">
            <a:extLst>
              <a:ext uri="{FF2B5EF4-FFF2-40B4-BE49-F238E27FC236}">
                <a16:creationId xmlns:a16="http://schemas.microsoft.com/office/drawing/2014/main" id="{73B6B762-D16A-3662-4B69-DBD779A1BC6D}"/>
              </a:ext>
            </a:extLst>
          </p:cNvPr>
          <p:cNvSpPr txBox="1"/>
          <p:nvPr/>
        </p:nvSpPr>
        <p:spPr>
          <a:xfrm>
            <a:off x="5382618" y="2786362"/>
            <a:ext cx="2938247" cy="646331"/>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dirty="0"/>
              <a:t>We can always double check with the payroll processor, where the check was sent to and ask for Tracking#</a:t>
            </a:r>
          </a:p>
        </p:txBody>
      </p:sp>
      <p:pic>
        <p:nvPicPr>
          <p:cNvPr id="2" name="Picture 4" descr="Customer service rep Vector Clipart in AI, SVG, EPS, PSD, PNG">
            <a:extLst>
              <a:ext uri="{FF2B5EF4-FFF2-40B4-BE49-F238E27FC236}">
                <a16:creationId xmlns:a16="http://schemas.microsoft.com/office/drawing/2014/main" id="{17DB57CF-0CC8-A5F6-C376-6313FFCDC3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2333" y="2307312"/>
            <a:ext cx="736732" cy="736732"/>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2A62930-D5A3-3892-35B7-82EA940EBEC6}"/>
              </a:ext>
            </a:extLst>
          </p:cNvPr>
          <p:cNvSpPr txBox="1"/>
          <p:nvPr/>
        </p:nvSpPr>
        <p:spPr>
          <a:xfrm>
            <a:off x="5382617" y="3591555"/>
            <a:ext cx="2938247" cy="461665"/>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s-US" dirty="0"/>
              <a:t>W</a:t>
            </a:r>
            <a:r>
              <a:rPr lang="en-US" dirty="0"/>
              <a:t>e can also check on </a:t>
            </a:r>
            <a:r>
              <a:rPr lang="en-US" dirty="0">
                <a:solidFill>
                  <a:schemeClr val="tx2"/>
                </a:solidFill>
              </a:rPr>
              <a:t>Client Details &gt; notes </a:t>
            </a:r>
            <a:r>
              <a:rPr lang="en-US" dirty="0"/>
              <a:t>for special instructions</a:t>
            </a:r>
          </a:p>
        </p:txBody>
      </p:sp>
    </p:spTree>
    <p:extLst>
      <p:ext uri="{BB962C8B-B14F-4D97-AF65-F5344CB8AC3E}">
        <p14:creationId xmlns:p14="http://schemas.microsoft.com/office/powerpoint/2010/main" val="358757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2650" y="1012103"/>
            <a:ext cx="5766432" cy="461665"/>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Andrew is calling because he never received a check from 6/9/2023. He states he </a:t>
            </a:r>
            <a:r>
              <a:rPr lang="en-US" sz="1200" b="1" i="1" dirty="0">
                <a:solidFill>
                  <a:schemeClr val="accent1"/>
                </a:solidFill>
              </a:rPr>
              <a:t>never cashed it.</a:t>
            </a: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9218" name="Picture 2" descr="Angry Black Man Talking Phone At Home Young Stock Footage SBV-336920475 -  Storyblocks">
            <a:extLst>
              <a:ext uri="{FF2B5EF4-FFF2-40B4-BE49-F238E27FC236}">
                <a16:creationId xmlns:a16="http://schemas.microsoft.com/office/drawing/2014/main" id="{4E9C0F9D-F3F3-A6E2-C93C-01B201277C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17" r="18818"/>
          <a:stretch/>
        </p:blipFill>
        <p:spPr bwMode="auto">
          <a:xfrm>
            <a:off x="1115312" y="780813"/>
            <a:ext cx="974425" cy="931137"/>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3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684BC4-664C-7832-ACF3-E2815EB04A19}"/>
              </a:ext>
            </a:extLst>
          </p:cNvPr>
          <p:cNvSpPr txBox="1"/>
          <p:nvPr/>
        </p:nvSpPr>
        <p:spPr>
          <a:xfrm>
            <a:off x="4303776" y="1516900"/>
            <a:ext cx="2676525" cy="276999"/>
          </a:xfrm>
          <a:prstGeom prst="rect">
            <a:avLst/>
          </a:prstGeom>
          <a:noFill/>
        </p:spPr>
        <p:txBody>
          <a:bodyPr wrap="square" rtlCol="0">
            <a:spAutoFit/>
          </a:bodyPr>
          <a:lstStyle/>
          <a:p>
            <a:r>
              <a:rPr lang="en-US" sz="1200" b="1" dirty="0"/>
              <a:t>This is what you see in </a:t>
            </a:r>
            <a:r>
              <a:rPr lang="en-US" sz="1200" b="1" dirty="0">
                <a:solidFill>
                  <a:schemeClr val="accent1"/>
                </a:solidFill>
              </a:rPr>
              <a:t>PRISM</a:t>
            </a: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sp>
        <p:nvSpPr>
          <p:cNvPr id="7" name="TextBox 6">
            <a:extLst>
              <a:ext uri="{FF2B5EF4-FFF2-40B4-BE49-F238E27FC236}">
                <a16:creationId xmlns:a16="http://schemas.microsoft.com/office/drawing/2014/main" id="{B8F854F2-F2B8-73D9-FC52-A2E7A024C604}"/>
              </a:ext>
            </a:extLst>
          </p:cNvPr>
          <p:cNvSpPr txBox="1"/>
          <p:nvPr/>
        </p:nvSpPr>
        <p:spPr>
          <a:xfrm>
            <a:off x="888242" y="2153068"/>
            <a:ext cx="2938247" cy="276999"/>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dirty="0"/>
              <a:t>At this point we can create a case:</a:t>
            </a:r>
          </a:p>
        </p:txBody>
      </p:sp>
      <p:pic>
        <p:nvPicPr>
          <p:cNvPr id="2" name="Picture 4" descr="Customer service rep Vector Clipart in AI, SVG, EPS, PSD, PNG">
            <a:extLst>
              <a:ext uri="{FF2B5EF4-FFF2-40B4-BE49-F238E27FC236}">
                <a16:creationId xmlns:a16="http://schemas.microsoft.com/office/drawing/2014/main" id="{17DB57CF-0CC8-A5F6-C376-6313FFCDC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89" y="2015534"/>
            <a:ext cx="736732" cy="736732"/>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5" name="Flowchart: Alternate Process 4">
            <a:extLst>
              <a:ext uri="{FF2B5EF4-FFF2-40B4-BE49-F238E27FC236}">
                <a16:creationId xmlns:a16="http://schemas.microsoft.com/office/drawing/2014/main" id="{AA6985B3-47E3-F1A8-644E-CFC5B4D4359A}"/>
              </a:ext>
            </a:extLst>
          </p:cNvPr>
          <p:cNvSpPr/>
          <p:nvPr/>
        </p:nvSpPr>
        <p:spPr>
          <a:xfrm>
            <a:off x="609841" y="2773357"/>
            <a:ext cx="3216648" cy="1887853"/>
          </a:xfrm>
          <a:prstGeom prst="flowChartAlternateProcess">
            <a:avLst/>
          </a:prstGeom>
          <a:solidFill>
            <a:srgbClr val="00A5B5">
              <a:alpha val="22000"/>
            </a:srgbClr>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230865-D8A4-8F73-015D-82BA3CE112C3}"/>
              </a:ext>
            </a:extLst>
          </p:cNvPr>
          <p:cNvSpPr txBox="1"/>
          <p:nvPr/>
        </p:nvSpPr>
        <p:spPr>
          <a:xfrm>
            <a:off x="1563141" y="2861452"/>
            <a:ext cx="1310044" cy="369332"/>
          </a:xfrm>
          <a:prstGeom prst="rect">
            <a:avLst/>
          </a:prstGeom>
          <a:noFill/>
        </p:spPr>
        <p:txBody>
          <a:bodyPr wrap="square" rtlCol="0">
            <a:spAutoFit/>
          </a:bodyPr>
          <a:lstStyle/>
          <a:p>
            <a:pPr algn="ctr"/>
            <a:r>
              <a:rPr lang="en-US" b="1" i="1" dirty="0">
                <a:solidFill>
                  <a:srgbClr val="706866"/>
                </a:solidFill>
              </a:rPr>
              <a:t>Check</a:t>
            </a:r>
            <a:endParaRPr lang="en-US" b="1" i="1" dirty="0"/>
          </a:p>
        </p:txBody>
      </p:sp>
      <p:pic>
        <p:nvPicPr>
          <p:cNvPr id="9" name="Picture 8">
            <a:extLst>
              <a:ext uri="{FF2B5EF4-FFF2-40B4-BE49-F238E27FC236}">
                <a16:creationId xmlns:a16="http://schemas.microsoft.com/office/drawing/2014/main" id="{8B697D8A-90DB-4314-B0BC-59A9E8841726}"/>
              </a:ext>
            </a:extLst>
          </p:cNvPr>
          <p:cNvPicPr>
            <a:picLocks noChangeAspect="1"/>
          </p:cNvPicPr>
          <p:nvPr/>
        </p:nvPicPr>
        <p:blipFill>
          <a:blip r:embed="rId5"/>
          <a:stretch>
            <a:fillRect/>
          </a:stretch>
        </p:blipFill>
        <p:spPr>
          <a:xfrm>
            <a:off x="807686" y="3261967"/>
            <a:ext cx="2749445" cy="279356"/>
          </a:xfrm>
          <a:prstGeom prst="rect">
            <a:avLst/>
          </a:prstGeom>
        </p:spPr>
      </p:pic>
      <p:pic>
        <p:nvPicPr>
          <p:cNvPr id="10" name="Picture 9">
            <a:extLst>
              <a:ext uri="{FF2B5EF4-FFF2-40B4-BE49-F238E27FC236}">
                <a16:creationId xmlns:a16="http://schemas.microsoft.com/office/drawing/2014/main" id="{E7F82A6B-9F04-04E3-F40A-7A2EFC4FBDA6}"/>
              </a:ext>
            </a:extLst>
          </p:cNvPr>
          <p:cNvPicPr>
            <a:picLocks noChangeAspect="1"/>
          </p:cNvPicPr>
          <p:nvPr/>
        </p:nvPicPr>
        <p:blipFill>
          <a:blip r:embed="rId6"/>
          <a:stretch>
            <a:fillRect/>
          </a:stretch>
        </p:blipFill>
        <p:spPr>
          <a:xfrm>
            <a:off x="928625" y="3628932"/>
            <a:ext cx="2585795" cy="324238"/>
          </a:xfrm>
          <a:prstGeom prst="rect">
            <a:avLst/>
          </a:prstGeom>
        </p:spPr>
      </p:pic>
      <p:pic>
        <p:nvPicPr>
          <p:cNvPr id="12" name="Picture 11">
            <a:extLst>
              <a:ext uri="{FF2B5EF4-FFF2-40B4-BE49-F238E27FC236}">
                <a16:creationId xmlns:a16="http://schemas.microsoft.com/office/drawing/2014/main" id="{44A767A6-4DC6-A847-CE3E-F0C91AC56FAB}"/>
              </a:ext>
            </a:extLst>
          </p:cNvPr>
          <p:cNvPicPr>
            <a:picLocks noChangeAspect="1"/>
          </p:cNvPicPr>
          <p:nvPr/>
        </p:nvPicPr>
        <p:blipFill>
          <a:blip r:embed="rId7"/>
          <a:stretch>
            <a:fillRect/>
          </a:stretch>
        </p:blipFill>
        <p:spPr>
          <a:xfrm>
            <a:off x="807686" y="4032482"/>
            <a:ext cx="2734743" cy="294058"/>
          </a:xfrm>
          <a:prstGeom prst="rect">
            <a:avLst/>
          </a:prstGeom>
        </p:spPr>
      </p:pic>
      <p:sp>
        <p:nvSpPr>
          <p:cNvPr id="13" name="TextBox 12">
            <a:extLst>
              <a:ext uri="{FF2B5EF4-FFF2-40B4-BE49-F238E27FC236}">
                <a16:creationId xmlns:a16="http://schemas.microsoft.com/office/drawing/2014/main" id="{3E2FB88D-E0C6-7295-9C98-1F2FA1512459}"/>
              </a:ext>
            </a:extLst>
          </p:cNvPr>
          <p:cNvSpPr txBox="1"/>
          <p:nvPr/>
        </p:nvSpPr>
        <p:spPr>
          <a:xfrm>
            <a:off x="4463042" y="2170226"/>
            <a:ext cx="3576987" cy="461665"/>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dirty="0"/>
              <a:t>We can also send the affidavit form for the employee to fill out and send back</a:t>
            </a:r>
          </a:p>
        </p:txBody>
      </p:sp>
      <p:pic>
        <p:nvPicPr>
          <p:cNvPr id="18" name="Picture 17">
            <a:extLst>
              <a:ext uri="{FF2B5EF4-FFF2-40B4-BE49-F238E27FC236}">
                <a16:creationId xmlns:a16="http://schemas.microsoft.com/office/drawing/2014/main" id="{B4880684-1B57-FA19-4BB1-EEAE6CFA6D8A}"/>
              </a:ext>
            </a:extLst>
          </p:cNvPr>
          <p:cNvPicPr>
            <a:picLocks noChangeAspect="1"/>
          </p:cNvPicPr>
          <p:nvPr/>
        </p:nvPicPr>
        <p:blipFill rotWithShape="1">
          <a:blip r:embed="rId8"/>
          <a:srcRect r="5202" b="2997"/>
          <a:stretch/>
        </p:blipFill>
        <p:spPr>
          <a:xfrm>
            <a:off x="4592180" y="2969252"/>
            <a:ext cx="2908268" cy="405807"/>
          </a:xfrm>
          <a:prstGeom prst="rect">
            <a:avLst/>
          </a:prstGeom>
          <a:ln>
            <a:solidFill>
              <a:schemeClr val="bg2"/>
            </a:solid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F3FA6EEC-06B6-88E3-1BD7-8E81286AD698}"/>
              </a:ext>
            </a:extLst>
          </p:cNvPr>
          <p:cNvPicPr>
            <a:picLocks noChangeAspect="1"/>
          </p:cNvPicPr>
          <p:nvPr/>
        </p:nvPicPr>
        <p:blipFill>
          <a:blip r:embed="rId9"/>
          <a:stretch>
            <a:fillRect/>
          </a:stretch>
        </p:blipFill>
        <p:spPr>
          <a:xfrm>
            <a:off x="4572000" y="3485203"/>
            <a:ext cx="3439005" cy="943107"/>
          </a:xfrm>
          <a:prstGeom prst="rect">
            <a:avLst/>
          </a:prstGeom>
          <a:ln>
            <a:solidFill>
              <a:schemeClr val="bg2"/>
            </a:solidFill>
          </a:ln>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724D5DE5-1DB3-6C8C-4CD2-E1D61B18F3ED}"/>
              </a:ext>
            </a:extLst>
          </p:cNvPr>
          <p:cNvSpPr txBox="1"/>
          <p:nvPr/>
        </p:nvSpPr>
        <p:spPr>
          <a:xfrm>
            <a:off x="1932650" y="1012103"/>
            <a:ext cx="5766432" cy="461665"/>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Andrew is calling because he never received a check from 6/9/2023. He states he </a:t>
            </a:r>
            <a:r>
              <a:rPr lang="en-US" sz="1200" b="1" i="1" dirty="0">
                <a:solidFill>
                  <a:schemeClr val="accent1"/>
                </a:solidFill>
              </a:rPr>
              <a:t>never cashed it.</a:t>
            </a:r>
          </a:p>
        </p:txBody>
      </p:sp>
      <p:pic>
        <p:nvPicPr>
          <p:cNvPr id="9218" name="Picture 2" descr="Angry Black Man Talking Phone At Home Young Stock Footage SBV-336920475 -  Storyblocks">
            <a:extLst>
              <a:ext uri="{FF2B5EF4-FFF2-40B4-BE49-F238E27FC236}">
                <a16:creationId xmlns:a16="http://schemas.microsoft.com/office/drawing/2014/main" id="{4E9C0F9D-F3F3-A6E2-C93C-01B201277CA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317" r="18818"/>
          <a:stretch/>
        </p:blipFill>
        <p:spPr bwMode="auto">
          <a:xfrm>
            <a:off x="1115312" y="780813"/>
            <a:ext cx="974425" cy="931137"/>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2650" y="1012103"/>
            <a:ext cx="5766432" cy="461665"/>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Sara is calling because she claims she did not receive a check on July, wants a copy of the voucher. This is what you see…</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3" name="Picture 2">
            <a:extLst>
              <a:ext uri="{FF2B5EF4-FFF2-40B4-BE49-F238E27FC236}">
                <a16:creationId xmlns:a16="http://schemas.microsoft.com/office/drawing/2014/main" id="{C8FE0A61-9144-98AD-B72D-E3C58EDD124C}"/>
              </a:ext>
            </a:extLst>
          </p:cNvPr>
          <p:cNvPicPr>
            <a:picLocks noChangeAspect="1"/>
          </p:cNvPicPr>
          <p:nvPr/>
        </p:nvPicPr>
        <p:blipFill>
          <a:blip r:embed="rId4"/>
          <a:stretch>
            <a:fillRect/>
          </a:stretch>
        </p:blipFill>
        <p:spPr>
          <a:xfrm>
            <a:off x="570370" y="1984089"/>
            <a:ext cx="8003260" cy="2326939"/>
          </a:xfrm>
          <a:prstGeom prst="rect">
            <a:avLst/>
          </a:prstGeom>
          <a:ln>
            <a:solidFill>
              <a:schemeClr val="bg2"/>
            </a:solidFill>
          </a:ln>
          <a:effectLst>
            <a:outerShdw blurRad="63500" sx="102000" sy="102000" algn="ctr" rotWithShape="0">
              <a:prstClr val="black">
                <a:alpha val="40000"/>
              </a:prstClr>
            </a:outerShdw>
          </a:effectLst>
        </p:spPr>
      </p:pic>
      <p:pic>
        <p:nvPicPr>
          <p:cNvPr id="11266" name="Picture 2" descr="1,800+ Black Woman On Phone Sad Stock Photos, Pictures &amp; Royalty-Free  Images - iStock">
            <a:extLst>
              <a:ext uri="{FF2B5EF4-FFF2-40B4-BE49-F238E27FC236}">
                <a16:creationId xmlns:a16="http://schemas.microsoft.com/office/drawing/2014/main" id="{5F26C6FC-A9E3-4F46-974E-0BF4C4191F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03" r="9063"/>
          <a:stretch/>
        </p:blipFill>
        <p:spPr bwMode="auto">
          <a:xfrm>
            <a:off x="1066336" y="756942"/>
            <a:ext cx="974426" cy="971986"/>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3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2650" y="1012103"/>
            <a:ext cx="5766432" cy="461665"/>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Sara is calling because she claims she did not receive a check on July, wants a copy of the voucher. This is what you see…</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sp>
        <p:nvSpPr>
          <p:cNvPr id="2" name="TextBox 1">
            <a:extLst>
              <a:ext uri="{FF2B5EF4-FFF2-40B4-BE49-F238E27FC236}">
                <a16:creationId xmlns:a16="http://schemas.microsoft.com/office/drawing/2014/main" id="{38C6DEAF-116C-A13D-ABB6-843C7D1F8A29}"/>
              </a:ext>
            </a:extLst>
          </p:cNvPr>
          <p:cNvSpPr txBox="1"/>
          <p:nvPr/>
        </p:nvSpPr>
        <p:spPr>
          <a:xfrm>
            <a:off x="1371406" y="4180089"/>
            <a:ext cx="6327676" cy="461665"/>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s-US" dirty="0"/>
              <a:t>T</a:t>
            </a:r>
            <a:r>
              <a:rPr lang="en-US" dirty="0"/>
              <a:t>hat check has 0 amount, meaning that we did not process payroll for that date, employee will need to </a:t>
            </a:r>
            <a:r>
              <a:rPr lang="en-US" dirty="0">
                <a:solidFill>
                  <a:schemeClr val="tx2"/>
                </a:solidFill>
              </a:rPr>
              <a:t>talk to WSM</a:t>
            </a:r>
          </a:p>
        </p:txBody>
      </p:sp>
      <p:pic>
        <p:nvPicPr>
          <p:cNvPr id="4" name="Picture 4" descr="Customer service rep Vector Clipart in AI, SVG, EPS, PSD, PNG">
            <a:extLst>
              <a:ext uri="{FF2B5EF4-FFF2-40B4-BE49-F238E27FC236}">
                <a16:creationId xmlns:a16="http://schemas.microsoft.com/office/drawing/2014/main" id="{96C082B9-0269-EEE0-8DF4-7047E0329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970" y="4042556"/>
            <a:ext cx="736732" cy="736732"/>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A89A91E-8AB2-C45D-785F-5C883E2AA5EB}"/>
              </a:ext>
            </a:extLst>
          </p:cNvPr>
          <p:cNvPicPr>
            <a:picLocks noChangeAspect="1"/>
          </p:cNvPicPr>
          <p:nvPr/>
        </p:nvPicPr>
        <p:blipFill>
          <a:blip r:embed="rId5"/>
          <a:stretch>
            <a:fillRect/>
          </a:stretch>
        </p:blipFill>
        <p:spPr>
          <a:xfrm>
            <a:off x="544100" y="1666229"/>
            <a:ext cx="7970095" cy="2317297"/>
          </a:xfrm>
          <a:prstGeom prst="rect">
            <a:avLst/>
          </a:prstGeom>
          <a:effectLst>
            <a:outerShdw blurRad="63500" sx="102000" sy="102000" algn="ctr" rotWithShape="0">
              <a:prstClr val="black">
                <a:alpha val="40000"/>
              </a:prstClr>
            </a:outerShdw>
          </a:effectLst>
        </p:spPr>
      </p:pic>
      <p:pic>
        <p:nvPicPr>
          <p:cNvPr id="11266" name="Picture 2" descr="1,800+ Black Woman On Phone Sad Stock Photos, Pictures &amp; Royalty-Free  Images - iStock">
            <a:extLst>
              <a:ext uri="{FF2B5EF4-FFF2-40B4-BE49-F238E27FC236}">
                <a16:creationId xmlns:a16="http://schemas.microsoft.com/office/drawing/2014/main" id="{5F26C6FC-A9E3-4F46-974E-0BF4C4191F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103" r="9063"/>
          <a:stretch/>
        </p:blipFill>
        <p:spPr bwMode="auto">
          <a:xfrm>
            <a:off x="1066336" y="756942"/>
            <a:ext cx="974426" cy="971986"/>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84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a:xfrm>
            <a:off x="283567" y="2076450"/>
            <a:ext cx="2545358" cy="475061"/>
          </a:xfrm>
        </p:spPr>
        <p:txBody>
          <a:bodyPr/>
          <a:lstStyle/>
          <a:p>
            <a:r>
              <a:rPr lang="en-US" dirty="0"/>
              <a:t>Payments</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2</a:t>
            </a:fld>
            <a:endParaRPr lang="en"/>
          </a:p>
        </p:txBody>
      </p:sp>
    </p:spTree>
    <p:extLst>
      <p:ext uri="{BB962C8B-B14F-4D97-AF65-F5344CB8AC3E}">
        <p14:creationId xmlns:p14="http://schemas.microsoft.com/office/powerpoint/2010/main" val="426450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2650" y="1012103"/>
            <a:ext cx="5766432" cy="461665"/>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Sam is calling wondering if the Reversal may charge him as he miss typed the account information…</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12290" name="Picture 2" descr="The Real Story Behind The Black Guy On The Phone Meme">
            <a:extLst>
              <a:ext uri="{FF2B5EF4-FFF2-40B4-BE49-F238E27FC236}">
                <a16:creationId xmlns:a16="http://schemas.microsoft.com/office/drawing/2014/main" id="{071A2025-6E13-6CC0-F921-359B25E5C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682" y="756941"/>
            <a:ext cx="971987" cy="971987"/>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8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2650" y="1012103"/>
            <a:ext cx="5766432" cy="461665"/>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Sam is calling wondering if the Reversal may charge him as he miss typed the account information…</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12290" name="Picture 2" descr="The Real Story Behind The Black Guy On The Phone Meme">
            <a:extLst>
              <a:ext uri="{FF2B5EF4-FFF2-40B4-BE49-F238E27FC236}">
                <a16:creationId xmlns:a16="http://schemas.microsoft.com/office/drawing/2014/main" id="{071A2025-6E13-6CC0-F921-359B25E5C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682" y="756941"/>
            <a:ext cx="971987" cy="971987"/>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5EA9435-A836-601D-0CE7-52F73DFB1E14}"/>
              </a:ext>
            </a:extLst>
          </p:cNvPr>
          <p:cNvPicPr>
            <a:picLocks noChangeAspect="1"/>
          </p:cNvPicPr>
          <p:nvPr/>
        </p:nvPicPr>
        <p:blipFill>
          <a:blip r:embed="rId5"/>
          <a:stretch>
            <a:fillRect/>
          </a:stretch>
        </p:blipFill>
        <p:spPr>
          <a:xfrm>
            <a:off x="924484" y="1828751"/>
            <a:ext cx="6982799" cy="1305107"/>
          </a:xfrm>
          <a:prstGeom prst="rect">
            <a:avLst/>
          </a:prstGeom>
          <a:ln>
            <a:solidFill>
              <a:schemeClr val="bg2"/>
            </a:solid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6F778ED-6F33-7388-B519-01FCD8430D5D}"/>
              </a:ext>
            </a:extLst>
          </p:cNvPr>
          <p:cNvPicPr>
            <a:picLocks noChangeAspect="1"/>
          </p:cNvPicPr>
          <p:nvPr/>
        </p:nvPicPr>
        <p:blipFill>
          <a:blip r:embed="rId6"/>
          <a:stretch>
            <a:fillRect/>
          </a:stretch>
        </p:blipFill>
        <p:spPr>
          <a:xfrm>
            <a:off x="924484" y="3342365"/>
            <a:ext cx="4996814" cy="1400381"/>
          </a:xfrm>
          <a:prstGeom prst="rect">
            <a:avLst/>
          </a:prstGeom>
          <a:ln>
            <a:solidFill>
              <a:schemeClr val="bg2"/>
            </a:solid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24E4EE78-5C98-C2A8-829F-1AA633792C68}"/>
              </a:ext>
            </a:extLst>
          </p:cNvPr>
          <p:cNvSpPr txBox="1"/>
          <p:nvPr/>
        </p:nvSpPr>
        <p:spPr>
          <a:xfrm>
            <a:off x="6027839" y="3396224"/>
            <a:ext cx="2219287" cy="646331"/>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dirty="0"/>
              <a:t>Sam may be charged depending on the </a:t>
            </a:r>
            <a:r>
              <a:rPr lang="en-US" dirty="0">
                <a:solidFill>
                  <a:schemeClr val="tx2"/>
                </a:solidFill>
              </a:rPr>
              <a:t>payment method.</a:t>
            </a:r>
          </a:p>
        </p:txBody>
      </p:sp>
      <p:sp>
        <p:nvSpPr>
          <p:cNvPr id="10" name="TextBox 9">
            <a:extLst>
              <a:ext uri="{FF2B5EF4-FFF2-40B4-BE49-F238E27FC236}">
                <a16:creationId xmlns:a16="http://schemas.microsoft.com/office/drawing/2014/main" id="{BE93F7E7-11B3-4755-4A6A-D8D0D58B029D}"/>
              </a:ext>
            </a:extLst>
          </p:cNvPr>
          <p:cNvSpPr txBox="1"/>
          <p:nvPr/>
        </p:nvSpPr>
        <p:spPr>
          <a:xfrm>
            <a:off x="6519515" y="4117733"/>
            <a:ext cx="1727611" cy="461665"/>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b="0" dirty="0">
                <a:solidFill>
                  <a:schemeClr val="bg1">
                    <a:lumMod val="95000"/>
                  </a:schemeClr>
                </a:solidFill>
              </a:rPr>
              <a:t>Check the affidavit form for more info.</a:t>
            </a:r>
          </a:p>
        </p:txBody>
      </p:sp>
      <p:pic>
        <p:nvPicPr>
          <p:cNvPr id="9" name="Picture 4" descr="Customer service rep Vector Clipart in AI, SVG, EPS, PSD, PNG">
            <a:extLst>
              <a:ext uri="{FF2B5EF4-FFF2-40B4-BE49-F238E27FC236}">
                <a16:creationId xmlns:a16="http://schemas.microsoft.com/office/drawing/2014/main" id="{1CFCCC72-0CFF-3B59-5F8A-976BC320EF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296" y="4089985"/>
            <a:ext cx="652761" cy="652761"/>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035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2650" y="1012103"/>
            <a:ext cx="5766432" cy="646331"/>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Susan confirmed with the previous rep that she was going to receive a check for this </a:t>
            </a:r>
            <a:r>
              <a:rPr lang="en-US" sz="1200" b="1" i="1" dirty="0" err="1">
                <a:solidFill>
                  <a:srgbClr val="706866"/>
                </a:solidFill>
              </a:rPr>
              <a:t>paydate</a:t>
            </a:r>
            <a:r>
              <a:rPr lang="en-US" sz="1200" b="1" i="1" dirty="0">
                <a:solidFill>
                  <a:srgbClr val="706866"/>
                </a:solidFill>
              </a:rPr>
              <a:t>, she has not received it and is asking for a way to locate the check.</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14338" name="Picture 2" descr="Stockfoto med beskrivningen Angry young woman looking at smartphone  frustrated by no signal or scam message, mad female disappointed by bad  news reading on phone, upset girl get negative or rejection response">
            <a:extLst>
              <a:ext uri="{FF2B5EF4-FFF2-40B4-BE49-F238E27FC236}">
                <a16:creationId xmlns:a16="http://schemas.microsoft.com/office/drawing/2014/main" id="{7F018CE1-1DF5-197B-59A6-98664FFD92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35" r="8791" b="10"/>
          <a:stretch/>
        </p:blipFill>
        <p:spPr bwMode="auto">
          <a:xfrm>
            <a:off x="1054804" y="849274"/>
            <a:ext cx="992101" cy="971987"/>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98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2650" y="1012103"/>
            <a:ext cx="5766432" cy="646331"/>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Susan confirmed with the previous rep that she was going to receive a check for this </a:t>
            </a:r>
            <a:r>
              <a:rPr lang="en-US" sz="1200" b="1" i="1" dirty="0" err="1">
                <a:solidFill>
                  <a:srgbClr val="706866"/>
                </a:solidFill>
              </a:rPr>
              <a:t>paydate</a:t>
            </a:r>
            <a:r>
              <a:rPr lang="en-US" sz="1200" b="1" i="1" dirty="0">
                <a:solidFill>
                  <a:srgbClr val="706866"/>
                </a:solidFill>
              </a:rPr>
              <a:t>, she has not received it and is asking for a way to locate the check.</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14338" name="Picture 2" descr="Stockfoto med beskrivningen Angry young woman looking at smartphone  frustrated by no signal or scam message, mad female disappointed by bad  news reading on phone, upset girl get negative or rejection response">
            <a:extLst>
              <a:ext uri="{FF2B5EF4-FFF2-40B4-BE49-F238E27FC236}">
                <a16:creationId xmlns:a16="http://schemas.microsoft.com/office/drawing/2014/main" id="{7F018CE1-1DF5-197B-59A6-98664FFD92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35" r="8791" b="10"/>
          <a:stretch/>
        </p:blipFill>
        <p:spPr bwMode="auto">
          <a:xfrm>
            <a:off x="1054804" y="849274"/>
            <a:ext cx="992101" cy="971987"/>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069BEA-E30A-99EA-4624-E4B737F94610}"/>
              </a:ext>
            </a:extLst>
          </p:cNvPr>
          <p:cNvPicPr>
            <a:picLocks noChangeAspect="1"/>
          </p:cNvPicPr>
          <p:nvPr/>
        </p:nvPicPr>
        <p:blipFill>
          <a:blip r:embed="rId5"/>
          <a:stretch>
            <a:fillRect/>
          </a:stretch>
        </p:blipFill>
        <p:spPr>
          <a:xfrm>
            <a:off x="1469331" y="1920522"/>
            <a:ext cx="6049219" cy="1638529"/>
          </a:xfrm>
          <a:prstGeom prst="rect">
            <a:avLst/>
          </a:prstGeom>
          <a:ln>
            <a:solidFill>
              <a:schemeClr val="bg2"/>
            </a:solidFill>
          </a:ln>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FAE6BA17-4D96-1B19-4C5A-31103122F1CA}"/>
              </a:ext>
            </a:extLst>
          </p:cNvPr>
          <p:cNvSpPr txBox="1"/>
          <p:nvPr/>
        </p:nvSpPr>
        <p:spPr>
          <a:xfrm>
            <a:off x="1788439" y="3795107"/>
            <a:ext cx="5829300" cy="461665"/>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dirty="0"/>
              <a:t>We can contact the payroll rep assigned (Teams) and confirm if there is a tracking number.</a:t>
            </a:r>
            <a:endParaRPr lang="en-US" dirty="0">
              <a:solidFill>
                <a:schemeClr val="tx2"/>
              </a:solidFill>
            </a:endParaRPr>
          </a:p>
        </p:txBody>
      </p:sp>
      <p:pic>
        <p:nvPicPr>
          <p:cNvPr id="5" name="Picture 4" descr="Customer service rep Vector Clipart in AI, SVG, EPS, PSD, PNG">
            <a:extLst>
              <a:ext uri="{FF2B5EF4-FFF2-40B4-BE49-F238E27FC236}">
                <a16:creationId xmlns:a16="http://schemas.microsoft.com/office/drawing/2014/main" id="{7DFAA135-30E7-EFC2-4F0D-B4638AE60D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9574" y="3716175"/>
            <a:ext cx="652761" cy="652761"/>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7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7539" y="1012101"/>
            <a:ext cx="5766432" cy="646331"/>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Roy added his Direct Deposit 2 days ago, He is getting paid today and does not understand why the payment did not go through. Also, he is wondering what will happen to his money. </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16386" name="Picture 2" descr="Cell phones &amp; cancer: 8 dumb ways to boost possible risk">
            <a:extLst>
              <a:ext uri="{FF2B5EF4-FFF2-40B4-BE49-F238E27FC236}">
                <a16:creationId xmlns:a16="http://schemas.microsoft.com/office/drawing/2014/main" id="{5510B905-554C-B11F-0A55-F20EA8A0F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250" t="314" r="11799" b="-314"/>
          <a:stretch/>
        </p:blipFill>
        <p:spPr bwMode="auto">
          <a:xfrm>
            <a:off x="1118131" y="849274"/>
            <a:ext cx="961827" cy="971987"/>
          </a:xfrm>
          <a:prstGeom prst="flowChartConnector">
            <a:avLst/>
          </a:prstGeom>
          <a:noFill/>
          <a:ln>
            <a:solidFill>
              <a:schemeClr val="bg2"/>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7539" y="1012101"/>
            <a:ext cx="5766432" cy="646331"/>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Roy added his Direct Deposit 2 days ago, He is getting paid today and does not understand why the payment did not go through. Also, he is wondering what will happen to his money. </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16386" name="Picture 2" descr="Cell phones &amp; cancer: 8 dumb ways to boost possible risk">
            <a:extLst>
              <a:ext uri="{FF2B5EF4-FFF2-40B4-BE49-F238E27FC236}">
                <a16:creationId xmlns:a16="http://schemas.microsoft.com/office/drawing/2014/main" id="{5510B905-554C-B11F-0A55-F20EA8A0F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250" t="314" r="11799" b="-314"/>
          <a:stretch/>
        </p:blipFill>
        <p:spPr bwMode="auto">
          <a:xfrm>
            <a:off x="1118131" y="849274"/>
            <a:ext cx="961827" cy="971987"/>
          </a:xfrm>
          <a:prstGeom prst="flowChartConnector">
            <a:avLst/>
          </a:prstGeom>
          <a:noFill/>
          <a:ln>
            <a:solidFill>
              <a:schemeClr val="bg2"/>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8CDA60-2513-4CCD-DD3C-5E47CBB01C8A}"/>
              </a:ext>
            </a:extLst>
          </p:cNvPr>
          <p:cNvSpPr txBox="1"/>
          <p:nvPr/>
        </p:nvSpPr>
        <p:spPr>
          <a:xfrm>
            <a:off x="1612112" y="1881914"/>
            <a:ext cx="5919776" cy="830997"/>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dirty="0"/>
              <a:t>We must explain the </a:t>
            </a:r>
            <a:r>
              <a:rPr lang="en-US" dirty="0">
                <a:solidFill>
                  <a:schemeClr val="tx2"/>
                </a:solidFill>
              </a:rPr>
              <a:t>prenotification </a:t>
            </a:r>
            <a:r>
              <a:rPr lang="en-US" dirty="0"/>
              <a:t>status and that the check will be sent to the Client or employee.</a:t>
            </a:r>
          </a:p>
          <a:p>
            <a:endParaRPr lang="en-US" dirty="0">
              <a:solidFill>
                <a:schemeClr val="tx2"/>
              </a:solidFill>
            </a:endParaRPr>
          </a:p>
          <a:p>
            <a:r>
              <a:rPr lang="en-US" dirty="0">
                <a:solidFill>
                  <a:schemeClr val="tx2"/>
                </a:solidFill>
              </a:rPr>
              <a:t>For more details we can check the notes into the Client Details Tabs.</a:t>
            </a:r>
          </a:p>
        </p:txBody>
      </p:sp>
      <p:pic>
        <p:nvPicPr>
          <p:cNvPr id="3" name="Picture 2" descr="Customer service rep Vector Clipart in AI, SVG, EPS, PSD, PNG">
            <a:extLst>
              <a:ext uri="{FF2B5EF4-FFF2-40B4-BE49-F238E27FC236}">
                <a16:creationId xmlns:a16="http://schemas.microsoft.com/office/drawing/2014/main" id="{42C17EE8-73F1-9F6B-B12B-D69F1DDF7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078" y="1856368"/>
            <a:ext cx="858048" cy="858048"/>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56BBF9-A08C-5932-AF42-24F9DF32CDD3}"/>
              </a:ext>
            </a:extLst>
          </p:cNvPr>
          <p:cNvPicPr>
            <a:picLocks noChangeAspect="1"/>
          </p:cNvPicPr>
          <p:nvPr/>
        </p:nvPicPr>
        <p:blipFill>
          <a:blip r:embed="rId6"/>
          <a:stretch>
            <a:fillRect/>
          </a:stretch>
        </p:blipFill>
        <p:spPr>
          <a:xfrm>
            <a:off x="620607" y="2801754"/>
            <a:ext cx="7902786" cy="1795469"/>
          </a:xfrm>
          <a:prstGeom prst="rect">
            <a:avLst/>
          </a:prstGeom>
          <a:ln>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8333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7539" y="1012101"/>
            <a:ext cx="5766432" cy="646331"/>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Janna Called in because she was supposed to get a check last week and never got it, you are instructed to create a case for re-issue. How would you set up the case?</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18434" name="Picture 2" descr="Confused old woman using smart phone at home.">
            <a:extLst>
              <a:ext uri="{FF2B5EF4-FFF2-40B4-BE49-F238E27FC236}">
                <a16:creationId xmlns:a16="http://schemas.microsoft.com/office/drawing/2014/main" id="{A213AF5F-B62C-1160-F7AD-FF3052D0B6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34" r="18866"/>
          <a:stretch/>
        </p:blipFill>
        <p:spPr bwMode="auto">
          <a:xfrm>
            <a:off x="1088523" y="867003"/>
            <a:ext cx="961827" cy="93652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 name="Flowchart: Alternate Process 1">
            <a:extLst>
              <a:ext uri="{FF2B5EF4-FFF2-40B4-BE49-F238E27FC236}">
                <a16:creationId xmlns:a16="http://schemas.microsoft.com/office/drawing/2014/main" id="{10210BEF-BA34-DA21-8234-D6EA6C6C1430}"/>
              </a:ext>
            </a:extLst>
          </p:cNvPr>
          <p:cNvSpPr/>
          <p:nvPr/>
        </p:nvSpPr>
        <p:spPr>
          <a:xfrm>
            <a:off x="2695452" y="2034759"/>
            <a:ext cx="3216648" cy="2449582"/>
          </a:xfrm>
          <a:prstGeom prst="flowChartAlternateProcess">
            <a:avLst/>
          </a:prstGeom>
          <a:solidFill>
            <a:srgbClr val="00A5B5">
              <a:alpha val="22000"/>
            </a:srgbClr>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1EAC3376-290E-6422-9876-8DE39D8EEB35}"/>
              </a:ext>
            </a:extLst>
          </p:cNvPr>
          <p:cNvSpPr txBox="1">
            <a:spLocks/>
          </p:cNvSpPr>
          <p:nvPr/>
        </p:nvSpPr>
        <p:spPr>
          <a:xfrm>
            <a:off x="3783549" y="2205354"/>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s-US" sz="1600" i="1" dirty="0">
                <a:solidFill>
                  <a:srgbClr val="009999"/>
                </a:solidFill>
              </a:rPr>
              <a:t>C</a:t>
            </a:r>
            <a:r>
              <a:rPr lang="en-US" sz="1600" i="1" dirty="0">
                <a:solidFill>
                  <a:srgbClr val="009999"/>
                </a:solidFill>
              </a:rPr>
              <a:t>ategory</a:t>
            </a:r>
          </a:p>
        </p:txBody>
      </p:sp>
      <p:sp>
        <p:nvSpPr>
          <p:cNvPr id="4" name="Title 4">
            <a:extLst>
              <a:ext uri="{FF2B5EF4-FFF2-40B4-BE49-F238E27FC236}">
                <a16:creationId xmlns:a16="http://schemas.microsoft.com/office/drawing/2014/main" id="{CDC57F59-4366-1804-B8B7-2CDB9CC6FE2E}"/>
              </a:ext>
            </a:extLst>
          </p:cNvPr>
          <p:cNvSpPr txBox="1">
            <a:spLocks/>
          </p:cNvSpPr>
          <p:nvPr/>
        </p:nvSpPr>
        <p:spPr>
          <a:xfrm>
            <a:off x="3783549" y="3007287"/>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s-US" sz="1600" i="1" dirty="0">
                <a:solidFill>
                  <a:srgbClr val="009999"/>
                </a:solidFill>
              </a:rPr>
              <a:t>Type</a:t>
            </a:r>
            <a:endParaRPr lang="en-US" sz="1600" i="1" dirty="0">
              <a:solidFill>
                <a:srgbClr val="009999"/>
              </a:solidFill>
            </a:endParaRPr>
          </a:p>
        </p:txBody>
      </p:sp>
      <p:sp>
        <p:nvSpPr>
          <p:cNvPr id="5" name="Title 4">
            <a:extLst>
              <a:ext uri="{FF2B5EF4-FFF2-40B4-BE49-F238E27FC236}">
                <a16:creationId xmlns:a16="http://schemas.microsoft.com/office/drawing/2014/main" id="{796B59C4-7569-8860-0774-0285AE4C005E}"/>
              </a:ext>
            </a:extLst>
          </p:cNvPr>
          <p:cNvSpPr txBox="1">
            <a:spLocks/>
          </p:cNvSpPr>
          <p:nvPr/>
        </p:nvSpPr>
        <p:spPr>
          <a:xfrm>
            <a:off x="3783549" y="3822028"/>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s-US" sz="1600" i="1" dirty="0">
                <a:solidFill>
                  <a:srgbClr val="009999"/>
                </a:solidFill>
              </a:rPr>
              <a:t>Assigned to</a:t>
            </a:r>
            <a:endParaRPr lang="en-US" sz="1600" i="1" dirty="0">
              <a:solidFill>
                <a:srgbClr val="009999"/>
              </a:solidFill>
            </a:endParaRPr>
          </a:p>
        </p:txBody>
      </p:sp>
    </p:spTree>
    <p:extLst>
      <p:ext uri="{BB962C8B-B14F-4D97-AF65-F5344CB8AC3E}">
        <p14:creationId xmlns:p14="http://schemas.microsoft.com/office/powerpoint/2010/main" val="583507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00944"/>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1937539" y="1012101"/>
            <a:ext cx="5766432" cy="646331"/>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Janna Called in because she was supposed to get a check last week and never got it, you are instructed to create a case for re-issue. How would you set up the case?</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18434" name="Picture 2" descr="Confused old woman using smart phone at home.">
            <a:extLst>
              <a:ext uri="{FF2B5EF4-FFF2-40B4-BE49-F238E27FC236}">
                <a16:creationId xmlns:a16="http://schemas.microsoft.com/office/drawing/2014/main" id="{A213AF5F-B62C-1160-F7AD-FF3052D0B6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34" r="18866"/>
          <a:stretch/>
        </p:blipFill>
        <p:spPr bwMode="auto">
          <a:xfrm>
            <a:off x="1088523" y="867003"/>
            <a:ext cx="961827" cy="936526"/>
          </a:xfrm>
          <a:prstGeom prst="flowChartConnector">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9538E87-9ACF-110E-47A6-E62A5924F781}"/>
              </a:ext>
            </a:extLst>
          </p:cNvPr>
          <p:cNvGrpSpPr/>
          <p:nvPr/>
        </p:nvGrpSpPr>
        <p:grpSpPr>
          <a:xfrm>
            <a:off x="1129225" y="2065376"/>
            <a:ext cx="3216648" cy="2449582"/>
            <a:chOff x="2695452" y="2034759"/>
            <a:chExt cx="3216648" cy="2449582"/>
          </a:xfrm>
        </p:grpSpPr>
        <p:sp>
          <p:nvSpPr>
            <p:cNvPr id="2" name="Flowchart: Alternate Process 1">
              <a:extLst>
                <a:ext uri="{FF2B5EF4-FFF2-40B4-BE49-F238E27FC236}">
                  <a16:creationId xmlns:a16="http://schemas.microsoft.com/office/drawing/2014/main" id="{10210BEF-BA34-DA21-8234-D6EA6C6C1430}"/>
                </a:ext>
              </a:extLst>
            </p:cNvPr>
            <p:cNvSpPr/>
            <p:nvPr/>
          </p:nvSpPr>
          <p:spPr>
            <a:xfrm>
              <a:off x="2695452" y="2034759"/>
              <a:ext cx="3216648" cy="2449582"/>
            </a:xfrm>
            <a:prstGeom prst="flowChartAlternateProcess">
              <a:avLst/>
            </a:prstGeom>
            <a:solidFill>
              <a:srgbClr val="00A5B5">
                <a:alpha val="22000"/>
              </a:srgbClr>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1EAC3376-290E-6422-9876-8DE39D8EEB35}"/>
                </a:ext>
              </a:extLst>
            </p:cNvPr>
            <p:cNvSpPr txBox="1">
              <a:spLocks/>
            </p:cNvSpPr>
            <p:nvPr/>
          </p:nvSpPr>
          <p:spPr>
            <a:xfrm>
              <a:off x="3783549" y="2205354"/>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s-US" sz="1600" i="1" dirty="0">
                  <a:solidFill>
                    <a:srgbClr val="009999"/>
                  </a:solidFill>
                </a:rPr>
                <a:t>C</a:t>
              </a:r>
              <a:r>
                <a:rPr lang="en-US" sz="1600" i="1" dirty="0">
                  <a:solidFill>
                    <a:srgbClr val="009999"/>
                  </a:solidFill>
                </a:rPr>
                <a:t>ategory</a:t>
              </a:r>
            </a:p>
          </p:txBody>
        </p:sp>
        <p:sp>
          <p:nvSpPr>
            <p:cNvPr id="4" name="Title 4">
              <a:extLst>
                <a:ext uri="{FF2B5EF4-FFF2-40B4-BE49-F238E27FC236}">
                  <a16:creationId xmlns:a16="http://schemas.microsoft.com/office/drawing/2014/main" id="{CDC57F59-4366-1804-B8B7-2CDB9CC6FE2E}"/>
                </a:ext>
              </a:extLst>
            </p:cNvPr>
            <p:cNvSpPr txBox="1">
              <a:spLocks/>
            </p:cNvSpPr>
            <p:nvPr/>
          </p:nvSpPr>
          <p:spPr>
            <a:xfrm>
              <a:off x="3783549" y="3007287"/>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s-US" sz="1600" i="1" dirty="0">
                  <a:solidFill>
                    <a:srgbClr val="009999"/>
                  </a:solidFill>
                </a:rPr>
                <a:t>Type</a:t>
              </a:r>
              <a:endParaRPr lang="en-US" sz="1600" i="1" dirty="0">
                <a:solidFill>
                  <a:srgbClr val="009999"/>
                </a:solidFill>
              </a:endParaRPr>
            </a:p>
          </p:txBody>
        </p:sp>
        <p:sp>
          <p:nvSpPr>
            <p:cNvPr id="5" name="Title 4">
              <a:extLst>
                <a:ext uri="{FF2B5EF4-FFF2-40B4-BE49-F238E27FC236}">
                  <a16:creationId xmlns:a16="http://schemas.microsoft.com/office/drawing/2014/main" id="{796B59C4-7569-8860-0774-0285AE4C005E}"/>
                </a:ext>
              </a:extLst>
            </p:cNvPr>
            <p:cNvSpPr txBox="1">
              <a:spLocks/>
            </p:cNvSpPr>
            <p:nvPr/>
          </p:nvSpPr>
          <p:spPr>
            <a:xfrm>
              <a:off x="3783549" y="3822028"/>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s-US" sz="1600" i="1" dirty="0">
                  <a:solidFill>
                    <a:srgbClr val="009999"/>
                  </a:solidFill>
                </a:rPr>
                <a:t>Assigned to</a:t>
              </a:r>
              <a:endParaRPr lang="en-US" sz="1600" i="1" dirty="0">
                <a:solidFill>
                  <a:srgbClr val="009999"/>
                </a:solidFill>
              </a:endParaRPr>
            </a:p>
          </p:txBody>
        </p:sp>
        <p:pic>
          <p:nvPicPr>
            <p:cNvPr id="6" name="Picture 5">
              <a:extLst>
                <a:ext uri="{FF2B5EF4-FFF2-40B4-BE49-F238E27FC236}">
                  <a16:creationId xmlns:a16="http://schemas.microsoft.com/office/drawing/2014/main" id="{3E99CE61-D4E1-8854-BE5A-74276E24F22D}"/>
                </a:ext>
              </a:extLst>
            </p:cNvPr>
            <p:cNvPicPr>
              <a:picLocks noChangeAspect="1"/>
            </p:cNvPicPr>
            <p:nvPr/>
          </p:nvPicPr>
          <p:blipFill>
            <a:blip r:embed="rId5"/>
            <a:stretch>
              <a:fillRect/>
            </a:stretch>
          </p:blipFill>
          <p:spPr>
            <a:xfrm>
              <a:off x="2927429" y="2519183"/>
              <a:ext cx="2749445" cy="279356"/>
            </a:xfrm>
            <a:prstGeom prst="rect">
              <a:avLst/>
            </a:prstGeom>
            <a:ln>
              <a:solidFill>
                <a:schemeClr val="bg2"/>
              </a:solidFill>
            </a:ln>
          </p:spPr>
        </p:pic>
        <p:pic>
          <p:nvPicPr>
            <p:cNvPr id="7" name="Picture 6">
              <a:extLst>
                <a:ext uri="{FF2B5EF4-FFF2-40B4-BE49-F238E27FC236}">
                  <a16:creationId xmlns:a16="http://schemas.microsoft.com/office/drawing/2014/main" id="{2220A27C-4F40-F9FB-53D0-D151FF70C329}"/>
                </a:ext>
              </a:extLst>
            </p:cNvPr>
            <p:cNvPicPr>
              <a:picLocks noChangeAspect="1"/>
            </p:cNvPicPr>
            <p:nvPr/>
          </p:nvPicPr>
          <p:blipFill>
            <a:blip r:embed="rId6"/>
            <a:stretch>
              <a:fillRect/>
            </a:stretch>
          </p:blipFill>
          <p:spPr>
            <a:xfrm>
              <a:off x="2970743" y="3286701"/>
              <a:ext cx="2585795" cy="324238"/>
            </a:xfrm>
            <a:prstGeom prst="rect">
              <a:avLst/>
            </a:prstGeom>
            <a:ln>
              <a:solidFill>
                <a:schemeClr val="bg2"/>
              </a:solidFill>
            </a:ln>
          </p:spPr>
        </p:pic>
        <p:pic>
          <p:nvPicPr>
            <p:cNvPr id="8" name="Picture 7">
              <a:extLst>
                <a:ext uri="{FF2B5EF4-FFF2-40B4-BE49-F238E27FC236}">
                  <a16:creationId xmlns:a16="http://schemas.microsoft.com/office/drawing/2014/main" id="{E162FB42-F46D-FF8A-728C-AD5092B529BC}"/>
                </a:ext>
              </a:extLst>
            </p:cNvPr>
            <p:cNvPicPr>
              <a:picLocks noChangeAspect="1"/>
            </p:cNvPicPr>
            <p:nvPr/>
          </p:nvPicPr>
          <p:blipFill>
            <a:blip r:embed="rId7"/>
            <a:stretch>
              <a:fillRect/>
            </a:stretch>
          </p:blipFill>
          <p:spPr>
            <a:xfrm>
              <a:off x="2927429" y="4071854"/>
              <a:ext cx="2734743" cy="294058"/>
            </a:xfrm>
            <a:prstGeom prst="rect">
              <a:avLst/>
            </a:prstGeom>
            <a:ln>
              <a:solidFill>
                <a:schemeClr val="bg2"/>
              </a:solidFill>
            </a:ln>
          </p:spPr>
        </p:pic>
      </p:grpSp>
      <p:pic>
        <p:nvPicPr>
          <p:cNvPr id="9" name="Picture 8">
            <a:extLst>
              <a:ext uri="{FF2B5EF4-FFF2-40B4-BE49-F238E27FC236}">
                <a16:creationId xmlns:a16="http://schemas.microsoft.com/office/drawing/2014/main" id="{9450806F-4009-99DF-3055-883E8F75B36F}"/>
              </a:ext>
            </a:extLst>
          </p:cNvPr>
          <p:cNvPicPr>
            <a:picLocks noChangeAspect="1"/>
          </p:cNvPicPr>
          <p:nvPr/>
        </p:nvPicPr>
        <p:blipFill rotWithShape="1">
          <a:blip r:embed="rId8"/>
          <a:srcRect r="5202" b="2997"/>
          <a:stretch/>
        </p:blipFill>
        <p:spPr>
          <a:xfrm>
            <a:off x="4580032" y="3510562"/>
            <a:ext cx="2908268" cy="405807"/>
          </a:xfrm>
          <a:prstGeom prst="rect">
            <a:avLst/>
          </a:prstGeom>
          <a:ln>
            <a:solidFill>
              <a:schemeClr val="bg2"/>
            </a:solidFill>
          </a:ln>
        </p:spPr>
      </p:pic>
      <p:sp>
        <p:nvSpPr>
          <p:cNvPr id="12" name="TextBox 11">
            <a:extLst>
              <a:ext uri="{FF2B5EF4-FFF2-40B4-BE49-F238E27FC236}">
                <a16:creationId xmlns:a16="http://schemas.microsoft.com/office/drawing/2014/main" id="{4002A2A1-C59C-D73B-EA7B-6169E1742AE9}"/>
              </a:ext>
            </a:extLst>
          </p:cNvPr>
          <p:cNvSpPr txBox="1"/>
          <p:nvPr/>
        </p:nvSpPr>
        <p:spPr>
          <a:xfrm>
            <a:off x="4580032" y="2606402"/>
            <a:ext cx="2498535" cy="646331"/>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dirty="0"/>
              <a:t>Remember to send the Affidavit form with the </a:t>
            </a:r>
            <a:r>
              <a:rPr lang="en-US" dirty="0">
                <a:solidFill>
                  <a:schemeClr val="tx2"/>
                </a:solidFill>
              </a:rPr>
              <a:t>case number on the subject of the email</a:t>
            </a:r>
            <a:r>
              <a:rPr lang="en-US" dirty="0">
                <a:solidFill>
                  <a:schemeClr val="accent1"/>
                </a:solidFill>
              </a:rPr>
              <a:t>.</a:t>
            </a:r>
          </a:p>
        </p:txBody>
      </p:sp>
      <p:pic>
        <p:nvPicPr>
          <p:cNvPr id="13" name="Picture 12" descr="Customer service rep Vector Clipart in AI, SVG, EPS, PSD, PNG">
            <a:extLst>
              <a:ext uri="{FF2B5EF4-FFF2-40B4-BE49-F238E27FC236}">
                <a16:creationId xmlns:a16="http://schemas.microsoft.com/office/drawing/2014/main" id="{B1FC09F5-3E39-B96E-AB50-E1CA819A92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8525" y="2478013"/>
            <a:ext cx="858048" cy="858048"/>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41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18802"/>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C61C3E-A6E8-4261-91D7-66EE8B9EB5EC}"/>
              </a:ext>
            </a:extLst>
          </p:cNvPr>
          <p:cNvSpPr txBox="1"/>
          <p:nvPr/>
        </p:nvSpPr>
        <p:spPr>
          <a:xfrm>
            <a:off x="503598" y="841803"/>
            <a:ext cx="7600355" cy="276999"/>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Can you spot the error?</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pic>
        <p:nvPicPr>
          <p:cNvPr id="9" name="Picture 8">
            <a:extLst>
              <a:ext uri="{FF2B5EF4-FFF2-40B4-BE49-F238E27FC236}">
                <a16:creationId xmlns:a16="http://schemas.microsoft.com/office/drawing/2014/main" id="{545DC4F0-DBB8-BB2A-D9FB-96F8C267F39E}"/>
              </a:ext>
            </a:extLst>
          </p:cNvPr>
          <p:cNvPicPr>
            <a:picLocks noChangeAspect="1"/>
          </p:cNvPicPr>
          <p:nvPr/>
        </p:nvPicPr>
        <p:blipFill>
          <a:blip r:embed="rId4"/>
          <a:stretch>
            <a:fillRect/>
          </a:stretch>
        </p:blipFill>
        <p:spPr>
          <a:xfrm>
            <a:off x="1023404" y="1234811"/>
            <a:ext cx="6560742" cy="365418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45577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4" descr="25,200+ Angry Woman Phone Stock Photos, Pictures &amp; Royalty-Free Images -  iStock | Angry man, Woman on cellphone, Scared man phone">
            <a:extLst>
              <a:ext uri="{FF2B5EF4-FFF2-40B4-BE49-F238E27FC236}">
                <a16:creationId xmlns:a16="http://schemas.microsoft.com/office/drawing/2014/main" id="{5DE4EFD1-396C-2429-BC84-E0F1D394FAE7}"/>
              </a:ext>
            </a:extLst>
          </p:cNvPr>
          <p:cNvPicPr>
            <a:picLocks noChangeAspect="1" noChangeArrowheads="1"/>
          </p:cNvPicPr>
          <p:nvPr/>
        </p:nvPicPr>
        <p:blipFill>
          <a:blip r:embed="rId3">
            <a:alphaModFix amt="14000"/>
            <a:extLst>
              <a:ext uri="{28A0092B-C50C-407E-A947-70E740481C1C}">
                <a14:useLocalDpi xmlns:a14="http://schemas.microsoft.com/office/drawing/2010/main" val="0"/>
              </a:ext>
            </a:extLst>
          </a:blip>
          <a:srcRect/>
          <a:stretch>
            <a:fillRect/>
          </a:stretch>
        </p:blipFill>
        <p:spPr bwMode="auto">
          <a:xfrm>
            <a:off x="0" y="1118802"/>
            <a:ext cx="5829300" cy="3886200"/>
          </a:xfrm>
          <a:prstGeom prst="flowChartDelay">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B8A450B-C0C2-9099-5E87-AAF19575190B}"/>
              </a:ext>
            </a:extLst>
          </p:cNvPr>
          <p:cNvPicPr>
            <a:picLocks noChangeAspect="1"/>
          </p:cNvPicPr>
          <p:nvPr/>
        </p:nvPicPr>
        <p:blipFill>
          <a:blip r:embed="rId4"/>
          <a:stretch>
            <a:fillRect/>
          </a:stretch>
        </p:blipFill>
        <p:spPr>
          <a:xfrm>
            <a:off x="982284" y="1238601"/>
            <a:ext cx="6547134" cy="3646601"/>
          </a:xfrm>
          <a:prstGeom prst="rect">
            <a:avLst/>
          </a:prstGeom>
          <a:ln>
            <a:solidFill>
              <a:schemeClr val="bg2"/>
            </a:solidFill>
          </a:ln>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10C61C3E-A6E8-4261-91D7-66EE8B9EB5EC}"/>
              </a:ext>
            </a:extLst>
          </p:cNvPr>
          <p:cNvSpPr txBox="1"/>
          <p:nvPr/>
        </p:nvSpPr>
        <p:spPr>
          <a:xfrm>
            <a:off x="503598" y="841803"/>
            <a:ext cx="7600355" cy="276999"/>
          </a:xfrm>
          <a:prstGeom prst="rect">
            <a:avLst/>
          </a:prstGeom>
          <a:solidFill>
            <a:schemeClr val="bg2">
              <a:lumMod val="50000"/>
              <a:alpha val="14902"/>
            </a:schemeClr>
          </a:solidFill>
        </p:spPr>
        <p:txBody>
          <a:bodyPr wrap="square" rtlCol="0">
            <a:spAutoFit/>
          </a:bodyPr>
          <a:lstStyle/>
          <a:p>
            <a:pPr algn="ctr"/>
            <a:r>
              <a:rPr lang="en-US" sz="1200" b="1" i="1" dirty="0">
                <a:solidFill>
                  <a:srgbClr val="706866"/>
                </a:solidFill>
              </a:rPr>
              <a:t>Can you spot the error?</a:t>
            </a:r>
            <a:endParaRPr lang="en-US" sz="1200" b="1" i="1" dirty="0">
              <a:solidFill>
                <a:schemeClr val="accent1"/>
              </a:solidFill>
            </a:endParaRPr>
          </a:p>
        </p:txBody>
      </p:sp>
      <p:sp>
        <p:nvSpPr>
          <p:cNvPr id="24" name="Title 4">
            <a:extLst>
              <a:ext uri="{FF2B5EF4-FFF2-40B4-BE49-F238E27FC236}">
                <a16:creationId xmlns:a16="http://schemas.microsoft.com/office/drawing/2014/main" id="{6E1844AC-EC62-A84D-A696-73A9737AB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Practice Time</a:t>
            </a:r>
          </a:p>
        </p:txBody>
      </p:sp>
      <p:sp>
        <p:nvSpPr>
          <p:cNvPr id="4" name="TextBox 3">
            <a:extLst>
              <a:ext uri="{FF2B5EF4-FFF2-40B4-BE49-F238E27FC236}">
                <a16:creationId xmlns:a16="http://schemas.microsoft.com/office/drawing/2014/main" id="{67AD9B4C-889B-E72E-2AF9-1EDA1722C200}"/>
              </a:ext>
            </a:extLst>
          </p:cNvPr>
          <p:cNvSpPr txBox="1"/>
          <p:nvPr/>
        </p:nvSpPr>
        <p:spPr>
          <a:xfrm>
            <a:off x="4817327" y="3655366"/>
            <a:ext cx="2439660" cy="830997"/>
          </a:xfrm>
          <a:prstGeom prst="rect">
            <a:avLst/>
          </a:prstGeom>
          <a:solidFill>
            <a:srgbClr val="009999">
              <a:alpha val="36078"/>
            </a:srgbClr>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1200" b="1" i="1">
                <a:solidFill>
                  <a:schemeClr val="bg1"/>
                </a:solidFill>
              </a:defRPr>
            </a:lvl1pPr>
          </a:lstStyle>
          <a:p>
            <a:r>
              <a:rPr lang="en-US" dirty="0"/>
              <a:t>Careful, you want to send the proper Affidavit form depending on the </a:t>
            </a:r>
            <a:r>
              <a:rPr lang="en-US" dirty="0">
                <a:solidFill>
                  <a:schemeClr val="tx2"/>
                </a:solidFill>
              </a:rPr>
              <a:t>Payment method.</a:t>
            </a:r>
          </a:p>
        </p:txBody>
      </p:sp>
      <p:pic>
        <p:nvPicPr>
          <p:cNvPr id="5" name="Picture 4" descr="Customer service rep Vector Clipart in AI, SVG, EPS, PSD, PNG">
            <a:extLst>
              <a:ext uri="{FF2B5EF4-FFF2-40B4-BE49-F238E27FC236}">
                <a16:creationId xmlns:a16="http://schemas.microsoft.com/office/drawing/2014/main" id="{53FBB9C2-E834-98A5-DC14-5342705F6D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394" y="3655366"/>
            <a:ext cx="858048" cy="858048"/>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8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Notification Images - Free Download on Freepik">
            <a:extLst>
              <a:ext uri="{FF2B5EF4-FFF2-40B4-BE49-F238E27FC236}">
                <a16:creationId xmlns:a16="http://schemas.microsoft.com/office/drawing/2014/main" id="{966F90A0-8E34-84E6-C890-6F16D43E8AF0}"/>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6817" t="10402" r="7751" b="13086"/>
          <a:stretch/>
        </p:blipFill>
        <p:spPr bwMode="auto">
          <a:xfrm>
            <a:off x="3484771" y="861763"/>
            <a:ext cx="4394200" cy="39353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D68FDAB4-A8E8-4A4A-9ABF-A68DA450D9E4}"/>
              </a:ext>
            </a:extLst>
          </p:cNvPr>
          <p:cNvSpPr>
            <a:spLocks noGrp="1"/>
          </p:cNvSpPr>
          <p:nvPr>
            <p:ph type="title"/>
          </p:nvPr>
        </p:nvSpPr>
        <p:spPr>
          <a:xfrm>
            <a:off x="360426" y="357379"/>
            <a:ext cx="7886700" cy="367238"/>
          </a:xfrm>
        </p:spPr>
        <p:txBody>
          <a:bodyPr/>
          <a:lstStyle/>
          <a:p>
            <a:pPr algn="ctr"/>
            <a:r>
              <a:rPr lang="en-US" dirty="0"/>
              <a:t>Payroll – </a:t>
            </a:r>
            <a:r>
              <a:rPr lang="en-US" dirty="0">
                <a:solidFill>
                  <a:schemeClr val="tx1"/>
                </a:solidFill>
              </a:rPr>
              <a:t>Prenotification</a:t>
            </a:r>
          </a:p>
        </p:txBody>
      </p:sp>
      <p:sp>
        <p:nvSpPr>
          <p:cNvPr id="6" name="TextBox 5">
            <a:extLst>
              <a:ext uri="{FF2B5EF4-FFF2-40B4-BE49-F238E27FC236}">
                <a16:creationId xmlns:a16="http://schemas.microsoft.com/office/drawing/2014/main" id="{6CE33BC1-654D-5069-45F1-B65186A96A85}"/>
              </a:ext>
            </a:extLst>
          </p:cNvPr>
          <p:cNvSpPr txBox="1"/>
          <p:nvPr/>
        </p:nvSpPr>
        <p:spPr>
          <a:xfrm>
            <a:off x="1473524" y="1255980"/>
            <a:ext cx="6105525" cy="369332"/>
          </a:xfrm>
          <a:prstGeom prst="rect">
            <a:avLst/>
          </a:prstGeom>
          <a:solidFill>
            <a:srgbClr val="009999">
              <a:alpha val="14902"/>
            </a:srgbClr>
          </a:solidFill>
        </p:spPr>
        <p:txBody>
          <a:bodyPr wrap="square" rtlCol="0">
            <a:spAutoFit/>
          </a:bodyPr>
          <a:lstStyle/>
          <a:p>
            <a:r>
              <a:rPr lang="en-US" b="1" dirty="0">
                <a:solidFill>
                  <a:schemeClr val="accent3"/>
                </a:solidFill>
              </a:rPr>
              <a:t>Prenotification status</a:t>
            </a:r>
          </a:p>
        </p:txBody>
      </p:sp>
      <p:pic>
        <p:nvPicPr>
          <p:cNvPr id="8" name="Picture 4" descr="Customer service rep Vector Clipart in AI, SVG, EPS, PSD, PNG">
            <a:extLst>
              <a:ext uri="{FF2B5EF4-FFF2-40B4-BE49-F238E27FC236}">
                <a16:creationId xmlns:a16="http://schemas.microsoft.com/office/drawing/2014/main" id="{49E00827-63F0-20D4-9068-727E449BC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562" y="798432"/>
            <a:ext cx="994974" cy="994974"/>
          </a:xfrm>
          <a:prstGeom prst="flowChartConnector">
            <a:avLst/>
          </a:prstGeom>
          <a:noFill/>
          <a:ln>
            <a:solidFill>
              <a:schemeClr val="bg2"/>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C8ECE7-4C79-1AB1-7C5C-421E4559D1E2}"/>
              </a:ext>
            </a:extLst>
          </p:cNvPr>
          <p:cNvSpPr txBox="1"/>
          <p:nvPr/>
        </p:nvSpPr>
        <p:spPr>
          <a:xfrm>
            <a:off x="1473523" y="1842331"/>
            <a:ext cx="5910147" cy="817245"/>
          </a:xfrm>
          <a:prstGeom prst="flowChartAlternateProcess">
            <a:avLst/>
          </a:prstGeom>
          <a:solidFill>
            <a:schemeClr val="bg2"/>
          </a:solidFill>
          <a:ln>
            <a:solidFill>
              <a:schemeClr val="bg2"/>
            </a:solidFill>
          </a:ln>
          <a:effectLst>
            <a:outerShdw blurRad="50800" dist="38100" dir="5400000" algn="t" rotWithShape="0">
              <a:prstClr val="black">
                <a:alpha val="40000"/>
              </a:prstClr>
            </a:outerShdw>
          </a:effectLst>
        </p:spPr>
        <p:txBody>
          <a:bodyPr wrap="square" rtlCol="0">
            <a:spAutoFit/>
          </a:bodyPr>
          <a:lstStyle/>
          <a:p>
            <a:pPr algn="ctr"/>
            <a:r>
              <a:rPr lang="en-US" sz="1400" b="1" dirty="0">
                <a:solidFill>
                  <a:srgbClr val="706866"/>
                </a:solidFill>
              </a:rPr>
              <a:t>Accounts in </a:t>
            </a:r>
            <a:r>
              <a:rPr lang="en-US" sz="1400" b="1" dirty="0">
                <a:solidFill>
                  <a:schemeClr val="accent1"/>
                </a:solidFill>
              </a:rPr>
              <a:t>prenotification</a:t>
            </a:r>
            <a:r>
              <a:rPr lang="en-US" sz="1400" b="1" dirty="0">
                <a:solidFill>
                  <a:srgbClr val="706866"/>
                </a:solidFill>
              </a:rPr>
              <a:t> status will not receive payments until they go active (7-10 Business days) in the meantime, the employee will </a:t>
            </a:r>
            <a:r>
              <a:rPr lang="en-US" sz="1400" b="1" dirty="0">
                <a:solidFill>
                  <a:schemeClr val="accent1"/>
                </a:solidFill>
              </a:rPr>
              <a:t>receive a check</a:t>
            </a:r>
          </a:p>
        </p:txBody>
      </p:sp>
      <p:sp>
        <p:nvSpPr>
          <p:cNvPr id="3" name="TextBox 2">
            <a:extLst>
              <a:ext uri="{FF2B5EF4-FFF2-40B4-BE49-F238E27FC236}">
                <a16:creationId xmlns:a16="http://schemas.microsoft.com/office/drawing/2014/main" id="{46925313-4170-6B08-EE43-D70EA4FD833B}"/>
              </a:ext>
            </a:extLst>
          </p:cNvPr>
          <p:cNvSpPr txBox="1"/>
          <p:nvPr/>
        </p:nvSpPr>
        <p:spPr>
          <a:xfrm>
            <a:off x="1473522" y="2863084"/>
            <a:ext cx="5910147" cy="578882"/>
          </a:xfrm>
          <a:prstGeom prst="flowChartAlternateProcess">
            <a:avLst/>
          </a:prstGeom>
          <a:solidFill>
            <a:schemeClr val="bg2"/>
          </a:solidFill>
          <a:ln>
            <a:solidFill>
              <a:schemeClr val="bg2"/>
            </a:solidFill>
          </a:ln>
          <a:effectLst>
            <a:outerShdw blurRad="50800" dist="38100" dir="5400000" algn="t" rotWithShape="0">
              <a:prstClr val="black">
                <a:alpha val="40000"/>
              </a:prstClr>
            </a:outerShdw>
          </a:effectLst>
        </p:spPr>
        <p:txBody>
          <a:bodyPr wrap="square" rtlCol="0">
            <a:spAutoFit/>
          </a:bodyPr>
          <a:lstStyle/>
          <a:p>
            <a:pPr algn="ctr"/>
            <a:r>
              <a:rPr lang="es-US" sz="1400" b="1" dirty="0">
                <a:solidFill>
                  <a:schemeClr val="accent1"/>
                </a:solidFill>
              </a:rPr>
              <a:t>W</a:t>
            </a:r>
            <a:r>
              <a:rPr lang="en-US" sz="1400" b="1" dirty="0">
                <a:solidFill>
                  <a:schemeClr val="accent1"/>
                </a:solidFill>
              </a:rPr>
              <a:t>e must remind the employee about the waiting period for the account to be active</a:t>
            </a:r>
          </a:p>
        </p:txBody>
      </p:sp>
      <p:sp>
        <p:nvSpPr>
          <p:cNvPr id="7" name="TextBox 6">
            <a:extLst>
              <a:ext uri="{FF2B5EF4-FFF2-40B4-BE49-F238E27FC236}">
                <a16:creationId xmlns:a16="http://schemas.microsoft.com/office/drawing/2014/main" id="{7CB2FB0D-F911-D1ED-BCAF-0D14C601A36A}"/>
              </a:ext>
            </a:extLst>
          </p:cNvPr>
          <p:cNvSpPr txBox="1"/>
          <p:nvPr/>
        </p:nvSpPr>
        <p:spPr>
          <a:xfrm>
            <a:off x="1473521" y="3643386"/>
            <a:ext cx="5910147" cy="817245"/>
          </a:xfrm>
          <a:prstGeom prst="flowChartAlternateProcess">
            <a:avLst/>
          </a:prstGeom>
          <a:solidFill>
            <a:schemeClr val="bg2"/>
          </a:solidFill>
          <a:ln>
            <a:solidFill>
              <a:schemeClr val="bg2"/>
            </a:solidFill>
          </a:ln>
          <a:effectLst>
            <a:outerShdw blurRad="50800" dist="38100" dir="5400000" algn="t" rotWithShape="0">
              <a:prstClr val="black">
                <a:alpha val="40000"/>
              </a:prstClr>
            </a:outerShdw>
          </a:effectLst>
        </p:spPr>
        <p:txBody>
          <a:bodyPr wrap="square" rtlCol="0">
            <a:spAutoFit/>
          </a:bodyPr>
          <a:lstStyle/>
          <a:p>
            <a:pPr algn="ctr"/>
            <a:r>
              <a:rPr lang="en-US" sz="1400" b="1" dirty="0">
                <a:solidFill>
                  <a:srgbClr val="706866"/>
                </a:solidFill>
              </a:rPr>
              <a:t>If the account has been in prenotification status for more than expected, please reach out to the Payroll processor via teams or case</a:t>
            </a:r>
          </a:p>
        </p:txBody>
      </p:sp>
    </p:spTree>
    <p:extLst>
      <p:ext uri="{BB962C8B-B14F-4D97-AF65-F5344CB8AC3E}">
        <p14:creationId xmlns:p14="http://schemas.microsoft.com/office/powerpoint/2010/main" val="3210494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C6AEA51D-B2AD-624B-B563-7231E43D79EC}"/>
              </a:ext>
            </a:extLst>
          </p:cNvPr>
          <p:cNvSpPr>
            <a:spLocks noGrp="1"/>
          </p:cNvSpPr>
          <p:nvPr>
            <p:ph type="body" idx="1"/>
          </p:nvPr>
        </p:nvSpPr>
        <p:spPr>
          <a:xfrm>
            <a:off x="283567" y="2578720"/>
            <a:ext cx="4326248" cy="1000098"/>
          </a:xfrm>
        </p:spPr>
        <p:txBody>
          <a:bodyPr/>
          <a:lstStyle/>
          <a:p>
            <a:r>
              <a:rPr lang="en-US"/>
              <a:t>Let us know!</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30</a:t>
            </a:fld>
            <a:endParaRPr lang="en"/>
          </a:p>
        </p:txBody>
      </p:sp>
    </p:spTree>
    <p:extLst>
      <p:ext uri="{BB962C8B-B14F-4D97-AF65-F5344CB8AC3E}">
        <p14:creationId xmlns:p14="http://schemas.microsoft.com/office/powerpoint/2010/main" val="244033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478485-A6A2-E2AC-508C-1279161D2A8C}"/>
              </a:ext>
            </a:extLst>
          </p:cNvPr>
          <p:cNvPicPr>
            <a:picLocks noChangeAspect="1"/>
          </p:cNvPicPr>
          <p:nvPr/>
        </p:nvPicPr>
        <p:blipFill>
          <a:blip r:embed="rId3"/>
          <a:stretch>
            <a:fillRect/>
          </a:stretch>
        </p:blipFill>
        <p:spPr>
          <a:xfrm>
            <a:off x="965069" y="1307306"/>
            <a:ext cx="7213861" cy="2895949"/>
          </a:xfrm>
          <a:prstGeom prst="rect">
            <a:avLst/>
          </a:prstGeom>
          <a:ln>
            <a:solidFill>
              <a:schemeClr val="bg2"/>
            </a:solidFill>
          </a:ln>
          <a:effectLst>
            <a:outerShdw blurRad="63500" sx="102000" sy="102000" algn="ctr" rotWithShape="0">
              <a:prstClr val="black">
                <a:alpha val="40000"/>
              </a:prstClr>
            </a:outerShdw>
          </a:effectLst>
        </p:spPr>
      </p:pic>
      <p:sp>
        <p:nvSpPr>
          <p:cNvPr id="5" name="Title 4">
            <a:extLst>
              <a:ext uri="{FF2B5EF4-FFF2-40B4-BE49-F238E27FC236}">
                <a16:creationId xmlns:a16="http://schemas.microsoft.com/office/drawing/2014/main" id="{D68FDAB4-A8E8-4A4A-9ABF-A68DA450D9E4}"/>
              </a:ext>
            </a:extLst>
          </p:cNvPr>
          <p:cNvSpPr>
            <a:spLocks noGrp="1"/>
          </p:cNvSpPr>
          <p:nvPr>
            <p:ph type="title"/>
          </p:nvPr>
        </p:nvSpPr>
        <p:spPr>
          <a:xfrm>
            <a:off x="360426" y="357379"/>
            <a:ext cx="7886700" cy="367238"/>
          </a:xfrm>
        </p:spPr>
        <p:txBody>
          <a:bodyPr/>
          <a:lstStyle/>
          <a:p>
            <a:pPr algn="ctr"/>
            <a:r>
              <a:rPr lang="en-US" dirty="0"/>
              <a:t>Payroll – </a:t>
            </a:r>
            <a:r>
              <a:rPr lang="en-US" dirty="0">
                <a:solidFill>
                  <a:schemeClr val="tx1"/>
                </a:solidFill>
              </a:rPr>
              <a:t>Payments </a:t>
            </a:r>
          </a:p>
        </p:txBody>
      </p:sp>
      <p:sp>
        <p:nvSpPr>
          <p:cNvPr id="6" name="TextBox 5">
            <a:extLst>
              <a:ext uri="{FF2B5EF4-FFF2-40B4-BE49-F238E27FC236}">
                <a16:creationId xmlns:a16="http://schemas.microsoft.com/office/drawing/2014/main" id="{6CE33BC1-654D-5069-45F1-B65186A96A85}"/>
              </a:ext>
            </a:extLst>
          </p:cNvPr>
          <p:cNvSpPr txBox="1"/>
          <p:nvPr/>
        </p:nvSpPr>
        <p:spPr>
          <a:xfrm>
            <a:off x="1375836" y="877462"/>
            <a:ext cx="6105525" cy="276999"/>
          </a:xfrm>
          <a:prstGeom prst="rect">
            <a:avLst/>
          </a:prstGeom>
          <a:solidFill>
            <a:srgbClr val="009999">
              <a:alpha val="14902"/>
            </a:srgbClr>
          </a:solidFill>
        </p:spPr>
        <p:txBody>
          <a:bodyPr wrap="square" rtlCol="0">
            <a:spAutoFit/>
          </a:bodyPr>
          <a:lstStyle/>
          <a:p>
            <a:r>
              <a:rPr lang="en-US" sz="1200" b="1" dirty="0">
                <a:solidFill>
                  <a:schemeClr val="accent3"/>
                </a:solidFill>
              </a:rPr>
              <a:t>Checks with 0 (Zero) Amount - Unable to download.</a:t>
            </a:r>
          </a:p>
        </p:txBody>
      </p:sp>
      <p:pic>
        <p:nvPicPr>
          <p:cNvPr id="8" name="Picture 4" descr="Customer service rep Vector Clipart in AI, SVG, EPS, PSD, PNG">
            <a:extLst>
              <a:ext uri="{FF2B5EF4-FFF2-40B4-BE49-F238E27FC236}">
                <a16:creationId xmlns:a16="http://schemas.microsoft.com/office/drawing/2014/main" id="{49E00827-63F0-20D4-9068-727E449BC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253" y="668611"/>
            <a:ext cx="994974" cy="99497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C8ECE7-4C79-1AB1-7C5C-421E4559D1E2}"/>
              </a:ext>
            </a:extLst>
          </p:cNvPr>
          <p:cNvSpPr txBox="1"/>
          <p:nvPr/>
        </p:nvSpPr>
        <p:spPr>
          <a:xfrm>
            <a:off x="669072" y="4066266"/>
            <a:ext cx="5910147" cy="817245"/>
          </a:xfrm>
          <a:prstGeom prst="flowChartAlternateProcess">
            <a:avLst/>
          </a:prstGeom>
          <a:solidFill>
            <a:srgbClr val="FEDBC8"/>
          </a:solidFill>
          <a:ln>
            <a:solidFill>
              <a:schemeClr val="bg2"/>
            </a:solidFill>
          </a:ln>
          <a:effectLst>
            <a:outerShdw blurRad="50800" dist="38100" dir="5400000" algn="t" rotWithShape="0">
              <a:prstClr val="black">
                <a:alpha val="40000"/>
              </a:prstClr>
            </a:outerShdw>
          </a:effectLst>
        </p:spPr>
        <p:txBody>
          <a:bodyPr wrap="square" rtlCol="0">
            <a:spAutoFit/>
          </a:bodyPr>
          <a:lstStyle/>
          <a:p>
            <a:pPr algn="ctr"/>
            <a:r>
              <a:rPr lang="en-US" sz="1400" b="1" dirty="0">
                <a:solidFill>
                  <a:srgbClr val="706866"/>
                </a:solidFill>
              </a:rPr>
              <a:t>This means the Payroll of the EE/Client was not processed; we should refer the employee to the worksite manager for further assistance.</a:t>
            </a:r>
          </a:p>
        </p:txBody>
      </p:sp>
    </p:spTree>
    <p:extLst>
      <p:ext uri="{BB962C8B-B14F-4D97-AF65-F5344CB8AC3E}">
        <p14:creationId xmlns:p14="http://schemas.microsoft.com/office/powerpoint/2010/main" val="427807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9C05C31-8F44-38B9-1931-199FFD5B87D9}"/>
              </a:ext>
            </a:extLst>
          </p:cNvPr>
          <p:cNvPicPr>
            <a:picLocks noChangeAspect="1"/>
          </p:cNvPicPr>
          <p:nvPr/>
        </p:nvPicPr>
        <p:blipFill>
          <a:blip r:embed="rId3"/>
          <a:stretch>
            <a:fillRect/>
          </a:stretch>
        </p:blipFill>
        <p:spPr>
          <a:xfrm>
            <a:off x="810441" y="1539753"/>
            <a:ext cx="5201376" cy="676369"/>
          </a:xfrm>
          <a:prstGeom prst="rect">
            <a:avLst/>
          </a:prstGeom>
          <a:ln>
            <a:solidFill>
              <a:schemeClr val="bg2"/>
            </a:solidFill>
          </a:ln>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4F959BC3-40E7-0AED-5D7D-7B9C9E2235A1}"/>
              </a:ext>
            </a:extLst>
          </p:cNvPr>
          <p:cNvSpPr txBox="1"/>
          <p:nvPr/>
        </p:nvSpPr>
        <p:spPr>
          <a:xfrm>
            <a:off x="1182030" y="915285"/>
            <a:ext cx="6467442" cy="276999"/>
          </a:xfrm>
          <a:prstGeom prst="rect">
            <a:avLst/>
          </a:prstGeom>
          <a:solidFill>
            <a:srgbClr val="009999">
              <a:alpha val="14902"/>
            </a:srgbClr>
          </a:solidFill>
        </p:spPr>
        <p:txBody>
          <a:bodyPr wrap="square" rtlCol="0">
            <a:spAutoFit/>
          </a:bodyPr>
          <a:lstStyle/>
          <a:p>
            <a:r>
              <a:rPr lang="en-US" sz="1200" b="1" dirty="0">
                <a:solidFill>
                  <a:schemeClr val="accent3"/>
                </a:solidFill>
              </a:rPr>
              <a:t>If an employee calls because he/she has not received their pay, review the following:</a:t>
            </a:r>
          </a:p>
        </p:txBody>
      </p:sp>
      <p:sp>
        <p:nvSpPr>
          <p:cNvPr id="13" name="Title 4">
            <a:extLst>
              <a:ext uri="{FF2B5EF4-FFF2-40B4-BE49-F238E27FC236}">
                <a16:creationId xmlns:a16="http://schemas.microsoft.com/office/drawing/2014/main" id="{B8DF71B0-8FE1-39D0-1B75-4F20F797D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a:t>Payroll – </a:t>
            </a:r>
            <a:r>
              <a:rPr lang="en-US">
                <a:solidFill>
                  <a:schemeClr val="tx1"/>
                </a:solidFill>
              </a:rPr>
              <a:t>Payments </a:t>
            </a:r>
            <a:endParaRPr lang="en-US" dirty="0">
              <a:solidFill>
                <a:schemeClr val="tx1"/>
              </a:solidFill>
            </a:endParaRPr>
          </a:p>
        </p:txBody>
      </p:sp>
      <p:sp>
        <p:nvSpPr>
          <p:cNvPr id="2" name="TextBox 1">
            <a:extLst>
              <a:ext uri="{FF2B5EF4-FFF2-40B4-BE49-F238E27FC236}">
                <a16:creationId xmlns:a16="http://schemas.microsoft.com/office/drawing/2014/main" id="{A43E007A-620B-0F92-1C37-606FF6FA91F1}"/>
              </a:ext>
            </a:extLst>
          </p:cNvPr>
          <p:cNvSpPr txBox="1"/>
          <p:nvPr/>
        </p:nvSpPr>
        <p:spPr>
          <a:xfrm>
            <a:off x="5720168" y="1676844"/>
            <a:ext cx="2546872" cy="510778"/>
          </a:xfrm>
          <a:prstGeom prst="flowChartAlternateProcess">
            <a:avLst/>
          </a:prstGeom>
          <a:solidFill>
            <a:srgbClr val="FEDBC8"/>
          </a:solidFill>
          <a:effectLst>
            <a:outerShdw blurRad="63500" sx="102000" sy="102000" algn="ctr" rotWithShape="0">
              <a:prstClr val="black">
                <a:alpha val="40000"/>
              </a:prstClr>
            </a:outerShdw>
          </a:effectLst>
        </p:spPr>
        <p:txBody>
          <a:bodyPr wrap="square" rtlCol="0">
            <a:spAutoFit/>
          </a:bodyPr>
          <a:lstStyle/>
          <a:p>
            <a:pPr algn="ctr"/>
            <a:r>
              <a:rPr lang="en-US" sz="1200" b="1" dirty="0">
                <a:solidFill>
                  <a:srgbClr val="706866"/>
                </a:solidFill>
              </a:rPr>
              <a:t>Confirm there is a voucher produced</a:t>
            </a:r>
          </a:p>
        </p:txBody>
      </p:sp>
      <p:pic>
        <p:nvPicPr>
          <p:cNvPr id="19" name="Picture 18">
            <a:extLst>
              <a:ext uri="{FF2B5EF4-FFF2-40B4-BE49-F238E27FC236}">
                <a16:creationId xmlns:a16="http://schemas.microsoft.com/office/drawing/2014/main" id="{10EF08F1-4C6D-BF94-F85A-9E017434C813}"/>
              </a:ext>
            </a:extLst>
          </p:cNvPr>
          <p:cNvPicPr>
            <a:picLocks noChangeAspect="1"/>
          </p:cNvPicPr>
          <p:nvPr/>
        </p:nvPicPr>
        <p:blipFill>
          <a:blip r:embed="rId4"/>
          <a:stretch>
            <a:fillRect/>
          </a:stretch>
        </p:blipFill>
        <p:spPr>
          <a:xfrm>
            <a:off x="4863894" y="3142212"/>
            <a:ext cx="2295845" cy="752580"/>
          </a:xfrm>
          <a:prstGeom prst="rect">
            <a:avLst/>
          </a:prstGeom>
          <a:ln>
            <a:solidFill>
              <a:schemeClr val="bg2"/>
            </a:solidFill>
          </a:ln>
          <a:effectLst>
            <a:outerShdw blurRad="50800" dist="38100" dir="5400000" algn="t" rotWithShape="0">
              <a:prstClr val="black">
                <a:alpha val="40000"/>
              </a:prstClr>
            </a:outerShdw>
          </a:effectLst>
        </p:spPr>
      </p:pic>
      <p:pic>
        <p:nvPicPr>
          <p:cNvPr id="8" name="Picture 4" descr="Customer service rep Vector Clipart in AI, SVG, EPS, PSD, PNG">
            <a:extLst>
              <a:ext uri="{FF2B5EF4-FFF2-40B4-BE49-F238E27FC236}">
                <a16:creationId xmlns:a16="http://schemas.microsoft.com/office/drawing/2014/main" id="{49E00827-63F0-20D4-9068-727E449BCB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5113" y="572420"/>
            <a:ext cx="994974" cy="99497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FC23567-A8EA-8192-CD90-561A815268AB}"/>
              </a:ext>
            </a:extLst>
          </p:cNvPr>
          <p:cNvSpPr txBox="1"/>
          <p:nvPr/>
        </p:nvSpPr>
        <p:spPr>
          <a:xfrm>
            <a:off x="637509" y="2775642"/>
            <a:ext cx="4067800" cy="306467"/>
          </a:xfrm>
          <a:prstGeom prst="flowChartAlternateProcess">
            <a:avLst/>
          </a:prstGeom>
          <a:solidFill>
            <a:srgbClr val="FEDBC8"/>
          </a:solidFill>
          <a:effectLst>
            <a:outerShdw blurRad="63500" sx="102000" sy="102000" algn="ctr" rotWithShape="0">
              <a:prstClr val="black">
                <a:alpha val="40000"/>
              </a:prstClr>
            </a:outerShdw>
          </a:effectLst>
        </p:spPr>
        <p:txBody>
          <a:bodyPr wrap="square" rtlCol="0">
            <a:spAutoFit/>
          </a:bodyPr>
          <a:lstStyle/>
          <a:p>
            <a:pPr algn="ctr"/>
            <a:r>
              <a:rPr lang="en-US" sz="1200" b="1" dirty="0">
                <a:solidFill>
                  <a:srgbClr val="706866"/>
                </a:solidFill>
              </a:rPr>
              <a:t>Review the ACC# in the </a:t>
            </a:r>
            <a:r>
              <a:rPr lang="en-US" sz="1200" b="1" dirty="0">
                <a:solidFill>
                  <a:schemeClr val="accent1"/>
                </a:solidFill>
              </a:rPr>
              <a:t>Deposit tab</a:t>
            </a:r>
            <a:r>
              <a:rPr lang="en-US" sz="1200" b="1" dirty="0">
                <a:solidFill>
                  <a:srgbClr val="706866"/>
                </a:solidFill>
              </a:rPr>
              <a:t> and </a:t>
            </a:r>
            <a:r>
              <a:rPr lang="en-US" sz="1200" b="1" dirty="0">
                <a:solidFill>
                  <a:schemeClr val="accent1"/>
                </a:solidFill>
              </a:rPr>
              <a:t>Paystub</a:t>
            </a:r>
            <a:endParaRPr lang="en-US" sz="1200" b="1" dirty="0">
              <a:solidFill>
                <a:srgbClr val="706866"/>
              </a:solidFill>
            </a:endParaRPr>
          </a:p>
        </p:txBody>
      </p:sp>
      <p:pic>
        <p:nvPicPr>
          <p:cNvPr id="21" name="Picture 20">
            <a:extLst>
              <a:ext uri="{FF2B5EF4-FFF2-40B4-BE49-F238E27FC236}">
                <a16:creationId xmlns:a16="http://schemas.microsoft.com/office/drawing/2014/main" id="{8C47ADB6-2A32-9983-1A1C-0A9D8CC7FAAA}"/>
              </a:ext>
            </a:extLst>
          </p:cNvPr>
          <p:cNvPicPr>
            <a:picLocks noChangeAspect="1"/>
          </p:cNvPicPr>
          <p:nvPr/>
        </p:nvPicPr>
        <p:blipFill>
          <a:blip r:embed="rId6"/>
          <a:stretch>
            <a:fillRect/>
          </a:stretch>
        </p:blipFill>
        <p:spPr>
          <a:xfrm>
            <a:off x="888613" y="3156504"/>
            <a:ext cx="3658111" cy="409632"/>
          </a:xfrm>
          <a:prstGeom prst="rect">
            <a:avLst/>
          </a:prstGeom>
          <a:ln>
            <a:solidFill>
              <a:schemeClr val="bg2"/>
            </a:solidFill>
          </a:ln>
          <a:effectLst>
            <a:outerShdw blurRad="50800" dist="38100" dir="5400000" algn="t" rotWithShape="0">
              <a:prstClr val="black">
                <a:alpha val="40000"/>
              </a:prstClr>
            </a:outerShdw>
          </a:effectLst>
        </p:spPr>
      </p:pic>
      <p:sp>
        <p:nvSpPr>
          <p:cNvPr id="23" name="TextBox 22">
            <a:extLst>
              <a:ext uri="{FF2B5EF4-FFF2-40B4-BE49-F238E27FC236}">
                <a16:creationId xmlns:a16="http://schemas.microsoft.com/office/drawing/2014/main" id="{23E0429A-7DAA-A248-910D-DA1124BDADD0}"/>
              </a:ext>
            </a:extLst>
          </p:cNvPr>
          <p:cNvSpPr txBox="1"/>
          <p:nvPr/>
        </p:nvSpPr>
        <p:spPr>
          <a:xfrm>
            <a:off x="828194" y="3678448"/>
            <a:ext cx="3877115" cy="817245"/>
          </a:xfrm>
          <a:prstGeom prst="flowChartAlternateProcess">
            <a:avLst/>
          </a:prstGeom>
          <a:solidFill>
            <a:schemeClr val="tx2">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sz="1050" b="1" i="1" dirty="0">
                <a:solidFill>
                  <a:srgbClr val="706866"/>
                </a:solidFill>
              </a:rPr>
              <a:t>If everything seems to be correct, we can advise the employee of the payment getting to their bank acc through the day. If still in doubt, reach out to the payroll processor assigned to the Client via Teams.</a:t>
            </a:r>
          </a:p>
        </p:txBody>
      </p:sp>
      <p:sp>
        <p:nvSpPr>
          <p:cNvPr id="24" name="TextBox 23">
            <a:extLst>
              <a:ext uri="{FF2B5EF4-FFF2-40B4-BE49-F238E27FC236}">
                <a16:creationId xmlns:a16="http://schemas.microsoft.com/office/drawing/2014/main" id="{36EA6592-E6E3-802B-ED19-BEC6270C5D7F}"/>
              </a:ext>
            </a:extLst>
          </p:cNvPr>
          <p:cNvSpPr txBox="1"/>
          <p:nvPr/>
        </p:nvSpPr>
        <p:spPr>
          <a:xfrm>
            <a:off x="5325033" y="4243706"/>
            <a:ext cx="3145054" cy="253916"/>
          </a:xfrm>
          <a:prstGeom prst="rect">
            <a:avLst/>
          </a:prstGeom>
          <a:solidFill>
            <a:srgbClr val="FFCC00"/>
          </a:solidFill>
          <a:effectLst>
            <a:outerShdw blurRad="50800" dist="38100" dir="5400000" algn="t" rotWithShape="0">
              <a:prstClr val="black">
                <a:alpha val="40000"/>
              </a:prstClr>
            </a:outerShdw>
          </a:effectLst>
        </p:spPr>
        <p:txBody>
          <a:bodyPr wrap="square" rtlCol="0">
            <a:spAutoFit/>
          </a:bodyPr>
          <a:lstStyle/>
          <a:p>
            <a:r>
              <a:rPr lang="en-US" sz="1050" i="1" dirty="0"/>
              <a:t>*The employee mist confirm the information to us.</a:t>
            </a:r>
          </a:p>
        </p:txBody>
      </p:sp>
      <p:pic>
        <p:nvPicPr>
          <p:cNvPr id="1028" name="Picture 4" descr="Warning Images - Free Download on Freepik">
            <a:extLst>
              <a:ext uri="{FF2B5EF4-FFF2-40B4-BE49-F238E27FC236}">
                <a16:creationId xmlns:a16="http://schemas.microsoft.com/office/drawing/2014/main" id="{9BC35025-5E23-D1F3-F51D-6C847B8209F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5" t="-11734" r="-125" b="11734"/>
          <a:stretch/>
        </p:blipFill>
        <p:spPr bwMode="auto">
          <a:xfrm>
            <a:off x="8315806" y="4087070"/>
            <a:ext cx="458245" cy="458245"/>
          </a:xfrm>
          <a:prstGeom prst="triangle">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6B2C4889-BC84-C813-D201-39323A257624}"/>
              </a:ext>
            </a:extLst>
          </p:cNvPr>
          <p:cNvCxnSpPr/>
          <p:nvPr/>
        </p:nvCxnSpPr>
        <p:spPr>
          <a:xfrm>
            <a:off x="468351" y="2571750"/>
            <a:ext cx="82072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45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6C12-25E1-8249-B000-5BB9371D1A85}"/>
              </a:ext>
            </a:extLst>
          </p:cNvPr>
          <p:cNvSpPr>
            <a:spLocks noGrp="1"/>
          </p:cNvSpPr>
          <p:nvPr>
            <p:ph type="title"/>
          </p:nvPr>
        </p:nvSpPr>
        <p:spPr>
          <a:xfrm>
            <a:off x="283567" y="2076450"/>
            <a:ext cx="2545358" cy="475061"/>
          </a:xfrm>
        </p:spPr>
        <p:txBody>
          <a:bodyPr/>
          <a:lstStyle/>
          <a:p>
            <a:r>
              <a:rPr lang="en-US" dirty="0"/>
              <a:t>Checks</a:t>
            </a:r>
          </a:p>
        </p:txBody>
      </p:sp>
      <p:sp>
        <p:nvSpPr>
          <p:cNvPr id="4" name="Slide Number Placeholder 3">
            <a:extLst>
              <a:ext uri="{FF2B5EF4-FFF2-40B4-BE49-F238E27FC236}">
                <a16:creationId xmlns:a16="http://schemas.microsoft.com/office/drawing/2014/main" id="{C91A9E50-879A-824A-8AF0-A1D6D46B0F2C}"/>
              </a:ext>
            </a:extLst>
          </p:cNvPr>
          <p:cNvSpPr>
            <a:spLocks noGrp="1"/>
          </p:cNvSpPr>
          <p:nvPr>
            <p:ph type="sldNum" sz="quarter" idx="12"/>
          </p:nvPr>
        </p:nvSpPr>
        <p:spPr/>
        <p:txBody>
          <a:bodyPr/>
          <a:lstStyle/>
          <a:p>
            <a:pPr algn="r"/>
            <a:fld id="{00000000-1234-1234-1234-123412341234}" type="slidenum">
              <a:rPr lang="en" smtClean="0"/>
              <a:pPr algn="r"/>
              <a:t>6</a:t>
            </a:fld>
            <a:endParaRPr lang="en"/>
          </a:p>
        </p:txBody>
      </p:sp>
    </p:spTree>
    <p:extLst>
      <p:ext uri="{BB962C8B-B14F-4D97-AF65-F5344CB8AC3E}">
        <p14:creationId xmlns:p14="http://schemas.microsoft.com/office/powerpoint/2010/main" val="48827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B8DF71B0-8FE1-39D0-1B75-4F20F797D460}"/>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Checks</a:t>
            </a:r>
          </a:p>
        </p:txBody>
      </p:sp>
      <p:sp>
        <p:nvSpPr>
          <p:cNvPr id="5" name="TextBox 4">
            <a:extLst>
              <a:ext uri="{FF2B5EF4-FFF2-40B4-BE49-F238E27FC236}">
                <a16:creationId xmlns:a16="http://schemas.microsoft.com/office/drawing/2014/main" id="{C235720B-C051-B29E-8403-EB9D4F24FBA8}"/>
              </a:ext>
            </a:extLst>
          </p:cNvPr>
          <p:cNvSpPr txBox="1"/>
          <p:nvPr/>
        </p:nvSpPr>
        <p:spPr>
          <a:xfrm>
            <a:off x="1025912" y="981057"/>
            <a:ext cx="6651652" cy="276999"/>
          </a:xfrm>
          <a:prstGeom prst="rect">
            <a:avLst/>
          </a:prstGeom>
          <a:solidFill>
            <a:srgbClr val="FEDBC8">
              <a:alpha val="36078"/>
            </a:srgbClr>
          </a:solidFill>
        </p:spPr>
        <p:txBody>
          <a:bodyPr wrap="square" rtlCol="0">
            <a:spAutoFit/>
          </a:bodyPr>
          <a:lstStyle/>
          <a:p>
            <a:pPr algn="ctr"/>
            <a:r>
              <a:rPr lang="en-US" sz="1200" b="1">
                <a:solidFill>
                  <a:srgbClr val="706866"/>
                </a:solidFill>
              </a:rPr>
              <a:t>Some important aspects regarding checks:</a:t>
            </a:r>
          </a:p>
        </p:txBody>
      </p:sp>
      <p:pic>
        <p:nvPicPr>
          <p:cNvPr id="6" name="Picture 4" descr="Customer service rep Vector Clipart in AI, SVG, EPS, PSD, PNG">
            <a:extLst>
              <a:ext uri="{FF2B5EF4-FFF2-40B4-BE49-F238E27FC236}">
                <a16:creationId xmlns:a16="http://schemas.microsoft.com/office/drawing/2014/main" id="{F62419BB-BCF8-871C-46E7-0AF894269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752" y="760569"/>
            <a:ext cx="994974" cy="99497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2DACDA-88B6-6527-28CF-81F5F6830539}"/>
              </a:ext>
            </a:extLst>
          </p:cNvPr>
          <p:cNvSpPr txBox="1"/>
          <p:nvPr/>
        </p:nvSpPr>
        <p:spPr>
          <a:xfrm>
            <a:off x="1610014" y="1743342"/>
            <a:ext cx="6211128" cy="461665"/>
          </a:xfrm>
          <a:prstGeom prst="rect">
            <a:avLst/>
          </a:prstGeom>
          <a:solidFill>
            <a:srgbClr val="009999">
              <a:alpha val="14902"/>
            </a:srgbClr>
          </a:solidFill>
        </p:spPr>
        <p:txBody>
          <a:bodyPr wrap="square" rtlCol="0">
            <a:spAutoFit/>
          </a:bodyPr>
          <a:lstStyle/>
          <a:p>
            <a:r>
              <a:rPr lang="en-US" sz="1200" b="1" i="1" dirty="0">
                <a:solidFill>
                  <a:srgbClr val="706866"/>
                </a:solidFill>
              </a:rPr>
              <a:t>The Client confirms with payroll how the check will be shipped. Normally they are shipped to the Client’s address. </a:t>
            </a:r>
            <a:endParaRPr lang="en-US" sz="1200" i="1" dirty="0">
              <a:solidFill>
                <a:srgbClr val="706866"/>
              </a:solidFill>
            </a:endParaRPr>
          </a:p>
        </p:txBody>
      </p:sp>
      <p:pic>
        <p:nvPicPr>
          <p:cNvPr id="2050" name="Picture 2" descr="Fast shipping icon Royalty Free Vector Image - VectorStock">
            <a:extLst>
              <a:ext uri="{FF2B5EF4-FFF2-40B4-BE49-F238E27FC236}">
                <a16:creationId xmlns:a16="http://schemas.microsoft.com/office/drawing/2014/main" id="{44EC25AF-425E-2566-A5AD-11B61EDE20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04" b="8641"/>
          <a:stretch/>
        </p:blipFill>
        <p:spPr bwMode="auto">
          <a:xfrm>
            <a:off x="745330" y="1476688"/>
            <a:ext cx="864684" cy="826047"/>
          </a:xfrm>
          <a:prstGeom prst="flowChartConnector">
            <a:avLst/>
          </a:prstGeom>
          <a:noFill/>
          <a:ln w="28575">
            <a:solidFill>
              <a:srgbClr val="009999"/>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D448BD5-B36F-57B3-4CC8-41B0910238C9}"/>
              </a:ext>
            </a:extLst>
          </p:cNvPr>
          <p:cNvPicPr>
            <a:picLocks noChangeAspect="1"/>
          </p:cNvPicPr>
          <p:nvPr/>
        </p:nvPicPr>
        <p:blipFill>
          <a:blip r:embed="rId5"/>
          <a:stretch>
            <a:fillRect/>
          </a:stretch>
        </p:blipFill>
        <p:spPr>
          <a:xfrm>
            <a:off x="1177672" y="2396771"/>
            <a:ext cx="3286584" cy="514422"/>
          </a:xfrm>
          <a:prstGeom prst="rect">
            <a:avLst/>
          </a:prstGeom>
          <a:ln>
            <a:solidFill>
              <a:schemeClr val="bg2"/>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75FB8F41-A63B-496F-423C-7E1DF191CF3A}"/>
              </a:ext>
            </a:extLst>
          </p:cNvPr>
          <p:cNvSpPr txBox="1"/>
          <p:nvPr/>
        </p:nvSpPr>
        <p:spPr>
          <a:xfrm>
            <a:off x="4572000" y="2392589"/>
            <a:ext cx="3249142" cy="461665"/>
          </a:xfrm>
          <a:prstGeom prst="rect">
            <a:avLst/>
          </a:prstGeom>
          <a:solidFill>
            <a:srgbClr val="009999">
              <a:alpha val="14902"/>
            </a:srgbClr>
          </a:solidFill>
        </p:spPr>
        <p:txBody>
          <a:bodyPr wrap="square" rtlCol="0">
            <a:spAutoFit/>
          </a:bodyPr>
          <a:lstStyle>
            <a:defPPr>
              <a:defRPr lang="en-US"/>
            </a:defPPr>
            <a:lvl1pPr>
              <a:defRPr sz="1200" b="1" i="1">
                <a:solidFill>
                  <a:srgbClr val="706866"/>
                </a:solidFill>
              </a:defRPr>
            </a:lvl1pPr>
          </a:lstStyle>
          <a:p>
            <a:r>
              <a:rPr lang="en-US"/>
              <a:t>We can review this by opening the </a:t>
            </a:r>
            <a:r>
              <a:rPr lang="en-US">
                <a:solidFill>
                  <a:schemeClr val="accent1"/>
                </a:solidFill>
              </a:rPr>
              <a:t>Check &gt; Voucher tab</a:t>
            </a:r>
          </a:p>
        </p:txBody>
      </p:sp>
      <p:sp>
        <p:nvSpPr>
          <p:cNvPr id="15" name="Title 4">
            <a:extLst>
              <a:ext uri="{FF2B5EF4-FFF2-40B4-BE49-F238E27FC236}">
                <a16:creationId xmlns:a16="http://schemas.microsoft.com/office/drawing/2014/main" id="{36E6FE99-F224-B8B8-4088-8D69F68CE832}"/>
              </a:ext>
            </a:extLst>
          </p:cNvPr>
          <p:cNvSpPr txBox="1">
            <a:spLocks/>
          </p:cNvSpPr>
          <p:nvPr/>
        </p:nvSpPr>
        <p:spPr>
          <a:xfrm>
            <a:off x="1437492" y="1492845"/>
            <a:ext cx="1037206"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i="1" dirty="0">
                <a:solidFill>
                  <a:srgbClr val="009999"/>
                </a:solidFill>
              </a:rPr>
              <a:t>Shipping</a:t>
            </a:r>
          </a:p>
        </p:txBody>
      </p:sp>
      <p:sp>
        <p:nvSpPr>
          <p:cNvPr id="24" name="Title 4">
            <a:extLst>
              <a:ext uri="{FF2B5EF4-FFF2-40B4-BE49-F238E27FC236}">
                <a16:creationId xmlns:a16="http://schemas.microsoft.com/office/drawing/2014/main" id="{1952C640-5474-37B8-01C2-CD9F0F784A74}"/>
              </a:ext>
            </a:extLst>
          </p:cNvPr>
          <p:cNvSpPr txBox="1">
            <a:spLocks/>
          </p:cNvSpPr>
          <p:nvPr/>
        </p:nvSpPr>
        <p:spPr>
          <a:xfrm>
            <a:off x="6704708" y="3365027"/>
            <a:ext cx="1167531"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i="1" dirty="0">
                <a:solidFill>
                  <a:srgbClr val="009999"/>
                </a:solidFill>
              </a:rPr>
              <a:t>Lost Checks </a:t>
            </a:r>
          </a:p>
        </p:txBody>
      </p:sp>
      <p:sp>
        <p:nvSpPr>
          <p:cNvPr id="25" name="TextBox 24">
            <a:extLst>
              <a:ext uri="{FF2B5EF4-FFF2-40B4-BE49-F238E27FC236}">
                <a16:creationId xmlns:a16="http://schemas.microsoft.com/office/drawing/2014/main" id="{1646DE15-1157-95BA-E832-FBA8BA81E4A2}"/>
              </a:ext>
            </a:extLst>
          </p:cNvPr>
          <p:cNvSpPr txBox="1"/>
          <p:nvPr/>
        </p:nvSpPr>
        <p:spPr>
          <a:xfrm>
            <a:off x="5630590" y="3652667"/>
            <a:ext cx="2148235" cy="830997"/>
          </a:xfrm>
          <a:prstGeom prst="rect">
            <a:avLst/>
          </a:prstGeom>
          <a:solidFill>
            <a:srgbClr val="009999">
              <a:alpha val="14902"/>
            </a:srgbClr>
          </a:solidFill>
        </p:spPr>
        <p:txBody>
          <a:bodyPr wrap="square" rtlCol="0">
            <a:spAutoFit/>
          </a:bodyPr>
          <a:lstStyle/>
          <a:p>
            <a:r>
              <a:rPr lang="en-US" sz="1200" b="1" i="1" dirty="0">
                <a:solidFill>
                  <a:srgbClr val="706866"/>
                </a:solidFill>
              </a:rPr>
              <a:t>The</a:t>
            </a:r>
            <a:r>
              <a:rPr lang="es-US" sz="1200" b="1" i="1" dirty="0">
                <a:solidFill>
                  <a:srgbClr val="706866"/>
                </a:solidFill>
              </a:rPr>
              <a:t> </a:t>
            </a:r>
            <a:r>
              <a:rPr lang="en-US" sz="1200" b="1" i="1" noProof="1">
                <a:solidFill>
                  <a:srgbClr val="706866"/>
                </a:solidFill>
              </a:rPr>
              <a:t>employee</a:t>
            </a:r>
            <a:r>
              <a:rPr lang="es-US" sz="1200" b="1" i="1" dirty="0">
                <a:solidFill>
                  <a:srgbClr val="706866"/>
                </a:solidFill>
              </a:rPr>
              <a:t> </a:t>
            </a:r>
            <a:r>
              <a:rPr lang="en-US" sz="1200" b="1" i="1" noProof="1">
                <a:solidFill>
                  <a:srgbClr val="706866"/>
                </a:solidFill>
              </a:rPr>
              <a:t>must</a:t>
            </a:r>
            <a:r>
              <a:rPr lang="es-US" sz="1200" b="1" i="1" dirty="0">
                <a:solidFill>
                  <a:srgbClr val="706866"/>
                </a:solidFill>
              </a:rPr>
              <a:t> </a:t>
            </a:r>
            <a:r>
              <a:rPr lang="es-US" sz="1200" b="1" i="1" dirty="0" err="1">
                <a:solidFill>
                  <a:srgbClr val="706866"/>
                </a:solidFill>
              </a:rPr>
              <a:t>sign</a:t>
            </a:r>
            <a:r>
              <a:rPr lang="es-US" sz="1200" b="1" i="1" dirty="0">
                <a:solidFill>
                  <a:srgbClr val="706866"/>
                </a:solidFill>
              </a:rPr>
              <a:t> and mail back </a:t>
            </a:r>
            <a:r>
              <a:rPr lang="es-US" sz="1200" b="1" i="1" dirty="0" err="1">
                <a:solidFill>
                  <a:srgbClr val="706866"/>
                </a:solidFill>
              </a:rPr>
              <a:t>the</a:t>
            </a:r>
            <a:r>
              <a:rPr lang="es-US" sz="1200" b="1" i="1" dirty="0">
                <a:solidFill>
                  <a:srgbClr val="706866"/>
                </a:solidFill>
              </a:rPr>
              <a:t> </a:t>
            </a:r>
            <a:r>
              <a:rPr lang="es-US" sz="1200" b="1" i="1" dirty="0">
                <a:solidFill>
                  <a:schemeClr val="accent1"/>
                </a:solidFill>
              </a:rPr>
              <a:t>affidavit </a:t>
            </a:r>
            <a:r>
              <a:rPr lang="es-US" sz="1200" b="1" i="1" dirty="0" err="1">
                <a:solidFill>
                  <a:schemeClr val="accent1"/>
                </a:solidFill>
              </a:rPr>
              <a:t>form</a:t>
            </a:r>
            <a:r>
              <a:rPr lang="es-US" sz="1200" b="1" i="1" dirty="0">
                <a:solidFill>
                  <a:schemeClr val="accent1"/>
                </a:solidFill>
              </a:rPr>
              <a:t> </a:t>
            </a:r>
            <a:r>
              <a:rPr lang="es-US" sz="1200" b="1" i="1" dirty="0" err="1">
                <a:solidFill>
                  <a:schemeClr val="accent1"/>
                </a:solidFill>
              </a:rPr>
              <a:t>which</a:t>
            </a:r>
            <a:r>
              <a:rPr lang="es-US" sz="1200" b="1" i="1" dirty="0">
                <a:solidFill>
                  <a:schemeClr val="accent1"/>
                </a:solidFill>
              </a:rPr>
              <a:t> can be </a:t>
            </a:r>
            <a:r>
              <a:rPr lang="es-US" sz="1200" b="1" i="1" dirty="0" err="1">
                <a:solidFill>
                  <a:schemeClr val="accent1"/>
                </a:solidFill>
              </a:rPr>
              <a:t>found</a:t>
            </a:r>
            <a:r>
              <a:rPr lang="es-US" sz="1200" b="1" i="1" dirty="0">
                <a:solidFill>
                  <a:schemeClr val="accent1"/>
                </a:solidFill>
              </a:rPr>
              <a:t> in </a:t>
            </a:r>
            <a:r>
              <a:rPr lang="es-US" sz="1200" b="1" i="1" dirty="0" err="1">
                <a:solidFill>
                  <a:schemeClr val="accent1"/>
                </a:solidFill>
              </a:rPr>
              <a:t>our</a:t>
            </a:r>
            <a:r>
              <a:rPr lang="es-US" sz="1200" b="1" i="1" dirty="0">
                <a:solidFill>
                  <a:schemeClr val="accent1"/>
                </a:solidFill>
              </a:rPr>
              <a:t> SharePoint Page</a:t>
            </a:r>
            <a:endParaRPr lang="en-US" sz="1200" b="1" i="1" dirty="0">
              <a:solidFill>
                <a:srgbClr val="706866"/>
              </a:solidFill>
            </a:endParaRPr>
          </a:p>
        </p:txBody>
      </p:sp>
      <p:pic>
        <p:nvPicPr>
          <p:cNvPr id="27" name="Picture 26">
            <a:extLst>
              <a:ext uri="{FF2B5EF4-FFF2-40B4-BE49-F238E27FC236}">
                <a16:creationId xmlns:a16="http://schemas.microsoft.com/office/drawing/2014/main" id="{C1B60B41-034A-8A2C-7ECA-FD86F915073E}"/>
              </a:ext>
            </a:extLst>
          </p:cNvPr>
          <p:cNvPicPr>
            <a:picLocks noChangeAspect="1"/>
          </p:cNvPicPr>
          <p:nvPr/>
        </p:nvPicPr>
        <p:blipFill>
          <a:blip r:embed="rId6"/>
          <a:stretch>
            <a:fillRect/>
          </a:stretch>
        </p:blipFill>
        <p:spPr>
          <a:xfrm>
            <a:off x="745330" y="3625190"/>
            <a:ext cx="4582164" cy="885949"/>
          </a:xfrm>
          <a:prstGeom prst="rect">
            <a:avLst/>
          </a:prstGeom>
          <a:ln>
            <a:solidFill>
              <a:schemeClr val="bg2"/>
            </a:solidFill>
          </a:ln>
          <a:effectLst>
            <a:outerShdw blurRad="50800" dist="38100" dir="5400000" algn="t" rotWithShape="0">
              <a:prstClr val="black">
                <a:alpha val="40000"/>
              </a:prstClr>
            </a:outerShdw>
          </a:effectLst>
        </p:spPr>
      </p:pic>
      <p:pic>
        <p:nvPicPr>
          <p:cNvPr id="2052" name="Picture 4" descr="Losing money Royalty Free Vector Image - VectorStock">
            <a:extLst>
              <a:ext uri="{FF2B5EF4-FFF2-40B4-BE49-F238E27FC236}">
                <a16:creationId xmlns:a16="http://schemas.microsoft.com/office/drawing/2014/main" id="{87FF70B9-4739-64BA-472A-12D9C9D25E1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8726"/>
          <a:stretch/>
        </p:blipFill>
        <p:spPr bwMode="auto">
          <a:xfrm>
            <a:off x="4572000" y="3459932"/>
            <a:ext cx="1109030" cy="1093234"/>
          </a:xfrm>
          <a:prstGeom prst="flowChartConnector">
            <a:avLst/>
          </a:prstGeom>
          <a:noFill/>
          <a:ln w="38100">
            <a:solidFill>
              <a:srgbClr val="009999"/>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3C58B1E-7346-DE9F-A56E-70B90AB0207C}"/>
              </a:ext>
            </a:extLst>
          </p:cNvPr>
          <p:cNvSpPr txBox="1"/>
          <p:nvPr/>
        </p:nvSpPr>
        <p:spPr>
          <a:xfrm>
            <a:off x="745330" y="2938494"/>
            <a:ext cx="6289776" cy="261610"/>
          </a:xfrm>
          <a:prstGeom prst="rect">
            <a:avLst/>
          </a:prstGeom>
          <a:noFill/>
        </p:spPr>
        <p:txBody>
          <a:bodyPr wrap="square" rtlCol="0">
            <a:spAutoFit/>
          </a:bodyPr>
          <a:lstStyle>
            <a:defPPr>
              <a:defRPr lang="en-US"/>
            </a:defPPr>
            <a:lvl1pPr>
              <a:defRPr sz="1200" b="1" i="1">
                <a:solidFill>
                  <a:srgbClr val="706866"/>
                </a:solidFill>
              </a:defRPr>
            </a:lvl1pPr>
          </a:lstStyle>
          <a:p>
            <a:r>
              <a:rPr lang="en-US" sz="1050" dirty="0">
                <a:solidFill>
                  <a:srgbClr val="FF0000"/>
                </a:solidFill>
              </a:rPr>
              <a:t>**We can ask for a tracking number/Questions to the Payroll Processor</a:t>
            </a:r>
          </a:p>
        </p:txBody>
      </p:sp>
    </p:spTree>
    <p:extLst>
      <p:ext uri="{BB962C8B-B14F-4D97-AF65-F5344CB8AC3E}">
        <p14:creationId xmlns:p14="http://schemas.microsoft.com/office/powerpoint/2010/main" val="88210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3E007A-620B-0F92-1C37-606FF6FA91F1}"/>
              </a:ext>
            </a:extLst>
          </p:cNvPr>
          <p:cNvSpPr txBox="1"/>
          <p:nvPr/>
        </p:nvSpPr>
        <p:spPr>
          <a:xfrm>
            <a:off x="832445" y="1134255"/>
            <a:ext cx="6635066" cy="276999"/>
          </a:xfrm>
          <a:prstGeom prst="rect">
            <a:avLst/>
          </a:prstGeom>
          <a:solidFill>
            <a:srgbClr val="FEDBC8">
              <a:alpha val="36078"/>
            </a:srgbClr>
          </a:solidFill>
        </p:spPr>
        <p:txBody>
          <a:bodyPr wrap="square" rtlCol="0">
            <a:spAutoFit/>
          </a:bodyPr>
          <a:lstStyle/>
          <a:p>
            <a:pPr algn="ctr"/>
            <a:r>
              <a:rPr lang="en-US" sz="1200" b="1" dirty="0">
                <a:solidFill>
                  <a:srgbClr val="706866"/>
                </a:solidFill>
              </a:rPr>
              <a:t>Escalation process when the Employee did not receive the payment Via DD/Checks.</a:t>
            </a:r>
          </a:p>
        </p:txBody>
      </p:sp>
      <p:pic>
        <p:nvPicPr>
          <p:cNvPr id="8" name="Picture 4" descr="Customer service rep Vector Clipart in AI, SVG, EPS, PSD, PNG">
            <a:extLst>
              <a:ext uri="{FF2B5EF4-FFF2-40B4-BE49-F238E27FC236}">
                <a16:creationId xmlns:a16="http://schemas.microsoft.com/office/drawing/2014/main" id="{49E00827-63F0-20D4-9068-727E449BC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752" y="760569"/>
            <a:ext cx="994974" cy="99497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946BCD6-4405-AFE6-9B55-EB3CEC77F822}"/>
              </a:ext>
            </a:extLst>
          </p:cNvPr>
          <p:cNvSpPr txBox="1"/>
          <p:nvPr/>
        </p:nvSpPr>
        <p:spPr>
          <a:xfrm>
            <a:off x="2769844" y="1535685"/>
            <a:ext cx="3067863" cy="408623"/>
          </a:xfrm>
          <a:prstGeom prst="flowChartAlternateProcess">
            <a:avLst/>
          </a:prstGeom>
          <a:solidFill>
            <a:srgbClr val="009999">
              <a:alpha val="83922"/>
            </a:srgbClr>
          </a:solidFill>
        </p:spPr>
        <p:txBody>
          <a:bodyPr wrap="square" rtlCol="0">
            <a:spAutoFit/>
          </a:bodyPr>
          <a:lstStyle/>
          <a:p>
            <a:pPr algn="ctr"/>
            <a:r>
              <a:rPr lang="en-US" b="1" dirty="0">
                <a:solidFill>
                  <a:schemeClr val="bg1"/>
                </a:solidFill>
                <a:latin typeface="+mj-lt"/>
              </a:rPr>
              <a:t>How</a:t>
            </a:r>
            <a:r>
              <a:rPr lang="es-US" b="1" dirty="0">
                <a:solidFill>
                  <a:schemeClr val="bg1"/>
                </a:solidFill>
                <a:latin typeface="+mj-lt"/>
              </a:rPr>
              <a:t> </a:t>
            </a:r>
            <a:r>
              <a:rPr lang="en-US" b="1" dirty="0">
                <a:solidFill>
                  <a:schemeClr val="bg1"/>
                </a:solidFill>
                <a:latin typeface="+mj-lt"/>
              </a:rPr>
              <a:t>Was</a:t>
            </a:r>
            <a:r>
              <a:rPr lang="es-US" b="1" dirty="0">
                <a:solidFill>
                  <a:schemeClr val="bg1"/>
                </a:solidFill>
                <a:latin typeface="+mj-lt"/>
              </a:rPr>
              <a:t> </a:t>
            </a:r>
            <a:r>
              <a:rPr lang="en-US" b="1" dirty="0">
                <a:solidFill>
                  <a:schemeClr val="bg1"/>
                </a:solidFill>
                <a:latin typeface="+mj-lt"/>
              </a:rPr>
              <a:t>It</a:t>
            </a:r>
            <a:r>
              <a:rPr lang="es-US" b="1" dirty="0">
                <a:solidFill>
                  <a:schemeClr val="bg1"/>
                </a:solidFill>
                <a:latin typeface="+mj-lt"/>
              </a:rPr>
              <a:t> </a:t>
            </a:r>
            <a:r>
              <a:rPr lang="en-US" b="1" dirty="0">
                <a:solidFill>
                  <a:schemeClr val="bg1"/>
                </a:solidFill>
                <a:latin typeface="+mj-lt"/>
              </a:rPr>
              <a:t>Processed</a:t>
            </a:r>
            <a:r>
              <a:rPr lang="es-US" b="1" dirty="0">
                <a:solidFill>
                  <a:schemeClr val="bg1"/>
                </a:solidFill>
                <a:latin typeface="+mj-lt"/>
              </a:rPr>
              <a:t>?</a:t>
            </a:r>
            <a:endParaRPr lang="en-US" b="1" dirty="0">
              <a:solidFill>
                <a:schemeClr val="bg1"/>
              </a:solidFill>
              <a:latin typeface="+mj-lt"/>
            </a:endParaRPr>
          </a:p>
        </p:txBody>
      </p:sp>
      <p:sp>
        <p:nvSpPr>
          <p:cNvPr id="4" name="Title 4">
            <a:extLst>
              <a:ext uri="{FF2B5EF4-FFF2-40B4-BE49-F238E27FC236}">
                <a16:creationId xmlns:a16="http://schemas.microsoft.com/office/drawing/2014/main" id="{48EBDB36-FDBD-B2B3-4AC6-EC9DA34598AC}"/>
              </a:ext>
            </a:extLst>
          </p:cNvPr>
          <p:cNvSpPr txBox="1">
            <a:spLocks/>
          </p:cNvSpPr>
          <p:nvPr/>
        </p:nvSpPr>
        <p:spPr>
          <a:xfrm>
            <a:off x="781324" y="917639"/>
            <a:ext cx="1673190" cy="276999"/>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sz="1600" i="1" dirty="0">
                <a:solidFill>
                  <a:srgbClr val="009999"/>
                </a:solidFill>
              </a:rPr>
              <a:t>Missing Payments</a:t>
            </a:r>
          </a:p>
        </p:txBody>
      </p:sp>
      <p:sp>
        <p:nvSpPr>
          <p:cNvPr id="11" name="Title 4">
            <a:extLst>
              <a:ext uri="{FF2B5EF4-FFF2-40B4-BE49-F238E27FC236}">
                <a16:creationId xmlns:a16="http://schemas.microsoft.com/office/drawing/2014/main" id="{7C6AB43E-DBAA-00E5-181A-B541741B83AC}"/>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Missing Payments</a:t>
            </a:r>
          </a:p>
        </p:txBody>
      </p:sp>
      <p:sp>
        <p:nvSpPr>
          <p:cNvPr id="30" name="TextBox 29">
            <a:extLst>
              <a:ext uri="{FF2B5EF4-FFF2-40B4-BE49-F238E27FC236}">
                <a16:creationId xmlns:a16="http://schemas.microsoft.com/office/drawing/2014/main" id="{A0B69307-689E-45F5-7442-76606EF42AA9}"/>
              </a:ext>
            </a:extLst>
          </p:cNvPr>
          <p:cNvSpPr txBox="1"/>
          <p:nvPr/>
        </p:nvSpPr>
        <p:spPr>
          <a:xfrm>
            <a:off x="923872" y="4642786"/>
            <a:ext cx="6572392" cy="306467"/>
          </a:xfrm>
          <a:prstGeom prst="flowChartAlternateProcess">
            <a:avLst/>
          </a:prstGeom>
          <a:solidFill>
            <a:schemeClr val="bg1">
              <a:lumMod val="75000"/>
            </a:schemeClr>
          </a:solidFill>
        </p:spPr>
        <p:txBody>
          <a:bodyPr wrap="square" rtlCol="0">
            <a:spAutoFit/>
          </a:bodyPr>
          <a:lstStyle/>
          <a:p>
            <a:pPr algn="ctr"/>
            <a:r>
              <a:rPr lang="en-US" sz="1200" b="1" dirty="0">
                <a:solidFill>
                  <a:schemeClr val="bg1"/>
                </a:solidFill>
                <a:latin typeface="+mj-lt"/>
              </a:rPr>
              <a:t>In both cases, the </a:t>
            </a:r>
            <a:r>
              <a:rPr lang="en-US" sz="1200" b="1" dirty="0">
                <a:solidFill>
                  <a:schemeClr val="accent1"/>
                </a:solidFill>
                <a:latin typeface="+mj-lt"/>
              </a:rPr>
              <a:t>Affidavit</a:t>
            </a:r>
            <a:r>
              <a:rPr lang="en-US" sz="1200" b="1" dirty="0">
                <a:solidFill>
                  <a:schemeClr val="bg1"/>
                </a:solidFill>
                <a:latin typeface="+mj-lt"/>
              </a:rPr>
              <a:t> is different, check on the SP</a:t>
            </a:r>
          </a:p>
        </p:txBody>
      </p:sp>
      <p:grpSp>
        <p:nvGrpSpPr>
          <p:cNvPr id="37" name="Group 36">
            <a:extLst>
              <a:ext uri="{FF2B5EF4-FFF2-40B4-BE49-F238E27FC236}">
                <a16:creationId xmlns:a16="http://schemas.microsoft.com/office/drawing/2014/main" id="{31CAE86F-4121-41E8-424B-1609FE9D9647}"/>
              </a:ext>
            </a:extLst>
          </p:cNvPr>
          <p:cNvGrpSpPr/>
          <p:nvPr/>
        </p:nvGrpSpPr>
        <p:grpSpPr>
          <a:xfrm>
            <a:off x="604118" y="2072735"/>
            <a:ext cx="7399314" cy="2449583"/>
            <a:chOff x="781324" y="2276060"/>
            <a:chExt cx="7399314" cy="2449583"/>
          </a:xfrm>
        </p:grpSpPr>
        <p:grpSp>
          <p:nvGrpSpPr>
            <p:cNvPr id="29" name="Group 28">
              <a:extLst>
                <a:ext uri="{FF2B5EF4-FFF2-40B4-BE49-F238E27FC236}">
                  <a16:creationId xmlns:a16="http://schemas.microsoft.com/office/drawing/2014/main" id="{9DB621F8-D1E8-8739-F7C0-D5BB8781F3F6}"/>
                </a:ext>
              </a:extLst>
            </p:cNvPr>
            <p:cNvGrpSpPr/>
            <p:nvPr/>
          </p:nvGrpSpPr>
          <p:grpSpPr>
            <a:xfrm>
              <a:off x="781324" y="2276060"/>
              <a:ext cx="7399314" cy="2449583"/>
              <a:chOff x="713678" y="1947178"/>
              <a:chExt cx="7399314" cy="2449583"/>
            </a:xfrm>
          </p:grpSpPr>
          <p:sp>
            <p:nvSpPr>
              <p:cNvPr id="18" name="Flowchart: Alternate Process 17">
                <a:extLst>
                  <a:ext uri="{FF2B5EF4-FFF2-40B4-BE49-F238E27FC236}">
                    <a16:creationId xmlns:a16="http://schemas.microsoft.com/office/drawing/2014/main" id="{79E26F43-AFF5-56FA-A6AC-29D764FCF14A}"/>
                  </a:ext>
                </a:extLst>
              </p:cNvPr>
              <p:cNvSpPr/>
              <p:nvPr/>
            </p:nvSpPr>
            <p:spPr>
              <a:xfrm>
                <a:off x="4896344" y="1947178"/>
                <a:ext cx="3216648" cy="2444887"/>
              </a:xfrm>
              <a:prstGeom prst="flowChartAlternateProcess">
                <a:avLst/>
              </a:prstGeom>
              <a:solidFill>
                <a:srgbClr val="00A5B5">
                  <a:alpha val="22000"/>
                </a:srgbClr>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Alternate Process 16">
                <a:extLst>
                  <a:ext uri="{FF2B5EF4-FFF2-40B4-BE49-F238E27FC236}">
                    <a16:creationId xmlns:a16="http://schemas.microsoft.com/office/drawing/2014/main" id="{0AA09383-AF35-040B-AFF1-EF98D24753FE}"/>
                  </a:ext>
                </a:extLst>
              </p:cNvPr>
              <p:cNvSpPr/>
              <p:nvPr/>
            </p:nvSpPr>
            <p:spPr>
              <a:xfrm>
                <a:off x="713678" y="1947179"/>
                <a:ext cx="3216648" cy="2449582"/>
              </a:xfrm>
              <a:prstGeom prst="flowChartAlternateProcess">
                <a:avLst/>
              </a:prstGeom>
              <a:solidFill>
                <a:srgbClr val="00A5B5">
                  <a:alpha val="22000"/>
                </a:srgbClr>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5720DD5-D31C-D0C7-C2E2-5BAB282DDDFF}"/>
                  </a:ext>
                </a:extLst>
              </p:cNvPr>
              <p:cNvSpPr txBox="1"/>
              <p:nvPr/>
            </p:nvSpPr>
            <p:spPr>
              <a:xfrm>
                <a:off x="1399656" y="2102998"/>
                <a:ext cx="1879460" cy="369332"/>
              </a:xfrm>
              <a:prstGeom prst="rect">
                <a:avLst/>
              </a:prstGeom>
              <a:noFill/>
            </p:spPr>
            <p:txBody>
              <a:bodyPr wrap="square" rtlCol="0">
                <a:spAutoFit/>
              </a:bodyPr>
              <a:lstStyle/>
              <a:p>
                <a:r>
                  <a:rPr lang="en-US" b="1" i="1" dirty="0">
                    <a:solidFill>
                      <a:srgbClr val="706866"/>
                    </a:solidFill>
                  </a:rPr>
                  <a:t>Direct Deposit</a:t>
                </a:r>
              </a:p>
            </p:txBody>
          </p:sp>
          <p:sp>
            <p:nvSpPr>
              <p:cNvPr id="13" name="TextBox 12">
                <a:extLst>
                  <a:ext uri="{FF2B5EF4-FFF2-40B4-BE49-F238E27FC236}">
                    <a16:creationId xmlns:a16="http://schemas.microsoft.com/office/drawing/2014/main" id="{CB455C38-F9BC-A6B6-3690-76292DFAC078}"/>
                  </a:ext>
                </a:extLst>
              </p:cNvPr>
              <p:cNvSpPr txBox="1"/>
              <p:nvPr/>
            </p:nvSpPr>
            <p:spPr>
              <a:xfrm>
                <a:off x="5849644" y="2035274"/>
                <a:ext cx="1310044" cy="369332"/>
              </a:xfrm>
              <a:prstGeom prst="rect">
                <a:avLst/>
              </a:prstGeom>
              <a:noFill/>
            </p:spPr>
            <p:txBody>
              <a:bodyPr wrap="square" rtlCol="0">
                <a:spAutoFit/>
              </a:bodyPr>
              <a:lstStyle/>
              <a:p>
                <a:pPr algn="ctr"/>
                <a:r>
                  <a:rPr lang="en-US" b="1" i="1" dirty="0">
                    <a:solidFill>
                      <a:srgbClr val="706866"/>
                    </a:solidFill>
                  </a:rPr>
                  <a:t>Check</a:t>
                </a:r>
                <a:endParaRPr lang="en-US" b="1" i="1" dirty="0"/>
              </a:p>
            </p:txBody>
          </p:sp>
          <p:pic>
            <p:nvPicPr>
              <p:cNvPr id="20" name="Picture 19">
                <a:extLst>
                  <a:ext uri="{FF2B5EF4-FFF2-40B4-BE49-F238E27FC236}">
                    <a16:creationId xmlns:a16="http://schemas.microsoft.com/office/drawing/2014/main" id="{C6C44969-9F41-677A-A7D1-98A844B24840}"/>
                  </a:ext>
                </a:extLst>
              </p:cNvPr>
              <p:cNvPicPr>
                <a:picLocks noChangeAspect="1"/>
              </p:cNvPicPr>
              <p:nvPr/>
            </p:nvPicPr>
            <p:blipFill>
              <a:blip r:embed="rId4"/>
              <a:stretch>
                <a:fillRect/>
              </a:stretch>
            </p:blipFill>
            <p:spPr>
              <a:xfrm>
                <a:off x="5188338" y="2616516"/>
                <a:ext cx="2749445" cy="279356"/>
              </a:xfrm>
              <a:prstGeom prst="rect">
                <a:avLst/>
              </a:prstGeom>
              <a:ln>
                <a:solidFill>
                  <a:schemeClr val="bg2"/>
                </a:solidFill>
              </a:ln>
            </p:spPr>
          </p:pic>
          <p:pic>
            <p:nvPicPr>
              <p:cNvPr id="22" name="Picture 21">
                <a:extLst>
                  <a:ext uri="{FF2B5EF4-FFF2-40B4-BE49-F238E27FC236}">
                    <a16:creationId xmlns:a16="http://schemas.microsoft.com/office/drawing/2014/main" id="{6E6F0A53-D52F-6B51-CE3B-27EDC6EA6C32}"/>
                  </a:ext>
                </a:extLst>
              </p:cNvPr>
              <p:cNvPicPr>
                <a:picLocks noChangeAspect="1"/>
              </p:cNvPicPr>
              <p:nvPr/>
            </p:nvPicPr>
            <p:blipFill>
              <a:blip r:embed="rId5"/>
              <a:stretch>
                <a:fillRect/>
              </a:stretch>
            </p:blipFill>
            <p:spPr>
              <a:xfrm>
                <a:off x="5351988" y="2960249"/>
                <a:ext cx="2585795" cy="324238"/>
              </a:xfrm>
              <a:prstGeom prst="rect">
                <a:avLst/>
              </a:prstGeom>
              <a:ln>
                <a:solidFill>
                  <a:schemeClr val="bg2"/>
                </a:solidFill>
              </a:ln>
            </p:spPr>
          </p:pic>
          <p:pic>
            <p:nvPicPr>
              <p:cNvPr id="24" name="Picture 23">
                <a:extLst>
                  <a:ext uri="{FF2B5EF4-FFF2-40B4-BE49-F238E27FC236}">
                    <a16:creationId xmlns:a16="http://schemas.microsoft.com/office/drawing/2014/main" id="{0516FE4D-9C64-5A50-54DD-F3FDC539F879}"/>
                  </a:ext>
                </a:extLst>
              </p:cNvPr>
              <p:cNvPicPr>
                <a:picLocks noChangeAspect="1"/>
              </p:cNvPicPr>
              <p:nvPr/>
            </p:nvPicPr>
            <p:blipFill>
              <a:blip r:embed="rId6"/>
              <a:stretch>
                <a:fillRect/>
              </a:stretch>
            </p:blipFill>
            <p:spPr>
              <a:xfrm>
                <a:off x="5203040" y="3327921"/>
                <a:ext cx="2734743" cy="294058"/>
              </a:xfrm>
              <a:prstGeom prst="rect">
                <a:avLst/>
              </a:prstGeom>
              <a:ln>
                <a:solidFill>
                  <a:schemeClr val="bg2"/>
                </a:solidFill>
              </a:ln>
            </p:spPr>
          </p:pic>
          <p:pic>
            <p:nvPicPr>
              <p:cNvPr id="25" name="Picture 24">
                <a:extLst>
                  <a:ext uri="{FF2B5EF4-FFF2-40B4-BE49-F238E27FC236}">
                    <a16:creationId xmlns:a16="http://schemas.microsoft.com/office/drawing/2014/main" id="{E267DBC1-5CC4-A270-4CB3-53D12F300204}"/>
                  </a:ext>
                </a:extLst>
              </p:cNvPr>
              <p:cNvPicPr>
                <a:picLocks noChangeAspect="1"/>
              </p:cNvPicPr>
              <p:nvPr/>
            </p:nvPicPr>
            <p:blipFill>
              <a:blip r:embed="rId4"/>
              <a:stretch>
                <a:fillRect/>
              </a:stretch>
            </p:blipFill>
            <p:spPr>
              <a:xfrm>
                <a:off x="947279" y="2628149"/>
                <a:ext cx="2749445" cy="279356"/>
              </a:xfrm>
              <a:prstGeom prst="rect">
                <a:avLst/>
              </a:prstGeom>
              <a:ln>
                <a:solidFill>
                  <a:schemeClr val="bg2"/>
                </a:solidFill>
              </a:ln>
            </p:spPr>
          </p:pic>
          <p:pic>
            <p:nvPicPr>
              <p:cNvPr id="27" name="Picture 26">
                <a:extLst>
                  <a:ext uri="{FF2B5EF4-FFF2-40B4-BE49-F238E27FC236}">
                    <a16:creationId xmlns:a16="http://schemas.microsoft.com/office/drawing/2014/main" id="{0357B12E-D086-C28C-6D80-67D222C6B993}"/>
                  </a:ext>
                </a:extLst>
              </p:cNvPr>
              <p:cNvPicPr>
                <a:picLocks noChangeAspect="1"/>
              </p:cNvPicPr>
              <p:nvPr/>
            </p:nvPicPr>
            <p:blipFill>
              <a:blip r:embed="rId7"/>
              <a:stretch>
                <a:fillRect/>
              </a:stretch>
            </p:blipFill>
            <p:spPr>
              <a:xfrm>
                <a:off x="1113742" y="2967031"/>
                <a:ext cx="2581987" cy="323735"/>
              </a:xfrm>
              <a:prstGeom prst="rect">
                <a:avLst/>
              </a:prstGeom>
              <a:ln>
                <a:solidFill>
                  <a:schemeClr val="bg2"/>
                </a:solidFill>
              </a:ln>
            </p:spPr>
          </p:pic>
          <p:pic>
            <p:nvPicPr>
              <p:cNvPr id="28" name="Picture 27">
                <a:extLst>
                  <a:ext uri="{FF2B5EF4-FFF2-40B4-BE49-F238E27FC236}">
                    <a16:creationId xmlns:a16="http://schemas.microsoft.com/office/drawing/2014/main" id="{F855D2B4-E07A-8AA6-FA81-2057F8B6925B}"/>
                  </a:ext>
                </a:extLst>
              </p:cNvPr>
              <p:cNvPicPr>
                <a:picLocks noChangeAspect="1"/>
              </p:cNvPicPr>
              <p:nvPr/>
            </p:nvPicPr>
            <p:blipFill>
              <a:blip r:embed="rId6"/>
              <a:stretch>
                <a:fillRect/>
              </a:stretch>
            </p:blipFill>
            <p:spPr>
              <a:xfrm>
                <a:off x="946284" y="3348392"/>
                <a:ext cx="2749445" cy="295640"/>
              </a:xfrm>
              <a:prstGeom prst="rect">
                <a:avLst/>
              </a:prstGeom>
              <a:ln>
                <a:solidFill>
                  <a:schemeClr val="bg2"/>
                </a:solidFill>
              </a:ln>
            </p:spPr>
          </p:pic>
        </p:grpSp>
        <p:pic>
          <p:nvPicPr>
            <p:cNvPr id="34" name="Picture 33">
              <a:extLst>
                <a:ext uri="{FF2B5EF4-FFF2-40B4-BE49-F238E27FC236}">
                  <a16:creationId xmlns:a16="http://schemas.microsoft.com/office/drawing/2014/main" id="{3AFA6A0B-54C1-20DB-AD18-B6FDCEE98756}"/>
                </a:ext>
              </a:extLst>
            </p:cNvPr>
            <p:cNvPicPr>
              <a:picLocks noChangeAspect="1"/>
            </p:cNvPicPr>
            <p:nvPr/>
          </p:nvPicPr>
          <p:blipFill>
            <a:blip r:embed="rId8"/>
            <a:stretch>
              <a:fillRect/>
            </a:stretch>
          </p:blipFill>
          <p:spPr>
            <a:xfrm>
              <a:off x="1101078" y="4103434"/>
              <a:ext cx="2610214" cy="438211"/>
            </a:xfrm>
            <a:prstGeom prst="rect">
              <a:avLst/>
            </a:prstGeom>
            <a:ln>
              <a:solidFill>
                <a:schemeClr val="bg2"/>
              </a:solidFill>
            </a:ln>
          </p:spPr>
        </p:pic>
        <p:pic>
          <p:nvPicPr>
            <p:cNvPr id="36" name="Picture 35">
              <a:extLst>
                <a:ext uri="{FF2B5EF4-FFF2-40B4-BE49-F238E27FC236}">
                  <a16:creationId xmlns:a16="http://schemas.microsoft.com/office/drawing/2014/main" id="{C5BBF44E-6E48-4373-1E5B-18C31258F93B}"/>
                </a:ext>
              </a:extLst>
            </p:cNvPr>
            <p:cNvPicPr>
              <a:picLocks noChangeAspect="1"/>
            </p:cNvPicPr>
            <p:nvPr/>
          </p:nvPicPr>
          <p:blipFill rotWithShape="1">
            <a:blip r:embed="rId9"/>
            <a:srcRect r="5202" b="2997"/>
            <a:stretch/>
          </p:blipFill>
          <p:spPr>
            <a:xfrm>
              <a:off x="5141177" y="4045000"/>
              <a:ext cx="2908268" cy="405807"/>
            </a:xfrm>
            <a:prstGeom prst="rect">
              <a:avLst/>
            </a:prstGeom>
            <a:ln>
              <a:solidFill>
                <a:schemeClr val="bg2"/>
              </a:solidFill>
            </a:ln>
          </p:spPr>
        </p:pic>
      </p:grpSp>
    </p:spTree>
    <p:extLst>
      <p:ext uri="{BB962C8B-B14F-4D97-AF65-F5344CB8AC3E}">
        <p14:creationId xmlns:p14="http://schemas.microsoft.com/office/powerpoint/2010/main" val="318131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7546F4-42F3-8A9E-94CA-3181BC8B0215}"/>
              </a:ext>
            </a:extLst>
          </p:cNvPr>
          <p:cNvSpPr txBox="1"/>
          <p:nvPr/>
        </p:nvSpPr>
        <p:spPr>
          <a:xfrm>
            <a:off x="858644" y="1093932"/>
            <a:ext cx="6691493" cy="461665"/>
          </a:xfrm>
          <a:prstGeom prst="rect">
            <a:avLst/>
          </a:prstGeom>
          <a:solidFill>
            <a:srgbClr val="FEDBC8">
              <a:alpha val="36078"/>
            </a:srgbClr>
          </a:solidFill>
        </p:spPr>
        <p:txBody>
          <a:bodyPr wrap="square" rtlCol="0">
            <a:spAutoFit/>
          </a:bodyPr>
          <a:lstStyle/>
          <a:p>
            <a:pPr algn="ctr"/>
            <a:r>
              <a:rPr lang="en-US" sz="1200" b="1" i="0" dirty="0">
                <a:solidFill>
                  <a:schemeClr val="tx1">
                    <a:lumMod val="50000"/>
                    <a:lumOff val="50000"/>
                  </a:schemeClr>
                </a:solidFill>
                <a:effectLst/>
                <a:latin typeface="+mj-lt"/>
              </a:rPr>
              <a:t>Definition: a sworn statement in writing made especially under oath or on affirmation before an authorized </a:t>
            </a:r>
            <a:r>
              <a:rPr lang="en-US" sz="1200" b="1" i="0" u="none" strike="noStrike" dirty="0">
                <a:solidFill>
                  <a:schemeClr val="accent1"/>
                </a:solidFill>
                <a:effectLst/>
                <a:latin typeface="+mj-lt"/>
              </a:rPr>
              <a:t>magistrate</a:t>
            </a:r>
            <a:r>
              <a:rPr lang="en-US" sz="1200" b="1" i="0" dirty="0">
                <a:solidFill>
                  <a:schemeClr val="accent1"/>
                </a:solidFill>
                <a:effectLst/>
                <a:latin typeface="+mj-lt"/>
              </a:rPr>
              <a:t> or officer.</a:t>
            </a:r>
            <a:endParaRPr lang="en-US" sz="1200" b="1" dirty="0">
              <a:solidFill>
                <a:schemeClr val="accent1"/>
              </a:solidFill>
              <a:latin typeface="+mj-lt"/>
            </a:endParaRPr>
          </a:p>
        </p:txBody>
      </p:sp>
      <p:sp>
        <p:nvSpPr>
          <p:cNvPr id="10" name="Title 4">
            <a:extLst>
              <a:ext uri="{FF2B5EF4-FFF2-40B4-BE49-F238E27FC236}">
                <a16:creationId xmlns:a16="http://schemas.microsoft.com/office/drawing/2014/main" id="{4766C53A-DFE2-1BD1-E48C-18CB68B6B03F}"/>
              </a:ext>
            </a:extLst>
          </p:cNvPr>
          <p:cNvSpPr txBox="1">
            <a:spLocks/>
          </p:cNvSpPr>
          <p:nvPr/>
        </p:nvSpPr>
        <p:spPr>
          <a:xfrm>
            <a:off x="360426" y="357379"/>
            <a:ext cx="7886700" cy="367238"/>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100" b="1" kern="1200" spc="-113">
                <a:solidFill>
                  <a:schemeClr val="accent1"/>
                </a:solidFill>
                <a:latin typeface="+mj-lt"/>
                <a:ea typeface="+mj-ea"/>
                <a:cs typeface="+mj-cs"/>
              </a:defRPr>
            </a:lvl1pPr>
          </a:lstStyle>
          <a:p>
            <a:pPr algn="ctr"/>
            <a:r>
              <a:rPr lang="en-US" dirty="0"/>
              <a:t>Payroll – </a:t>
            </a:r>
            <a:r>
              <a:rPr lang="en-US" dirty="0">
                <a:solidFill>
                  <a:schemeClr val="tx1"/>
                </a:solidFill>
              </a:rPr>
              <a:t>Affidavit</a:t>
            </a:r>
          </a:p>
        </p:txBody>
      </p:sp>
      <p:pic>
        <p:nvPicPr>
          <p:cNvPr id="15" name="Picture 14">
            <a:extLst>
              <a:ext uri="{FF2B5EF4-FFF2-40B4-BE49-F238E27FC236}">
                <a16:creationId xmlns:a16="http://schemas.microsoft.com/office/drawing/2014/main" id="{B6C99890-2796-3814-1BB6-D43ABE224060}"/>
              </a:ext>
            </a:extLst>
          </p:cNvPr>
          <p:cNvPicPr>
            <a:picLocks noChangeAspect="1"/>
          </p:cNvPicPr>
          <p:nvPr/>
        </p:nvPicPr>
        <p:blipFill>
          <a:blip r:embed="rId3"/>
          <a:stretch>
            <a:fillRect/>
          </a:stretch>
        </p:blipFill>
        <p:spPr>
          <a:xfrm>
            <a:off x="858643" y="1751693"/>
            <a:ext cx="7122295" cy="2324894"/>
          </a:xfrm>
          <a:prstGeom prst="rect">
            <a:avLst/>
          </a:prstGeom>
          <a:ln>
            <a:solidFill>
              <a:srgbClr val="009999"/>
            </a:solidFill>
          </a:ln>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A3A5047D-CCB8-371B-C301-44680EAD0406}"/>
              </a:ext>
            </a:extLst>
          </p:cNvPr>
          <p:cNvPicPr>
            <a:picLocks noChangeAspect="1"/>
          </p:cNvPicPr>
          <p:nvPr/>
        </p:nvPicPr>
        <p:blipFill>
          <a:blip r:embed="rId4"/>
          <a:stretch>
            <a:fillRect/>
          </a:stretch>
        </p:blipFill>
        <p:spPr>
          <a:xfrm>
            <a:off x="5267491" y="3212176"/>
            <a:ext cx="2907841" cy="1060507"/>
          </a:xfrm>
          <a:prstGeom prst="rect">
            <a:avLst/>
          </a:prstGeom>
          <a:ln>
            <a:solidFill>
              <a:srgbClr val="009999"/>
            </a:solidFill>
          </a:ln>
          <a:effectLst>
            <a:outerShdw blurRad="50800" dist="38100" dir="5400000" algn="t" rotWithShape="0">
              <a:prstClr val="black">
                <a:alpha val="40000"/>
              </a:prstClr>
            </a:outerShdw>
          </a:effectLst>
        </p:spPr>
      </p:pic>
      <p:sp>
        <p:nvSpPr>
          <p:cNvPr id="18" name="TextBox 17">
            <a:extLst>
              <a:ext uri="{FF2B5EF4-FFF2-40B4-BE49-F238E27FC236}">
                <a16:creationId xmlns:a16="http://schemas.microsoft.com/office/drawing/2014/main" id="{84141BB8-82EA-B7A3-F34F-94B1E7643576}"/>
              </a:ext>
            </a:extLst>
          </p:cNvPr>
          <p:cNvSpPr txBox="1"/>
          <p:nvPr/>
        </p:nvSpPr>
        <p:spPr>
          <a:xfrm>
            <a:off x="5913411" y="2980407"/>
            <a:ext cx="3917655" cy="276999"/>
          </a:xfrm>
          <a:prstGeom prst="rect">
            <a:avLst/>
          </a:prstGeom>
          <a:noFill/>
        </p:spPr>
        <p:txBody>
          <a:bodyPr wrap="square" rtlCol="0">
            <a:spAutoFit/>
          </a:bodyPr>
          <a:lstStyle/>
          <a:p>
            <a:r>
              <a:rPr lang="en-US" sz="1200" b="1" i="1" dirty="0">
                <a:solidFill>
                  <a:srgbClr val="009999"/>
                </a:solidFill>
              </a:rPr>
              <a:t>Employee/Client information</a:t>
            </a:r>
            <a:endParaRPr lang="en-US" sz="1200" i="1" dirty="0">
              <a:solidFill>
                <a:srgbClr val="009999"/>
              </a:solidFill>
            </a:endParaRPr>
          </a:p>
        </p:txBody>
      </p:sp>
      <p:pic>
        <p:nvPicPr>
          <p:cNvPr id="8" name="Picture 4" descr="Customer service rep Vector Clipart in AI, SVG, EPS, PSD, PNG">
            <a:extLst>
              <a:ext uri="{FF2B5EF4-FFF2-40B4-BE49-F238E27FC236}">
                <a16:creationId xmlns:a16="http://schemas.microsoft.com/office/drawing/2014/main" id="{49E00827-63F0-20D4-9068-727E449BCB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541" y="827277"/>
            <a:ext cx="994974" cy="99497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8B3EC63-F003-7EA6-532C-49A8C509CD89}"/>
              </a:ext>
            </a:extLst>
          </p:cNvPr>
          <p:cNvSpPr txBox="1"/>
          <p:nvPr/>
        </p:nvSpPr>
        <p:spPr>
          <a:xfrm>
            <a:off x="3344848" y="4272683"/>
            <a:ext cx="5137125" cy="253916"/>
          </a:xfrm>
          <a:prstGeom prst="rect">
            <a:avLst/>
          </a:prstGeom>
          <a:noFill/>
        </p:spPr>
        <p:txBody>
          <a:bodyPr wrap="square" rtlCol="0">
            <a:spAutoFit/>
          </a:bodyPr>
          <a:lstStyle/>
          <a:p>
            <a:r>
              <a:rPr lang="en-US" sz="1050" b="1" i="1" dirty="0">
                <a:solidFill>
                  <a:schemeClr val="bg2">
                    <a:lumMod val="75000"/>
                  </a:schemeClr>
                </a:solidFill>
              </a:rPr>
              <a:t>*This process may take up couple of weeks, depending on different factors.</a:t>
            </a:r>
          </a:p>
        </p:txBody>
      </p:sp>
    </p:spTree>
    <p:extLst>
      <p:ext uri="{BB962C8B-B14F-4D97-AF65-F5344CB8AC3E}">
        <p14:creationId xmlns:p14="http://schemas.microsoft.com/office/powerpoint/2010/main" val="2885309097"/>
      </p:ext>
    </p:extLst>
  </p:cSld>
  <p:clrMapOvr>
    <a:masterClrMapping/>
  </p:clrMapOvr>
</p:sld>
</file>

<file path=ppt/theme/theme1.xml><?xml version="1.0" encoding="utf-8"?>
<a:theme xmlns:a="http://schemas.openxmlformats.org/drawingml/2006/main" name="Vensure PPT Template">
  <a:themeElements>
    <a:clrScheme name="Vensure">
      <a:dk1>
        <a:srgbClr val="000000"/>
      </a:dk1>
      <a:lt1>
        <a:srgbClr val="FFFFFF"/>
      </a:lt1>
      <a:dk2>
        <a:srgbClr val="44546A"/>
      </a:dk2>
      <a:lt2>
        <a:srgbClr val="E7E6E6"/>
      </a:lt2>
      <a:accent1>
        <a:srgbClr val="E05106"/>
      </a:accent1>
      <a:accent2>
        <a:srgbClr val="6C6F70"/>
      </a:accent2>
      <a:accent3>
        <a:srgbClr val="00A5B5"/>
      </a:accent3>
      <a:accent4>
        <a:srgbClr val="E18849"/>
      </a:accent4>
      <a:accent5>
        <a:srgbClr val="A71930"/>
      </a:accent5>
      <a:accent6>
        <a:srgbClr val="69BE47"/>
      </a:accent6>
      <a:hlink>
        <a:srgbClr val="E05106"/>
      </a:hlink>
      <a:folHlink>
        <a:srgbClr val="3B0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92A58BE00B1545AA1A12C2241357A0" ma:contentTypeVersion="17" ma:contentTypeDescription="Create a new document." ma:contentTypeScope="" ma:versionID="1fc17f03e3c1a0841c41bbd9ad42ff71">
  <xsd:schema xmlns:xsd="http://www.w3.org/2001/XMLSchema" xmlns:xs="http://www.w3.org/2001/XMLSchema" xmlns:p="http://schemas.microsoft.com/office/2006/metadata/properties" xmlns:ns2="3033b280-ae71-40d6-aa29-5fd3ac97e96f" xmlns:ns3="9116cb9f-bd0d-43bf-83a7-1685e5d6ba3a" targetNamespace="http://schemas.microsoft.com/office/2006/metadata/properties" ma:root="true" ma:fieldsID="c130d228af32b48fbaca373eddde570b" ns2:_="" ns3:_="">
    <xsd:import namespace="3033b280-ae71-40d6-aa29-5fd3ac97e96f"/>
    <xsd:import namespace="9116cb9f-bd0d-43bf-83a7-1685e5d6ba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b280-ae71-40d6-aa29-5fd3ac97e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269d6d-f8a2-4d27-bd71-c96a8741e6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16cb9f-bd0d-43bf-83a7-1685e5d6ba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6a6ed9-464b-4bc5-b25f-4d225d3d0700}" ma:internalName="TaxCatchAll" ma:showField="CatchAllData" ma:web="9116cb9f-bd0d-43bf-83a7-1685e5d6ba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91C6B0-3563-4669-B90D-A7779BBCD0CF}"/>
</file>

<file path=customXml/itemProps2.xml><?xml version="1.0" encoding="utf-8"?>
<ds:datastoreItem xmlns:ds="http://schemas.openxmlformats.org/officeDocument/2006/customXml" ds:itemID="{7F17DFD4-C8D4-4801-88E9-2F10775F7595}"/>
</file>

<file path=docProps/app.xml><?xml version="1.0" encoding="utf-8"?>
<Properties xmlns="http://schemas.openxmlformats.org/officeDocument/2006/extended-properties" xmlns:vt="http://schemas.openxmlformats.org/officeDocument/2006/docPropsVTypes">
  <Template/>
  <TotalTime>27778</TotalTime>
  <Words>1228</Words>
  <Application>Microsoft Office PowerPoint</Application>
  <PresentationFormat>On-screen Show (16:9)</PresentationFormat>
  <Paragraphs>119</Paragraphs>
  <Slides>30</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System Font Regular</vt:lpstr>
      <vt:lpstr>Vensure PPT Template</vt:lpstr>
      <vt:lpstr>Employee Relations </vt:lpstr>
      <vt:lpstr>Payments</vt:lpstr>
      <vt:lpstr>Payroll – Prenotification</vt:lpstr>
      <vt:lpstr>Payroll – Payments </vt:lpstr>
      <vt:lpstr>PowerPoint Presentation</vt:lpstr>
      <vt:lpstr>Checks</vt:lpstr>
      <vt:lpstr>PowerPoint Presentation</vt:lpstr>
      <vt:lpstr>PowerPoint Presentation</vt:lpstr>
      <vt:lpstr>PowerPoint Presentation</vt:lpstr>
      <vt:lpstr>PowerPoint Presentation</vt:lpstr>
      <vt:lpstr>Practice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Customized Business Solutions</dc:title>
  <dc:creator>Julie Dower</dc:creator>
  <cp:lastModifiedBy>Sergio Garcia</cp:lastModifiedBy>
  <cp:revision>354</cp:revision>
  <cp:lastPrinted>2019-03-04T13:55:30Z</cp:lastPrinted>
  <dcterms:modified xsi:type="dcterms:W3CDTF">2023-08-08T23:51:12Z</dcterms:modified>
</cp:coreProperties>
</file>