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autoCompressPictures="0">
  <p:sldMasterIdLst>
    <p:sldMasterId id="2147483662" r:id="rId3"/>
  </p:sldMasterIdLst>
  <p:notesMasterIdLst>
    <p:notesMasterId r:id="rId23"/>
  </p:notesMasterIdLst>
  <p:handoutMasterIdLst>
    <p:handoutMasterId r:id="rId24"/>
  </p:handoutMasterIdLst>
  <p:sldIdLst>
    <p:sldId id="256" r:id="rId4"/>
    <p:sldId id="260" r:id="rId5"/>
    <p:sldId id="372" r:id="rId6"/>
    <p:sldId id="373" r:id="rId7"/>
    <p:sldId id="378" r:id="rId8"/>
    <p:sldId id="379" r:id="rId9"/>
    <p:sldId id="380" r:id="rId10"/>
    <p:sldId id="391" r:id="rId11"/>
    <p:sldId id="381" r:id="rId12"/>
    <p:sldId id="382" r:id="rId13"/>
    <p:sldId id="383" r:id="rId14"/>
    <p:sldId id="384" r:id="rId15"/>
    <p:sldId id="385" r:id="rId16"/>
    <p:sldId id="386" r:id="rId17"/>
    <p:sldId id="387" r:id="rId18"/>
    <p:sldId id="388" r:id="rId19"/>
    <p:sldId id="389" r:id="rId20"/>
    <p:sldId id="390" r:id="rId21"/>
    <p:sldId id="377" r:id="rId22"/>
  </p:sldIdLst>
  <p:sldSz cx="9144000" cy="5143500" type="screen16x9"/>
  <p:notesSz cx="6858000" cy="9144000"/>
  <p:defaultTex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4C6E3F-18E0-5039-F061-CC558A637881}" name="Sergio Garcia" initials="SG" userId="S::Sergio.Garcia@vensure.com::46ddb158-204b-44eb-8216-a956a3c9be5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5B5"/>
    <a:srgbClr val="AFABAB"/>
    <a:srgbClr val="FF6600"/>
    <a:srgbClr val="FFC000"/>
    <a:srgbClr val="00B0F0"/>
    <a:srgbClr val="7030A0"/>
    <a:srgbClr val="FFFF00"/>
    <a:srgbClr val="92D050"/>
    <a:srgbClr val="009999"/>
    <a:srgbClr val="FA6A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F5C4D64-3CB1-44FE-A7C1-7C6792326531}">
  <a:tblStyle styleId="{8F5C4D64-3CB1-44FE-A7C1-7C679232653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18" autoAdjust="0"/>
    <p:restoredTop sz="90538" autoAdjust="0"/>
  </p:normalViewPr>
  <p:slideViewPr>
    <p:cSldViewPr snapToGrid="0">
      <p:cViewPr varScale="1">
        <p:scale>
          <a:sx n="86" d="100"/>
          <a:sy n="86" d="100"/>
        </p:scale>
        <p:origin x="1200" y="84"/>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91DCF1-0F16-4F79-BC4A-993379236393}" type="datetimeFigureOut">
              <a:rPr lang="en-US" smtClean="0">
                <a:latin typeface="Arial" panose="020B0604020202020204" pitchFamily="34" charset="0"/>
              </a:rPr>
              <a:t>10/10/2023</a:t>
            </a:fld>
            <a:endParaRPr lang="en-US">
              <a:latin typeface="Arial" panose="020B06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539175-E3A9-42A0-88B3-EEBBCA8AEA0A}" type="slidenum">
              <a:rPr lang="en-US" smtClean="0">
                <a:latin typeface="Arial" panose="020B0604020202020204" pitchFamily="34" charset="0"/>
              </a:rPr>
              <a:t>‹Nº›</a:t>
            </a:fld>
            <a:endParaRPr lang="en-US">
              <a:latin typeface="Arial" panose="020B0604020202020204" pitchFamily="34" charset="0"/>
            </a:endParaRPr>
          </a:p>
        </p:txBody>
      </p:sp>
    </p:spTree>
    <p:extLst>
      <p:ext uri="{BB962C8B-B14F-4D97-AF65-F5344CB8AC3E}">
        <p14:creationId xmlns:p14="http://schemas.microsoft.com/office/powerpoint/2010/main" val="18170072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95110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43965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48BB9254-56DE-794F-961D-A24086E6D2BD}"/>
              </a:ext>
            </a:extLst>
          </p:cNvPr>
          <p:cNvSpPr>
            <a:spLocks noGrp="1"/>
          </p:cNvSpPr>
          <p:nvPr>
            <p:ph type="sldNum" sz="quarter" idx="4"/>
          </p:nvPr>
        </p:nvSpPr>
        <p:spPr>
          <a:xfrm>
            <a:off x="-45720" y="4910328"/>
            <a:ext cx="274320" cy="273844"/>
          </a:xfrm>
          <a:prstGeom prst="rect">
            <a:avLst/>
          </a:prstGeom>
        </p:spPr>
        <p:txBody>
          <a:bodyPr vert="horz" lIns="0" tIns="0" rIns="0" bIns="0" rtlCol="0" anchor="ctr" anchorCtr="0"/>
          <a:lstStyle>
            <a:lvl1pPr algn="ctr">
              <a:defRPr sz="600" b="1">
                <a:solidFill>
                  <a:schemeClr val="tx1">
                    <a:tint val="75000"/>
                  </a:schemeClr>
                </a:solidFill>
              </a:defRPr>
            </a:lvl1pPr>
          </a:lstStyle>
          <a:p>
            <a:fld id="{00000000-1234-1234-1234-123412341234}" type="slidenum">
              <a:rPr lang="en" smtClean="0"/>
              <a:pPr/>
              <a:t>‹Nº›</a:t>
            </a:fld>
            <a:endParaRPr lang="en"/>
          </a:p>
        </p:txBody>
      </p:sp>
      <p:sp>
        <p:nvSpPr>
          <p:cNvPr id="2" name="Title 1">
            <a:extLst>
              <a:ext uri="{FF2B5EF4-FFF2-40B4-BE49-F238E27FC236}">
                <a16:creationId xmlns:a16="http://schemas.microsoft.com/office/drawing/2014/main" id="{2876416F-8C6A-AC4E-A18F-EC32C358A0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A9FF3E-AE10-8E4F-8E81-254EF500B9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534718-C46E-7F4E-B569-A1DB7B633504}"/>
              </a:ext>
            </a:extLst>
          </p:cNvPr>
          <p:cNvSpPr>
            <a:spLocks noGrp="1"/>
          </p:cNvSpPr>
          <p:nvPr>
            <p:ph type="dt" sz="half" idx="10"/>
          </p:nvPr>
        </p:nvSpPr>
        <p:spPr/>
        <p:txBody>
          <a:bodyPr/>
          <a:lstStyle/>
          <a:p>
            <a:fld id="{88F5D884-D5B6-4C42-B66C-5ABA98285411}" type="datetime1">
              <a:rPr lang="en-US" smtClean="0"/>
              <a:t>10/10/2023</a:t>
            </a:fld>
            <a:endParaRPr lang="en-US"/>
          </a:p>
        </p:txBody>
      </p:sp>
      <p:sp>
        <p:nvSpPr>
          <p:cNvPr id="5" name="Footer Placeholder 4">
            <a:extLst>
              <a:ext uri="{FF2B5EF4-FFF2-40B4-BE49-F238E27FC236}">
                <a16:creationId xmlns:a16="http://schemas.microsoft.com/office/drawing/2014/main" id="{BE90A55B-9E57-084F-A789-DF2B360B58E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177248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3"/>
        <p:cNvGrpSpPr/>
        <p:nvPr/>
      </p:nvGrpSpPr>
      <p:grpSpPr>
        <a:xfrm>
          <a:off x="0" y="0"/>
          <a:ext cx="0" cy="0"/>
          <a:chOff x="0" y="0"/>
          <a:chExt cx="0" cy="0"/>
        </a:xfrm>
      </p:grpSpPr>
      <p:sp>
        <p:nvSpPr>
          <p:cNvPr id="16" name="Google Shape;16;p3"/>
          <p:cNvSpPr txBox="1">
            <a:spLocks noGrp="1"/>
          </p:cNvSpPr>
          <p:nvPr>
            <p:ph type="ctrTitle"/>
          </p:nvPr>
        </p:nvSpPr>
        <p:spPr>
          <a:xfrm>
            <a:off x="648300" y="1583350"/>
            <a:ext cx="3522300" cy="2989800"/>
          </a:xfrm>
          <a:prstGeom prst="rect">
            <a:avLst/>
          </a:prstGeom>
        </p:spPr>
        <p:txBody>
          <a:bodyPr spcFirstLastPara="1" wrap="square" lIns="91425" tIns="91425" rIns="91425" bIns="91425" anchor="b" anchorCtr="0"/>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17" name="Google Shape;17;p3"/>
          <p:cNvSpPr txBox="1">
            <a:spLocks noGrp="1"/>
          </p:cNvSpPr>
          <p:nvPr>
            <p:ph type="subTitle" idx="1"/>
          </p:nvPr>
        </p:nvSpPr>
        <p:spPr>
          <a:xfrm>
            <a:off x="6724950" y="3494300"/>
            <a:ext cx="1906200" cy="1031700"/>
          </a:xfrm>
          <a:prstGeom prst="rect">
            <a:avLst/>
          </a:prstGeom>
        </p:spPr>
        <p:txBody>
          <a:bodyPr spcFirstLastPara="1" wrap="square" lIns="91425" tIns="91425" rIns="91425" bIns="91425" anchor="b" anchorCtr="0"/>
          <a:lstStyle>
            <a:lvl1pPr lvl="0" algn="r" rtl="0">
              <a:spcBef>
                <a:spcPts val="0"/>
              </a:spcBef>
              <a:spcAft>
                <a:spcPts val="0"/>
              </a:spcAft>
              <a:buClr>
                <a:srgbClr val="FFFFFF"/>
              </a:buClr>
              <a:buSzPts val="1800"/>
              <a:buNone/>
              <a:defRPr sz="1800">
                <a:solidFill>
                  <a:srgbClr val="FFFFFF"/>
                </a:solidFill>
              </a:defRPr>
            </a:lvl1pPr>
            <a:lvl2pPr lvl="1" algn="r" rtl="0">
              <a:spcBef>
                <a:spcPts val="0"/>
              </a:spcBef>
              <a:spcAft>
                <a:spcPts val="0"/>
              </a:spcAft>
              <a:buClr>
                <a:srgbClr val="FFFFFF"/>
              </a:buClr>
              <a:buSzPts val="1800"/>
              <a:buNone/>
              <a:defRPr sz="1800">
                <a:solidFill>
                  <a:srgbClr val="FFFFFF"/>
                </a:solidFill>
              </a:defRPr>
            </a:lvl2pPr>
            <a:lvl3pPr lvl="2" algn="r" rtl="0">
              <a:spcBef>
                <a:spcPts val="0"/>
              </a:spcBef>
              <a:spcAft>
                <a:spcPts val="0"/>
              </a:spcAft>
              <a:buClr>
                <a:srgbClr val="FFFFFF"/>
              </a:buClr>
              <a:buSzPts val="1800"/>
              <a:buNone/>
              <a:defRPr sz="1800">
                <a:solidFill>
                  <a:srgbClr val="FFFFFF"/>
                </a:solidFill>
              </a:defRPr>
            </a:lvl3pPr>
            <a:lvl4pPr lvl="3" algn="r" rtl="0">
              <a:spcBef>
                <a:spcPts val="0"/>
              </a:spcBef>
              <a:spcAft>
                <a:spcPts val="0"/>
              </a:spcAft>
              <a:buClr>
                <a:srgbClr val="FFFFFF"/>
              </a:buClr>
              <a:buSzPts val="1800"/>
              <a:buNone/>
              <a:defRPr sz="1800">
                <a:solidFill>
                  <a:srgbClr val="FFFFFF"/>
                </a:solidFill>
              </a:defRPr>
            </a:lvl4pPr>
            <a:lvl5pPr lvl="4" algn="r" rtl="0">
              <a:spcBef>
                <a:spcPts val="0"/>
              </a:spcBef>
              <a:spcAft>
                <a:spcPts val="0"/>
              </a:spcAft>
              <a:buClr>
                <a:srgbClr val="FFFFFF"/>
              </a:buClr>
              <a:buSzPts val="1800"/>
              <a:buNone/>
              <a:defRPr sz="1800">
                <a:solidFill>
                  <a:srgbClr val="FFFFFF"/>
                </a:solidFill>
              </a:defRPr>
            </a:lvl5pPr>
            <a:lvl6pPr lvl="5" algn="r" rtl="0">
              <a:spcBef>
                <a:spcPts val="0"/>
              </a:spcBef>
              <a:spcAft>
                <a:spcPts val="0"/>
              </a:spcAft>
              <a:buClr>
                <a:srgbClr val="FFFFFF"/>
              </a:buClr>
              <a:buSzPts val="1800"/>
              <a:buNone/>
              <a:defRPr sz="1800">
                <a:solidFill>
                  <a:srgbClr val="FFFFFF"/>
                </a:solidFill>
              </a:defRPr>
            </a:lvl6pPr>
            <a:lvl7pPr lvl="6" algn="r" rtl="0">
              <a:spcBef>
                <a:spcPts val="0"/>
              </a:spcBef>
              <a:spcAft>
                <a:spcPts val="0"/>
              </a:spcAft>
              <a:buClr>
                <a:srgbClr val="FFFFFF"/>
              </a:buClr>
              <a:buSzPts val="1800"/>
              <a:buNone/>
              <a:defRPr sz="1800">
                <a:solidFill>
                  <a:srgbClr val="FFFFFF"/>
                </a:solidFill>
              </a:defRPr>
            </a:lvl7pPr>
            <a:lvl8pPr lvl="7" algn="r" rtl="0">
              <a:spcBef>
                <a:spcPts val="0"/>
              </a:spcBef>
              <a:spcAft>
                <a:spcPts val="0"/>
              </a:spcAft>
              <a:buClr>
                <a:srgbClr val="FFFFFF"/>
              </a:buClr>
              <a:buSzPts val="1800"/>
              <a:buNone/>
              <a:defRPr sz="1800">
                <a:solidFill>
                  <a:srgbClr val="FFFFFF"/>
                </a:solidFill>
              </a:defRPr>
            </a:lvl8pPr>
            <a:lvl9pPr lvl="8" algn="r" rtl="0">
              <a:spcBef>
                <a:spcPts val="0"/>
              </a:spcBef>
              <a:spcAft>
                <a:spcPts val="0"/>
              </a:spcAft>
              <a:buClr>
                <a:srgbClr val="FFFFFF"/>
              </a:buClr>
              <a:buSzPts val="1800"/>
              <a:buNone/>
              <a:defRPr sz="1800">
                <a:solidFill>
                  <a:srgbClr val="FFFFFF"/>
                </a:solidFill>
              </a:defRPr>
            </a:lvl9pPr>
          </a:lstStyle>
          <a:p>
            <a:endParaRPr/>
          </a:p>
        </p:txBody>
      </p:sp>
    </p:spTree>
    <p:extLst>
      <p:ext uri="{BB962C8B-B14F-4D97-AF65-F5344CB8AC3E}">
        <p14:creationId xmlns:p14="http://schemas.microsoft.com/office/powerpoint/2010/main" val="944297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41"/>
        <p:cNvGrpSpPr/>
        <p:nvPr/>
      </p:nvGrpSpPr>
      <p:grpSpPr>
        <a:xfrm>
          <a:off x="0" y="0"/>
          <a:ext cx="0" cy="0"/>
          <a:chOff x="0" y="0"/>
          <a:chExt cx="0" cy="0"/>
        </a:xfrm>
      </p:grpSpPr>
      <p:sp>
        <p:nvSpPr>
          <p:cNvPr id="44" name="Google Shape;44;p8"/>
          <p:cNvSpPr txBox="1">
            <a:spLocks noGrp="1"/>
          </p:cNvSpPr>
          <p:nvPr>
            <p:ph type="title"/>
          </p:nvPr>
        </p:nvSpPr>
        <p:spPr>
          <a:xfrm>
            <a:off x="841000" y="1884100"/>
            <a:ext cx="4801500" cy="409500"/>
          </a:xfrm>
          <a:prstGeom prst="rect">
            <a:avLst/>
          </a:prstGeom>
        </p:spPr>
        <p:txBody>
          <a:bodyPr spcFirstLastPara="1" wrap="square" lIns="91425" tIns="91425" rIns="91425" bIns="91425" anchor="b" anchorCtr="0"/>
          <a:lstStyle>
            <a:lvl1pPr lvl="0">
              <a:spcBef>
                <a:spcPts val="0"/>
              </a:spcBef>
              <a:spcAft>
                <a:spcPts val="0"/>
              </a:spcAft>
              <a:buSzPts val="1200"/>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45" name="Google Shape;45;p8"/>
          <p:cNvSpPr txBox="1">
            <a:spLocks noGrp="1"/>
          </p:cNvSpPr>
          <p:nvPr>
            <p:ph type="body" idx="1"/>
          </p:nvPr>
        </p:nvSpPr>
        <p:spPr>
          <a:xfrm>
            <a:off x="841001" y="2492425"/>
            <a:ext cx="2671800" cy="2433300"/>
          </a:xfrm>
          <a:prstGeom prst="rect">
            <a:avLst/>
          </a:prstGeom>
        </p:spPr>
        <p:txBody>
          <a:bodyPr spcFirstLastPara="1" wrap="square" lIns="91425" tIns="91425" rIns="91425" bIns="91425" anchor="t" anchorCtr="0"/>
          <a:lstStyle>
            <a:lvl1pPr marL="457189" lvl="0" indent="-330192">
              <a:spcBef>
                <a:spcPts val="600"/>
              </a:spcBef>
              <a:spcAft>
                <a:spcPts val="0"/>
              </a:spcAft>
              <a:buSzPts val="1600"/>
              <a:buChar char="▸"/>
              <a:defRPr/>
            </a:lvl1pPr>
            <a:lvl2pPr marL="914378" lvl="1" indent="-330192">
              <a:spcBef>
                <a:spcPts val="0"/>
              </a:spcBef>
              <a:spcAft>
                <a:spcPts val="0"/>
              </a:spcAft>
              <a:buSzPts val="1600"/>
              <a:buChar char="▹"/>
              <a:defRPr/>
            </a:lvl2pPr>
            <a:lvl3pPr marL="1371566" lvl="2" indent="-330192">
              <a:spcBef>
                <a:spcPts val="0"/>
              </a:spcBef>
              <a:spcAft>
                <a:spcPts val="0"/>
              </a:spcAft>
              <a:buSzPts val="1600"/>
              <a:buChar char="▹"/>
              <a:defRPr/>
            </a:lvl3pPr>
            <a:lvl4pPr marL="1828754" lvl="3" indent="-330192">
              <a:spcBef>
                <a:spcPts val="0"/>
              </a:spcBef>
              <a:spcAft>
                <a:spcPts val="0"/>
              </a:spcAft>
              <a:buSzPts val="1600"/>
              <a:buChar char="●"/>
              <a:defRPr/>
            </a:lvl4pPr>
            <a:lvl5pPr marL="2285943" lvl="4" indent="-330192">
              <a:spcBef>
                <a:spcPts val="0"/>
              </a:spcBef>
              <a:spcAft>
                <a:spcPts val="0"/>
              </a:spcAft>
              <a:buSzPts val="1600"/>
              <a:buChar char="○"/>
              <a:defRPr/>
            </a:lvl5pPr>
            <a:lvl6pPr marL="2743132" lvl="5" indent="-330192">
              <a:spcBef>
                <a:spcPts val="0"/>
              </a:spcBef>
              <a:spcAft>
                <a:spcPts val="0"/>
              </a:spcAft>
              <a:buSzPts val="1600"/>
              <a:buChar char="■"/>
              <a:defRPr/>
            </a:lvl6pPr>
            <a:lvl7pPr marL="3200320" lvl="6" indent="-330192">
              <a:spcBef>
                <a:spcPts val="0"/>
              </a:spcBef>
              <a:spcAft>
                <a:spcPts val="0"/>
              </a:spcAft>
              <a:buSzPts val="1600"/>
              <a:buChar char="●"/>
              <a:defRPr/>
            </a:lvl7pPr>
            <a:lvl8pPr marL="3657509" lvl="7" indent="-330192">
              <a:spcBef>
                <a:spcPts val="0"/>
              </a:spcBef>
              <a:spcAft>
                <a:spcPts val="0"/>
              </a:spcAft>
              <a:buSzPts val="1600"/>
              <a:buChar char="○"/>
              <a:defRPr/>
            </a:lvl8pPr>
            <a:lvl9pPr marL="4114697" lvl="8" indent="-330192">
              <a:spcBef>
                <a:spcPts val="0"/>
              </a:spcBef>
              <a:spcAft>
                <a:spcPts val="0"/>
              </a:spcAft>
              <a:buSzPts val="1600"/>
              <a:buChar char="■"/>
              <a:defRPr/>
            </a:lvl9pPr>
          </a:lstStyle>
          <a:p>
            <a:endParaRPr/>
          </a:p>
        </p:txBody>
      </p:sp>
      <p:sp>
        <p:nvSpPr>
          <p:cNvPr id="46" name="Google Shape;46;p8"/>
          <p:cNvSpPr txBox="1">
            <a:spLocks noGrp="1"/>
          </p:cNvSpPr>
          <p:nvPr>
            <p:ph type="body" idx="2"/>
          </p:nvPr>
        </p:nvSpPr>
        <p:spPr>
          <a:xfrm>
            <a:off x="3673842" y="2492425"/>
            <a:ext cx="2671800" cy="2433300"/>
          </a:xfrm>
          <a:prstGeom prst="rect">
            <a:avLst/>
          </a:prstGeom>
        </p:spPr>
        <p:txBody>
          <a:bodyPr spcFirstLastPara="1" wrap="square" lIns="91425" tIns="91425" rIns="91425" bIns="91425" anchor="t" anchorCtr="0"/>
          <a:lstStyle>
            <a:lvl1pPr marL="457189" lvl="0" indent="-330192">
              <a:spcBef>
                <a:spcPts val="600"/>
              </a:spcBef>
              <a:spcAft>
                <a:spcPts val="0"/>
              </a:spcAft>
              <a:buSzPts val="1600"/>
              <a:buChar char="▸"/>
              <a:defRPr/>
            </a:lvl1pPr>
            <a:lvl2pPr marL="914378" lvl="1" indent="-330192">
              <a:spcBef>
                <a:spcPts val="0"/>
              </a:spcBef>
              <a:spcAft>
                <a:spcPts val="0"/>
              </a:spcAft>
              <a:buSzPts val="1600"/>
              <a:buChar char="▹"/>
              <a:defRPr/>
            </a:lvl2pPr>
            <a:lvl3pPr marL="1371566" lvl="2" indent="-330192">
              <a:spcBef>
                <a:spcPts val="0"/>
              </a:spcBef>
              <a:spcAft>
                <a:spcPts val="0"/>
              </a:spcAft>
              <a:buSzPts val="1600"/>
              <a:buChar char="▹"/>
              <a:defRPr/>
            </a:lvl3pPr>
            <a:lvl4pPr marL="1828754" lvl="3" indent="-330192">
              <a:spcBef>
                <a:spcPts val="0"/>
              </a:spcBef>
              <a:spcAft>
                <a:spcPts val="0"/>
              </a:spcAft>
              <a:buSzPts val="1600"/>
              <a:buChar char="●"/>
              <a:defRPr/>
            </a:lvl4pPr>
            <a:lvl5pPr marL="2285943" lvl="4" indent="-330192">
              <a:spcBef>
                <a:spcPts val="0"/>
              </a:spcBef>
              <a:spcAft>
                <a:spcPts val="0"/>
              </a:spcAft>
              <a:buSzPts val="1600"/>
              <a:buChar char="○"/>
              <a:defRPr/>
            </a:lvl5pPr>
            <a:lvl6pPr marL="2743132" lvl="5" indent="-330192">
              <a:spcBef>
                <a:spcPts val="0"/>
              </a:spcBef>
              <a:spcAft>
                <a:spcPts val="0"/>
              </a:spcAft>
              <a:buSzPts val="1600"/>
              <a:buChar char="■"/>
              <a:defRPr/>
            </a:lvl6pPr>
            <a:lvl7pPr marL="3200320" lvl="6" indent="-330192">
              <a:spcBef>
                <a:spcPts val="0"/>
              </a:spcBef>
              <a:spcAft>
                <a:spcPts val="0"/>
              </a:spcAft>
              <a:buSzPts val="1600"/>
              <a:buChar char="●"/>
              <a:defRPr/>
            </a:lvl7pPr>
            <a:lvl8pPr marL="3657509" lvl="7" indent="-330192">
              <a:spcBef>
                <a:spcPts val="0"/>
              </a:spcBef>
              <a:spcAft>
                <a:spcPts val="0"/>
              </a:spcAft>
              <a:buSzPts val="1600"/>
              <a:buChar char="○"/>
              <a:defRPr/>
            </a:lvl8pPr>
            <a:lvl9pPr marL="4114697" lvl="8" indent="-330192">
              <a:spcBef>
                <a:spcPts val="0"/>
              </a:spcBef>
              <a:spcAft>
                <a:spcPts val="0"/>
              </a:spcAft>
              <a:buSzPts val="1600"/>
              <a:buChar char="■"/>
              <a:defRPr/>
            </a:lvl9pPr>
          </a:lstStyle>
          <a:p>
            <a:endParaRPr/>
          </a:p>
        </p:txBody>
      </p:sp>
      <p:sp>
        <p:nvSpPr>
          <p:cNvPr id="47" name="Google Shape;47;p8"/>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‹Nº›</a:t>
            </a:fld>
            <a:endParaRPr lang="en"/>
          </a:p>
        </p:txBody>
      </p:sp>
    </p:spTree>
    <p:extLst>
      <p:ext uri="{BB962C8B-B14F-4D97-AF65-F5344CB8AC3E}">
        <p14:creationId xmlns:p14="http://schemas.microsoft.com/office/powerpoint/2010/main" val="4997283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 image">
  <p:cSld name="Title + 1 column + image">
    <p:spTree>
      <p:nvGrpSpPr>
        <p:cNvPr id="1" name="Shape 18"/>
        <p:cNvGrpSpPr/>
        <p:nvPr/>
      </p:nvGrpSpPr>
      <p:grpSpPr>
        <a:xfrm>
          <a:off x="0" y="0"/>
          <a:ext cx="0" cy="0"/>
          <a:chOff x="0" y="0"/>
          <a:chExt cx="0" cy="0"/>
        </a:xfrm>
      </p:grpSpPr>
      <p:sp>
        <p:nvSpPr>
          <p:cNvPr id="21" name="Google Shape;21;p4"/>
          <p:cNvSpPr txBox="1">
            <a:spLocks noGrp="1"/>
          </p:cNvSpPr>
          <p:nvPr>
            <p:ph type="title"/>
          </p:nvPr>
        </p:nvSpPr>
        <p:spPr>
          <a:xfrm>
            <a:off x="838309" y="1807900"/>
            <a:ext cx="3148200" cy="485700"/>
          </a:xfrm>
          <a:prstGeom prst="rect">
            <a:avLst/>
          </a:prstGeom>
        </p:spPr>
        <p:txBody>
          <a:bodyPr spcFirstLastPara="1" wrap="square" lIns="91425" tIns="91425" rIns="91425" bIns="91425" anchor="b" anchorCtr="0"/>
          <a:lstStyle>
            <a:lvl1pPr lvl="0" rtl="0">
              <a:spcBef>
                <a:spcPts val="0"/>
              </a:spcBef>
              <a:spcAft>
                <a:spcPts val="0"/>
              </a:spcAft>
              <a:buSzPts val="12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22" name="Google Shape;22;p4"/>
          <p:cNvSpPr txBox="1">
            <a:spLocks noGrp="1"/>
          </p:cNvSpPr>
          <p:nvPr>
            <p:ph type="body" idx="1"/>
          </p:nvPr>
        </p:nvSpPr>
        <p:spPr>
          <a:xfrm>
            <a:off x="838250" y="2419350"/>
            <a:ext cx="3148200" cy="2255700"/>
          </a:xfrm>
          <a:prstGeom prst="rect">
            <a:avLst/>
          </a:prstGeom>
        </p:spPr>
        <p:txBody>
          <a:bodyPr spcFirstLastPara="1" wrap="square" lIns="91425" tIns="91425" rIns="91425" bIns="91425" anchor="t" anchorCtr="0"/>
          <a:lstStyle>
            <a:lvl1pPr marL="457189" lvl="0" indent="-330192" rtl="0">
              <a:spcBef>
                <a:spcPts val="600"/>
              </a:spcBef>
              <a:spcAft>
                <a:spcPts val="0"/>
              </a:spcAft>
              <a:buSzPts val="1600"/>
              <a:buChar char="▸"/>
              <a:defRPr/>
            </a:lvl1pPr>
            <a:lvl2pPr marL="914378" lvl="1" indent="-330192" rtl="0">
              <a:spcBef>
                <a:spcPts val="0"/>
              </a:spcBef>
              <a:spcAft>
                <a:spcPts val="0"/>
              </a:spcAft>
              <a:buSzPts val="1600"/>
              <a:buChar char="▹"/>
              <a:defRPr/>
            </a:lvl2pPr>
            <a:lvl3pPr marL="1371566" lvl="2" indent="-330192" rtl="0">
              <a:spcBef>
                <a:spcPts val="0"/>
              </a:spcBef>
              <a:spcAft>
                <a:spcPts val="0"/>
              </a:spcAft>
              <a:buSzPts val="1600"/>
              <a:buChar char="▹"/>
              <a:defRPr/>
            </a:lvl3pPr>
            <a:lvl4pPr marL="1828754" lvl="3" indent="-330192" rtl="0">
              <a:spcBef>
                <a:spcPts val="0"/>
              </a:spcBef>
              <a:spcAft>
                <a:spcPts val="0"/>
              </a:spcAft>
              <a:buSzPts val="1600"/>
              <a:buChar char="●"/>
              <a:defRPr/>
            </a:lvl4pPr>
            <a:lvl5pPr marL="2285943" lvl="4" indent="-330192" rtl="0">
              <a:spcBef>
                <a:spcPts val="0"/>
              </a:spcBef>
              <a:spcAft>
                <a:spcPts val="0"/>
              </a:spcAft>
              <a:buSzPts val="1600"/>
              <a:buChar char="○"/>
              <a:defRPr/>
            </a:lvl5pPr>
            <a:lvl6pPr marL="2743132" lvl="5" indent="-330192" rtl="0">
              <a:spcBef>
                <a:spcPts val="0"/>
              </a:spcBef>
              <a:spcAft>
                <a:spcPts val="0"/>
              </a:spcAft>
              <a:buSzPts val="1600"/>
              <a:buChar char="■"/>
              <a:defRPr/>
            </a:lvl6pPr>
            <a:lvl7pPr marL="3200320" lvl="6" indent="-330192" rtl="0">
              <a:spcBef>
                <a:spcPts val="0"/>
              </a:spcBef>
              <a:spcAft>
                <a:spcPts val="0"/>
              </a:spcAft>
              <a:buSzPts val="1600"/>
              <a:buChar char="●"/>
              <a:defRPr/>
            </a:lvl7pPr>
            <a:lvl8pPr marL="3657509" lvl="7" indent="-330192" rtl="0">
              <a:spcBef>
                <a:spcPts val="0"/>
              </a:spcBef>
              <a:spcAft>
                <a:spcPts val="0"/>
              </a:spcAft>
              <a:buSzPts val="1600"/>
              <a:buChar char="○"/>
              <a:defRPr/>
            </a:lvl8pPr>
            <a:lvl9pPr marL="4114697" lvl="8" indent="-330192" rtl="0">
              <a:spcBef>
                <a:spcPts val="0"/>
              </a:spcBef>
              <a:spcAft>
                <a:spcPts val="0"/>
              </a:spcAft>
              <a:buSzPts val="1600"/>
              <a:buChar char="■"/>
              <a:defRPr/>
            </a:lvl9pPr>
          </a:lstStyle>
          <a:p>
            <a:endParaRPr/>
          </a:p>
        </p:txBody>
      </p:sp>
      <p:sp>
        <p:nvSpPr>
          <p:cNvPr id="23" name="Google Shape;23;p4"/>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‹Nº›</a:t>
            </a:fld>
            <a:endParaRPr lang="en"/>
          </a:p>
        </p:txBody>
      </p:sp>
    </p:spTree>
    <p:extLst>
      <p:ext uri="{BB962C8B-B14F-4D97-AF65-F5344CB8AC3E}">
        <p14:creationId xmlns:p14="http://schemas.microsoft.com/office/powerpoint/2010/main" val="1137041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48"/>
        <p:cNvGrpSpPr/>
        <p:nvPr/>
      </p:nvGrpSpPr>
      <p:grpSpPr>
        <a:xfrm>
          <a:off x="0" y="0"/>
          <a:ext cx="0" cy="0"/>
          <a:chOff x="0" y="0"/>
          <a:chExt cx="0" cy="0"/>
        </a:xfrm>
      </p:grpSpPr>
      <p:sp>
        <p:nvSpPr>
          <p:cNvPr id="51" name="Google Shape;51;p9"/>
          <p:cNvSpPr txBox="1">
            <a:spLocks noGrp="1"/>
          </p:cNvSpPr>
          <p:nvPr>
            <p:ph type="title"/>
          </p:nvPr>
        </p:nvSpPr>
        <p:spPr>
          <a:xfrm>
            <a:off x="841000" y="1884100"/>
            <a:ext cx="4801500" cy="409500"/>
          </a:xfrm>
          <a:prstGeom prst="rect">
            <a:avLst/>
          </a:prstGeom>
        </p:spPr>
        <p:txBody>
          <a:bodyPr spcFirstLastPara="1" wrap="square" lIns="91425" tIns="91425" rIns="91425" bIns="91425" anchor="b" anchorCtr="0"/>
          <a:lstStyle>
            <a:lvl1pPr lvl="0" rtl="0">
              <a:spcBef>
                <a:spcPts val="0"/>
              </a:spcBef>
              <a:spcAft>
                <a:spcPts val="0"/>
              </a:spcAft>
              <a:buSzPts val="12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52" name="Google Shape;52;p9"/>
          <p:cNvSpPr txBox="1">
            <a:spLocks noGrp="1"/>
          </p:cNvSpPr>
          <p:nvPr>
            <p:ph type="body" idx="1"/>
          </p:nvPr>
        </p:nvSpPr>
        <p:spPr>
          <a:xfrm>
            <a:off x="841000" y="2515375"/>
            <a:ext cx="1988700" cy="2410500"/>
          </a:xfrm>
          <a:prstGeom prst="rect">
            <a:avLst/>
          </a:prstGeom>
        </p:spPr>
        <p:txBody>
          <a:bodyPr spcFirstLastPara="1" wrap="square" lIns="91425" tIns="91425" rIns="91425" bIns="91425" anchor="t" anchorCtr="0"/>
          <a:lstStyle>
            <a:lvl1pPr marL="457189" lvl="0" indent="-317492" rtl="0">
              <a:spcBef>
                <a:spcPts val="600"/>
              </a:spcBef>
              <a:spcAft>
                <a:spcPts val="0"/>
              </a:spcAft>
              <a:buSzPts val="1400"/>
              <a:buChar char="▸"/>
              <a:defRPr sz="1400"/>
            </a:lvl1pPr>
            <a:lvl2pPr marL="914378" lvl="1" indent="-317492" rtl="0">
              <a:spcBef>
                <a:spcPts val="0"/>
              </a:spcBef>
              <a:spcAft>
                <a:spcPts val="0"/>
              </a:spcAft>
              <a:buSzPts val="1400"/>
              <a:buChar char="▹"/>
              <a:defRPr sz="1400"/>
            </a:lvl2pPr>
            <a:lvl3pPr marL="1371566" lvl="2" indent="-317492" rtl="0">
              <a:spcBef>
                <a:spcPts val="0"/>
              </a:spcBef>
              <a:spcAft>
                <a:spcPts val="0"/>
              </a:spcAft>
              <a:buSzPts val="1400"/>
              <a:buChar char="▹"/>
              <a:defRPr sz="1400"/>
            </a:lvl3pPr>
            <a:lvl4pPr marL="1828754" lvl="3" indent="-317492" rtl="0">
              <a:spcBef>
                <a:spcPts val="0"/>
              </a:spcBef>
              <a:spcAft>
                <a:spcPts val="0"/>
              </a:spcAft>
              <a:buSzPts val="1400"/>
              <a:buChar char="●"/>
              <a:defRPr sz="1400"/>
            </a:lvl4pPr>
            <a:lvl5pPr marL="2285943" lvl="4" indent="-317492" rtl="0">
              <a:spcBef>
                <a:spcPts val="0"/>
              </a:spcBef>
              <a:spcAft>
                <a:spcPts val="0"/>
              </a:spcAft>
              <a:buSzPts val="1400"/>
              <a:buChar char="○"/>
              <a:defRPr sz="1400"/>
            </a:lvl5pPr>
            <a:lvl6pPr marL="2743132" lvl="5" indent="-317492" rtl="0">
              <a:spcBef>
                <a:spcPts val="0"/>
              </a:spcBef>
              <a:spcAft>
                <a:spcPts val="0"/>
              </a:spcAft>
              <a:buSzPts val="1400"/>
              <a:buChar char="■"/>
              <a:defRPr sz="1400"/>
            </a:lvl6pPr>
            <a:lvl7pPr marL="3200320" lvl="6" indent="-317492" rtl="0">
              <a:spcBef>
                <a:spcPts val="0"/>
              </a:spcBef>
              <a:spcAft>
                <a:spcPts val="0"/>
              </a:spcAft>
              <a:buSzPts val="1400"/>
              <a:buChar char="●"/>
              <a:defRPr sz="1400"/>
            </a:lvl7pPr>
            <a:lvl8pPr marL="3657509" lvl="7" indent="-317492" rtl="0">
              <a:spcBef>
                <a:spcPts val="0"/>
              </a:spcBef>
              <a:spcAft>
                <a:spcPts val="0"/>
              </a:spcAft>
              <a:buSzPts val="1400"/>
              <a:buChar char="○"/>
              <a:defRPr sz="1400"/>
            </a:lvl8pPr>
            <a:lvl9pPr marL="4114697" lvl="8" indent="-317492" rtl="0">
              <a:spcBef>
                <a:spcPts val="0"/>
              </a:spcBef>
              <a:spcAft>
                <a:spcPts val="0"/>
              </a:spcAft>
              <a:buSzPts val="1400"/>
              <a:buChar char="■"/>
              <a:defRPr sz="1400"/>
            </a:lvl9pPr>
          </a:lstStyle>
          <a:p>
            <a:endParaRPr/>
          </a:p>
        </p:txBody>
      </p:sp>
      <p:sp>
        <p:nvSpPr>
          <p:cNvPr id="53" name="Google Shape;53;p9"/>
          <p:cNvSpPr txBox="1">
            <a:spLocks noGrp="1"/>
          </p:cNvSpPr>
          <p:nvPr>
            <p:ph type="body" idx="2"/>
          </p:nvPr>
        </p:nvSpPr>
        <p:spPr>
          <a:xfrm>
            <a:off x="2931575" y="2515375"/>
            <a:ext cx="1988700" cy="2410500"/>
          </a:xfrm>
          <a:prstGeom prst="rect">
            <a:avLst/>
          </a:prstGeom>
        </p:spPr>
        <p:txBody>
          <a:bodyPr spcFirstLastPara="1" wrap="square" lIns="91425" tIns="91425" rIns="91425" bIns="91425" anchor="t" anchorCtr="0"/>
          <a:lstStyle>
            <a:lvl1pPr marL="457189" lvl="0" indent="-317492" rtl="0">
              <a:spcBef>
                <a:spcPts val="600"/>
              </a:spcBef>
              <a:spcAft>
                <a:spcPts val="0"/>
              </a:spcAft>
              <a:buSzPts val="1400"/>
              <a:buChar char="▸"/>
              <a:defRPr sz="1400"/>
            </a:lvl1pPr>
            <a:lvl2pPr marL="914378" lvl="1" indent="-317492" rtl="0">
              <a:spcBef>
                <a:spcPts val="0"/>
              </a:spcBef>
              <a:spcAft>
                <a:spcPts val="0"/>
              </a:spcAft>
              <a:buSzPts val="1400"/>
              <a:buChar char="▹"/>
              <a:defRPr sz="1400"/>
            </a:lvl2pPr>
            <a:lvl3pPr marL="1371566" lvl="2" indent="-317492" rtl="0">
              <a:spcBef>
                <a:spcPts val="0"/>
              </a:spcBef>
              <a:spcAft>
                <a:spcPts val="0"/>
              </a:spcAft>
              <a:buSzPts val="1400"/>
              <a:buChar char="▹"/>
              <a:defRPr sz="1400"/>
            </a:lvl3pPr>
            <a:lvl4pPr marL="1828754" lvl="3" indent="-317492" rtl="0">
              <a:spcBef>
                <a:spcPts val="0"/>
              </a:spcBef>
              <a:spcAft>
                <a:spcPts val="0"/>
              </a:spcAft>
              <a:buSzPts val="1400"/>
              <a:buChar char="●"/>
              <a:defRPr sz="1400"/>
            </a:lvl4pPr>
            <a:lvl5pPr marL="2285943" lvl="4" indent="-317492" rtl="0">
              <a:spcBef>
                <a:spcPts val="0"/>
              </a:spcBef>
              <a:spcAft>
                <a:spcPts val="0"/>
              </a:spcAft>
              <a:buSzPts val="1400"/>
              <a:buChar char="○"/>
              <a:defRPr sz="1400"/>
            </a:lvl5pPr>
            <a:lvl6pPr marL="2743132" lvl="5" indent="-317492" rtl="0">
              <a:spcBef>
                <a:spcPts val="0"/>
              </a:spcBef>
              <a:spcAft>
                <a:spcPts val="0"/>
              </a:spcAft>
              <a:buSzPts val="1400"/>
              <a:buChar char="■"/>
              <a:defRPr sz="1400"/>
            </a:lvl6pPr>
            <a:lvl7pPr marL="3200320" lvl="6" indent="-317492" rtl="0">
              <a:spcBef>
                <a:spcPts val="0"/>
              </a:spcBef>
              <a:spcAft>
                <a:spcPts val="0"/>
              </a:spcAft>
              <a:buSzPts val="1400"/>
              <a:buChar char="●"/>
              <a:defRPr sz="1400"/>
            </a:lvl7pPr>
            <a:lvl8pPr marL="3657509" lvl="7" indent="-317492" rtl="0">
              <a:spcBef>
                <a:spcPts val="0"/>
              </a:spcBef>
              <a:spcAft>
                <a:spcPts val="0"/>
              </a:spcAft>
              <a:buSzPts val="1400"/>
              <a:buChar char="○"/>
              <a:defRPr sz="1400"/>
            </a:lvl8pPr>
            <a:lvl9pPr marL="4114697" lvl="8" indent="-317492" rtl="0">
              <a:spcBef>
                <a:spcPts val="0"/>
              </a:spcBef>
              <a:spcAft>
                <a:spcPts val="0"/>
              </a:spcAft>
              <a:buSzPts val="1400"/>
              <a:buChar char="■"/>
              <a:defRPr sz="1400"/>
            </a:lvl9pPr>
          </a:lstStyle>
          <a:p>
            <a:endParaRPr/>
          </a:p>
        </p:txBody>
      </p:sp>
      <p:sp>
        <p:nvSpPr>
          <p:cNvPr id="54" name="Google Shape;54;p9"/>
          <p:cNvSpPr txBox="1">
            <a:spLocks noGrp="1"/>
          </p:cNvSpPr>
          <p:nvPr>
            <p:ph type="body" idx="3"/>
          </p:nvPr>
        </p:nvSpPr>
        <p:spPr>
          <a:xfrm>
            <a:off x="5022150" y="2515375"/>
            <a:ext cx="1988700" cy="2410500"/>
          </a:xfrm>
          <a:prstGeom prst="rect">
            <a:avLst/>
          </a:prstGeom>
        </p:spPr>
        <p:txBody>
          <a:bodyPr spcFirstLastPara="1" wrap="square" lIns="91425" tIns="91425" rIns="91425" bIns="91425" anchor="t" anchorCtr="0"/>
          <a:lstStyle>
            <a:lvl1pPr marL="457189" lvl="0" indent="-317492" rtl="0">
              <a:spcBef>
                <a:spcPts val="600"/>
              </a:spcBef>
              <a:spcAft>
                <a:spcPts val="0"/>
              </a:spcAft>
              <a:buSzPts val="1400"/>
              <a:buChar char="▸"/>
              <a:defRPr sz="1400"/>
            </a:lvl1pPr>
            <a:lvl2pPr marL="914378" lvl="1" indent="-317492" rtl="0">
              <a:spcBef>
                <a:spcPts val="0"/>
              </a:spcBef>
              <a:spcAft>
                <a:spcPts val="0"/>
              </a:spcAft>
              <a:buSzPts val="1400"/>
              <a:buChar char="▹"/>
              <a:defRPr sz="1400"/>
            </a:lvl2pPr>
            <a:lvl3pPr marL="1371566" lvl="2" indent="-317492" rtl="0">
              <a:spcBef>
                <a:spcPts val="0"/>
              </a:spcBef>
              <a:spcAft>
                <a:spcPts val="0"/>
              </a:spcAft>
              <a:buSzPts val="1400"/>
              <a:buChar char="▹"/>
              <a:defRPr sz="1400"/>
            </a:lvl3pPr>
            <a:lvl4pPr marL="1828754" lvl="3" indent="-317492" rtl="0">
              <a:spcBef>
                <a:spcPts val="0"/>
              </a:spcBef>
              <a:spcAft>
                <a:spcPts val="0"/>
              </a:spcAft>
              <a:buSzPts val="1400"/>
              <a:buChar char="●"/>
              <a:defRPr sz="1400"/>
            </a:lvl4pPr>
            <a:lvl5pPr marL="2285943" lvl="4" indent="-317492" rtl="0">
              <a:spcBef>
                <a:spcPts val="0"/>
              </a:spcBef>
              <a:spcAft>
                <a:spcPts val="0"/>
              </a:spcAft>
              <a:buSzPts val="1400"/>
              <a:buChar char="○"/>
              <a:defRPr sz="1400"/>
            </a:lvl5pPr>
            <a:lvl6pPr marL="2743132" lvl="5" indent="-317492" rtl="0">
              <a:spcBef>
                <a:spcPts val="0"/>
              </a:spcBef>
              <a:spcAft>
                <a:spcPts val="0"/>
              </a:spcAft>
              <a:buSzPts val="1400"/>
              <a:buChar char="■"/>
              <a:defRPr sz="1400"/>
            </a:lvl6pPr>
            <a:lvl7pPr marL="3200320" lvl="6" indent="-317492" rtl="0">
              <a:spcBef>
                <a:spcPts val="0"/>
              </a:spcBef>
              <a:spcAft>
                <a:spcPts val="0"/>
              </a:spcAft>
              <a:buSzPts val="1400"/>
              <a:buChar char="●"/>
              <a:defRPr sz="1400"/>
            </a:lvl7pPr>
            <a:lvl8pPr marL="3657509" lvl="7" indent="-317492" rtl="0">
              <a:spcBef>
                <a:spcPts val="0"/>
              </a:spcBef>
              <a:spcAft>
                <a:spcPts val="0"/>
              </a:spcAft>
              <a:buSzPts val="1400"/>
              <a:buChar char="○"/>
              <a:defRPr sz="1400"/>
            </a:lvl8pPr>
            <a:lvl9pPr marL="4114697" lvl="8" indent="-317492" rtl="0">
              <a:spcBef>
                <a:spcPts val="0"/>
              </a:spcBef>
              <a:spcAft>
                <a:spcPts val="0"/>
              </a:spcAft>
              <a:buSzPts val="1400"/>
              <a:buChar char="■"/>
              <a:defRPr sz="1400"/>
            </a:lvl9pPr>
          </a:lstStyle>
          <a:p>
            <a:endParaRPr/>
          </a:p>
        </p:txBody>
      </p:sp>
      <p:sp>
        <p:nvSpPr>
          <p:cNvPr id="55" name="Google Shape;55;p9"/>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‹Nº›</a:t>
            </a:fld>
            <a:endParaRPr lang="en"/>
          </a:p>
        </p:txBody>
      </p:sp>
    </p:spTree>
    <p:extLst>
      <p:ext uri="{BB962C8B-B14F-4D97-AF65-F5344CB8AC3E}">
        <p14:creationId xmlns:p14="http://schemas.microsoft.com/office/powerpoint/2010/main" val="3487455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A2360-7B7E-5548-99D7-24BBF3236239}"/>
              </a:ext>
            </a:extLst>
          </p:cNvPr>
          <p:cNvSpPr>
            <a:spLocks noGrp="1"/>
          </p:cNvSpPr>
          <p:nvPr>
            <p:ph type="title"/>
          </p:nvPr>
        </p:nvSpPr>
        <p:spPr>
          <a:xfrm>
            <a:off x="283567" y="411958"/>
            <a:ext cx="4326248" cy="2139553"/>
          </a:xfrm>
        </p:spPr>
        <p:txBody>
          <a:bodyPr anchor="b"/>
          <a:lstStyle>
            <a:lvl1pPr>
              <a:lnSpc>
                <a:spcPct val="80000"/>
              </a:lnSpc>
              <a:defRPr sz="3300" baseline="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C355EC5-1754-3F42-9FFB-5454C1C59869}"/>
              </a:ext>
            </a:extLst>
          </p:cNvPr>
          <p:cNvSpPr>
            <a:spLocks noGrp="1"/>
          </p:cNvSpPr>
          <p:nvPr>
            <p:ph type="body" idx="1"/>
          </p:nvPr>
        </p:nvSpPr>
        <p:spPr>
          <a:xfrm>
            <a:off x="283567" y="2696792"/>
            <a:ext cx="4326248" cy="1000098"/>
          </a:xfrm>
        </p:spPr>
        <p:txBody>
          <a:bodyPr>
            <a:normAutofit/>
          </a:bodyPr>
          <a:lstStyle>
            <a:lvl1pPr marL="0" indent="0">
              <a:buNone/>
              <a:defRPr sz="1200">
                <a:solidFill>
                  <a:schemeClr val="bg1"/>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8034F554-2113-824E-8CC8-31F5AF981381}"/>
              </a:ext>
            </a:extLst>
          </p:cNvPr>
          <p:cNvSpPr>
            <a:spLocks noGrp="1"/>
          </p:cNvSpPr>
          <p:nvPr>
            <p:ph type="sldNum" sz="quarter" idx="12"/>
          </p:nvPr>
        </p:nvSpPr>
        <p:spPr/>
        <p:txBody>
          <a:bodyPr/>
          <a:lstStyle>
            <a:lvl1pPr>
              <a:defRPr>
                <a:solidFill>
                  <a:schemeClr val="bg1"/>
                </a:solidFill>
              </a:defRPr>
            </a:lvl1pPr>
          </a:lstStyle>
          <a:p>
            <a:pPr algn="r"/>
            <a:fld id="{00000000-1234-1234-1234-123412341234}" type="slidenum">
              <a:rPr lang="en" smtClean="0"/>
              <a:pPr algn="r"/>
              <a:t>‹Nº›</a:t>
            </a:fld>
            <a:endParaRPr lang="en"/>
          </a:p>
        </p:txBody>
      </p:sp>
    </p:spTree>
    <p:extLst>
      <p:ext uri="{BB962C8B-B14F-4D97-AF65-F5344CB8AC3E}">
        <p14:creationId xmlns:p14="http://schemas.microsoft.com/office/powerpoint/2010/main" val="3349720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Generic 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A2360-7B7E-5548-99D7-24BBF3236239}"/>
              </a:ext>
            </a:extLst>
          </p:cNvPr>
          <p:cNvSpPr>
            <a:spLocks noGrp="1"/>
          </p:cNvSpPr>
          <p:nvPr>
            <p:ph type="title"/>
          </p:nvPr>
        </p:nvSpPr>
        <p:spPr>
          <a:xfrm>
            <a:off x="283567" y="411958"/>
            <a:ext cx="4326248" cy="2139553"/>
          </a:xfrm>
        </p:spPr>
        <p:txBody>
          <a:bodyPr anchor="b"/>
          <a:lstStyle>
            <a:lvl1pPr>
              <a:lnSpc>
                <a:spcPct val="80000"/>
              </a:lnSpc>
              <a:defRPr sz="3300" baseline="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C355EC5-1754-3F42-9FFB-5454C1C59869}"/>
              </a:ext>
            </a:extLst>
          </p:cNvPr>
          <p:cNvSpPr>
            <a:spLocks noGrp="1"/>
          </p:cNvSpPr>
          <p:nvPr>
            <p:ph type="body" idx="1"/>
          </p:nvPr>
        </p:nvSpPr>
        <p:spPr>
          <a:xfrm>
            <a:off x="283567" y="2696792"/>
            <a:ext cx="4326248" cy="1000098"/>
          </a:xfrm>
        </p:spPr>
        <p:txBody>
          <a:bodyPr>
            <a:normAutofit/>
          </a:bodyPr>
          <a:lstStyle>
            <a:lvl1pPr marL="0" indent="0">
              <a:buNone/>
              <a:defRPr sz="1200">
                <a:solidFill>
                  <a:schemeClr val="bg1"/>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8034F554-2113-824E-8CC8-31F5AF981381}"/>
              </a:ext>
            </a:extLst>
          </p:cNvPr>
          <p:cNvSpPr>
            <a:spLocks noGrp="1"/>
          </p:cNvSpPr>
          <p:nvPr>
            <p:ph type="sldNum" sz="quarter" idx="12"/>
          </p:nvPr>
        </p:nvSpPr>
        <p:spPr/>
        <p:txBody>
          <a:bodyPr/>
          <a:lstStyle>
            <a:lvl1pPr>
              <a:defRPr>
                <a:solidFill>
                  <a:schemeClr val="bg1"/>
                </a:solidFill>
              </a:defRPr>
            </a:lvl1pPr>
          </a:lstStyle>
          <a:p>
            <a:pPr algn="r"/>
            <a:fld id="{00000000-1234-1234-1234-123412341234}" type="slidenum">
              <a:rPr lang="en" smtClean="0"/>
              <a:pPr algn="r"/>
              <a:t>‹Nº›</a:t>
            </a:fld>
            <a:endParaRPr lang="en"/>
          </a:p>
        </p:txBody>
      </p:sp>
    </p:spTree>
    <p:extLst>
      <p:ext uri="{BB962C8B-B14F-4D97-AF65-F5344CB8AC3E}">
        <p14:creationId xmlns:p14="http://schemas.microsoft.com/office/powerpoint/2010/main" val="2122204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EA900-65F0-E644-A71F-1C6270A2EF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1C42E4-E9CC-E64D-AE53-4DE36C8A91FC}"/>
              </a:ext>
            </a:extLst>
          </p:cNvPr>
          <p:cNvSpPr>
            <a:spLocks noGrp="1"/>
          </p:cNvSpPr>
          <p:nvPr>
            <p:ph sz="half" idx="1"/>
          </p:nvPr>
        </p:nvSpPr>
        <p:spPr>
          <a:xfrm>
            <a:off x="322325" y="1042417"/>
            <a:ext cx="40005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A330287-ADAD-0D4C-B7AB-E89B5B160E30}"/>
              </a:ext>
            </a:extLst>
          </p:cNvPr>
          <p:cNvSpPr>
            <a:spLocks noGrp="1"/>
          </p:cNvSpPr>
          <p:nvPr>
            <p:ph sz="half" idx="2"/>
          </p:nvPr>
        </p:nvSpPr>
        <p:spPr>
          <a:xfrm>
            <a:off x="4651924" y="1042417"/>
            <a:ext cx="4000501"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974054-1D32-EE45-A4AB-469AEC6FC084}"/>
              </a:ext>
            </a:extLst>
          </p:cNvPr>
          <p:cNvSpPr>
            <a:spLocks noGrp="1"/>
          </p:cNvSpPr>
          <p:nvPr>
            <p:ph type="dt" sz="half" idx="10"/>
          </p:nvPr>
        </p:nvSpPr>
        <p:spPr/>
        <p:txBody>
          <a:bodyPr/>
          <a:lstStyle/>
          <a:p>
            <a:fld id="{57D3EB28-F109-2948-A5E8-7EDC96C8D832}" type="datetime1">
              <a:rPr lang="en-US" smtClean="0"/>
              <a:t>10/10/2023</a:t>
            </a:fld>
            <a:endParaRPr lang="en-US"/>
          </a:p>
        </p:txBody>
      </p:sp>
      <p:sp>
        <p:nvSpPr>
          <p:cNvPr id="6" name="Footer Placeholder 5">
            <a:extLst>
              <a:ext uri="{FF2B5EF4-FFF2-40B4-BE49-F238E27FC236}">
                <a16:creationId xmlns:a16="http://schemas.microsoft.com/office/drawing/2014/main" id="{85BA2DEC-EEBA-6348-B03C-EC19A08DD920}"/>
              </a:ext>
            </a:extLst>
          </p:cNvPr>
          <p:cNvSpPr>
            <a:spLocks noGrp="1"/>
          </p:cNvSpPr>
          <p:nvPr>
            <p:ph type="ftr" sz="quarter" idx="11"/>
          </p:nvPr>
        </p:nvSpPr>
        <p:spPr/>
        <p:txBody>
          <a:bodyPr/>
          <a:lstStyle/>
          <a:p>
            <a:endParaRPr lang="en-US"/>
          </a:p>
        </p:txBody>
      </p:sp>
      <p:sp>
        <p:nvSpPr>
          <p:cNvPr id="8" name="Slide Number Placeholder 5">
            <a:extLst>
              <a:ext uri="{FF2B5EF4-FFF2-40B4-BE49-F238E27FC236}">
                <a16:creationId xmlns:a16="http://schemas.microsoft.com/office/drawing/2014/main" id="{C3787EF6-966F-D04A-800C-A352E681A722}"/>
              </a:ext>
            </a:extLst>
          </p:cNvPr>
          <p:cNvSpPr>
            <a:spLocks noGrp="1"/>
          </p:cNvSpPr>
          <p:nvPr>
            <p:ph type="sldNum" sz="quarter" idx="4"/>
          </p:nvPr>
        </p:nvSpPr>
        <p:spPr>
          <a:xfrm>
            <a:off x="-45720" y="4910328"/>
            <a:ext cx="274320" cy="273844"/>
          </a:xfrm>
          <a:prstGeom prst="rect">
            <a:avLst/>
          </a:prstGeom>
        </p:spPr>
        <p:txBody>
          <a:bodyPr vert="horz" lIns="0" tIns="0" rIns="0" bIns="0" rtlCol="0" anchor="ctr" anchorCtr="0"/>
          <a:lstStyle>
            <a:lvl1pPr algn="ctr">
              <a:defRPr sz="600" b="1">
                <a:solidFill>
                  <a:schemeClr val="tx1">
                    <a:tint val="75000"/>
                  </a:schemeClr>
                </a:solidFill>
              </a:defRPr>
            </a:lvl1pPr>
          </a:lstStyle>
          <a:p>
            <a:fld id="{00000000-1234-1234-1234-123412341234}" type="slidenum">
              <a:rPr lang="en" smtClean="0"/>
              <a:pPr/>
              <a:t>‹Nº›</a:t>
            </a:fld>
            <a:endParaRPr lang="en"/>
          </a:p>
        </p:txBody>
      </p:sp>
    </p:spTree>
    <p:extLst>
      <p:ext uri="{BB962C8B-B14F-4D97-AF65-F5344CB8AC3E}">
        <p14:creationId xmlns:p14="http://schemas.microsoft.com/office/powerpoint/2010/main" val="772886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73579-1B6C-F240-8FCB-D4E526FDAB54}"/>
              </a:ext>
            </a:extLst>
          </p:cNvPr>
          <p:cNvSpPr>
            <a:spLocks noGrp="1"/>
          </p:cNvSpPr>
          <p:nvPr>
            <p:ph type="title"/>
          </p:nvPr>
        </p:nvSpPr>
        <p:spPr>
          <a:xfrm>
            <a:off x="322327" y="452630"/>
            <a:ext cx="6973967" cy="511617"/>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094F066-3469-7843-8E1A-B15B983379CA}"/>
              </a:ext>
            </a:extLst>
          </p:cNvPr>
          <p:cNvSpPr>
            <a:spLocks noGrp="1"/>
          </p:cNvSpPr>
          <p:nvPr>
            <p:ph type="body" idx="1"/>
          </p:nvPr>
        </p:nvSpPr>
        <p:spPr>
          <a:xfrm>
            <a:off x="322325" y="973233"/>
            <a:ext cx="4050294" cy="464693"/>
          </a:xfrm>
        </p:spPr>
        <p:txBody>
          <a:bodyPr anchor="b">
            <a:normAutofit/>
          </a:bodyPr>
          <a:lstStyle>
            <a:lvl1pPr marL="0" indent="0">
              <a:lnSpc>
                <a:spcPct val="80000"/>
              </a:lnSpc>
              <a:buNone/>
              <a:defRPr sz="1500" b="1" spc="-30" baseline="0"/>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A962522-E27B-1442-9784-F1A23DD3577E}"/>
              </a:ext>
            </a:extLst>
          </p:cNvPr>
          <p:cNvSpPr>
            <a:spLocks noGrp="1"/>
          </p:cNvSpPr>
          <p:nvPr>
            <p:ph sz="half" idx="2"/>
          </p:nvPr>
        </p:nvSpPr>
        <p:spPr>
          <a:xfrm>
            <a:off x="322325" y="1562942"/>
            <a:ext cx="4050294"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A9FF07E-5A6E-5B49-8C89-825C14AE6225}"/>
              </a:ext>
            </a:extLst>
          </p:cNvPr>
          <p:cNvSpPr>
            <a:spLocks noGrp="1"/>
          </p:cNvSpPr>
          <p:nvPr>
            <p:ph type="body" sz="quarter" idx="3"/>
          </p:nvPr>
        </p:nvSpPr>
        <p:spPr>
          <a:xfrm>
            <a:off x="4681671" y="973233"/>
            <a:ext cx="4140004" cy="464693"/>
          </a:xfrm>
        </p:spPr>
        <p:txBody>
          <a:bodyPr anchor="b">
            <a:normAutofit/>
          </a:bodyPr>
          <a:lstStyle>
            <a:lvl1pPr marL="0" indent="0">
              <a:lnSpc>
                <a:spcPct val="80000"/>
              </a:lnSpc>
              <a:buNone/>
              <a:defRPr sz="1500" b="1" spc="-30" baseline="0"/>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F4080B7-5AFD-7A40-89A7-EA4E3FDE5ADD}"/>
              </a:ext>
            </a:extLst>
          </p:cNvPr>
          <p:cNvSpPr>
            <a:spLocks noGrp="1"/>
          </p:cNvSpPr>
          <p:nvPr>
            <p:ph sz="quarter" idx="4"/>
          </p:nvPr>
        </p:nvSpPr>
        <p:spPr>
          <a:xfrm>
            <a:off x="4681671" y="1562942"/>
            <a:ext cx="4140004"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FAF372-9889-4745-8B0C-8171C4705DCE}"/>
              </a:ext>
            </a:extLst>
          </p:cNvPr>
          <p:cNvSpPr>
            <a:spLocks noGrp="1"/>
          </p:cNvSpPr>
          <p:nvPr>
            <p:ph type="dt" sz="half" idx="10"/>
          </p:nvPr>
        </p:nvSpPr>
        <p:spPr/>
        <p:txBody>
          <a:bodyPr/>
          <a:lstStyle/>
          <a:p>
            <a:fld id="{BCC1E128-AEB7-EC40-AF18-3E2E77CC645E}" type="datetime1">
              <a:rPr lang="en-US" smtClean="0"/>
              <a:t>10/10/2023</a:t>
            </a:fld>
            <a:endParaRPr lang="en-US"/>
          </a:p>
        </p:txBody>
      </p:sp>
      <p:sp>
        <p:nvSpPr>
          <p:cNvPr id="8" name="Footer Placeholder 7">
            <a:extLst>
              <a:ext uri="{FF2B5EF4-FFF2-40B4-BE49-F238E27FC236}">
                <a16:creationId xmlns:a16="http://schemas.microsoft.com/office/drawing/2014/main" id="{85F62DF5-E870-7344-B52F-331ACC1B8D42}"/>
              </a:ext>
            </a:extLst>
          </p:cNvPr>
          <p:cNvSpPr>
            <a:spLocks noGrp="1"/>
          </p:cNvSpPr>
          <p:nvPr>
            <p:ph type="ftr" sz="quarter" idx="11"/>
          </p:nvPr>
        </p:nvSpPr>
        <p:spPr/>
        <p:txBody>
          <a:bodyPr/>
          <a:lstStyle/>
          <a:p>
            <a:endParaRPr lang="en-US"/>
          </a:p>
        </p:txBody>
      </p:sp>
      <p:sp>
        <p:nvSpPr>
          <p:cNvPr id="10" name="Slide Number Placeholder 5">
            <a:extLst>
              <a:ext uri="{FF2B5EF4-FFF2-40B4-BE49-F238E27FC236}">
                <a16:creationId xmlns:a16="http://schemas.microsoft.com/office/drawing/2014/main" id="{803264F2-420C-FA41-A91C-98285ECE8CBC}"/>
              </a:ext>
            </a:extLst>
          </p:cNvPr>
          <p:cNvSpPr>
            <a:spLocks noGrp="1"/>
          </p:cNvSpPr>
          <p:nvPr>
            <p:ph type="sldNum" sz="quarter" idx="12"/>
          </p:nvPr>
        </p:nvSpPr>
        <p:spPr>
          <a:xfrm>
            <a:off x="-45720" y="4910328"/>
            <a:ext cx="274320" cy="273844"/>
          </a:xfrm>
          <a:prstGeom prst="rect">
            <a:avLst/>
          </a:prstGeom>
        </p:spPr>
        <p:txBody>
          <a:bodyPr vert="horz" lIns="0" tIns="0" rIns="0" bIns="0" rtlCol="0" anchor="ctr" anchorCtr="0"/>
          <a:lstStyle>
            <a:lvl1pPr algn="ctr">
              <a:defRPr sz="600" b="1">
                <a:solidFill>
                  <a:schemeClr val="tx1">
                    <a:tint val="75000"/>
                  </a:schemeClr>
                </a:solidFill>
              </a:defRPr>
            </a:lvl1pPr>
          </a:lstStyle>
          <a:p>
            <a:fld id="{00000000-1234-1234-1234-123412341234}" type="slidenum">
              <a:rPr lang="en" smtClean="0"/>
              <a:pPr/>
              <a:t>‹Nº›</a:t>
            </a:fld>
            <a:endParaRPr lang="en"/>
          </a:p>
        </p:txBody>
      </p:sp>
    </p:spTree>
    <p:extLst>
      <p:ext uri="{BB962C8B-B14F-4D97-AF65-F5344CB8AC3E}">
        <p14:creationId xmlns:p14="http://schemas.microsoft.com/office/powerpoint/2010/main" val="3487772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FC240-9B3B-7846-A052-534CE8F3CF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C2D99B-AC6F-1B4B-BED5-47C3B755DA87}"/>
              </a:ext>
            </a:extLst>
          </p:cNvPr>
          <p:cNvSpPr>
            <a:spLocks noGrp="1"/>
          </p:cNvSpPr>
          <p:nvPr>
            <p:ph type="dt" sz="half" idx="10"/>
          </p:nvPr>
        </p:nvSpPr>
        <p:spPr/>
        <p:txBody>
          <a:bodyPr/>
          <a:lstStyle/>
          <a:p>
            <a:fld id="{B81D2B72-3EB7-B24E-A764-C7F4B4E79A64}" type="datetime1">
              <a:rPr lang="en-US" smtClean="0"/>
              <a:t>10/10/2023</a:t>
            </a:fld>
            <a:endParaRPr lang="en-US"/>
          </a:p>
        </p:txBody>
      </p:sp>
      <p:sp>
        <p:nvSpPr>
          <p:cNvPr id="4" name="Footer Placeholder 3">
            <a:extLst>
              <a:ext uri="{FF2B5EF4-FFF2-40B4-BE49-F238E27FC236}">
                <a16:creationId xmlns:a16="http://schemas.microsoft.com/office/drawing/2014/main" id="{28667C11-F96B-BA4E-83D4-5CFC58F450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1F6636-19D9-B947-88A7-85C2FE598E65}"/>
              </a:ext>
            </a:extLst>
          </p:cNvPr>
          <p:cNvSpPr>
            <a:spLocks noGrp="1"/>
          </p:cNvSpPr>
          <p:nvPr>
            <p:ph type="sldNum" sz="quarter" idx="4"/>
          </p:nvPr>
        </p:nvSpPr>
        <p:spPr>
          <a:xfrm>
            <a:off x="-45720" y="4910328"/>
            <a:ext cx="274320" cy="273844"/>
          </a:xfrm>
          <a:prstGeom prst="rect">
            <a:avLst/>
          </a:prstGeom>
        </p:spPr>
        <p:txBody>
          <a:bodyPr vert="horz" lIns="0" tIns="0" rIns="0" bIns="0" rtlCol="0" anchor="ctr" anchorCtr="0"/>
          <a:lstStyle>
            <a:lvl1pPr algn="ctr">
              <a:defRPr sz="600" b="1">
                <a:solidFill>
                  <a:schemeClr val="tx1">
                    <a:tint val="75000"/>
                  </a:schemeClr>
                </a:solidFill>
              </a:defRPr>
            </a:lvl1pPr>
          </a:lstStyle>
          <a:p>
            <a:fld id="{00000000-1234-1234-1234-123412341234}" type="slidenum">
              <a:rPr lang="en" smtClean="0"/>
              <a:pPr/>
              <a:t>‹Nº›</a:t>
            </a:fld>
            <a:endParaRPr lang="en"/>
          </a:p>
        </p:txBody>
      </p:sp>
    </p:spTree>
    <p:extLst>
      <p:ext uri="{BB962C8B-B14F-4D97-AF65-F5344CB8AC3E}">
        <p14:creationId xmlns:p14="http://schemas.microsoft.com/office/powerpoint/2010/main" val="2942013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35ECE2-75D3-3A4E-8627-D05577BC014A}"/>
              </a:ext>
            </a:extLst>
          </p:cNvPr>
          <p:cNvSpPr>
            <a:spLocks noGrp="1"/>
          </p:cNvSpPr>
          <p:nvPr>
            <p:ph type="dt" sz="half" idx="10"/>
          </p:nvPr>
        </p:nvSpPr>
        <p:spPr/>
        <p:txBody>
          <a:bodyPr/>
          <a:lstStyle/>
          <a:p>
            <a:fld id="{B25B0C86-06F9-DE41-9D1A-01A0715A3F63}" type="datetime1">
              <a:rPr lang="en-US" smtClean="0"/>
              <a:t>10/10/2023</a:t>
            </a:fld>
            <a:endParaRPr lang="en-US"/>
          </a:p>
        </p:txBody>
      </p:sp>
      <p:sp>
        <p:nvSpPr>
          <p:cNvPr id="3" name="Footer Placeholder 2">
            <a:extLst>
              <a:ext uri="{FF2B5EF4-FFF2-40B4-BE49-F238E27FC236}">
                <a16:creationId xmlns:a16="http://schemas.microsoft.com/office/drawing/2014/main" id="{40DADA39-BBB8-5F46-929B-26AAE4416179}"/>
              </a:ext>
            </a:extLst>
          </p:cNvPr>
          <p:cNvSpPr>
            <a:spLocks noGrp="1"/>
          </p:cNvSpPr>
          <p:nvPr>
            <p:ph type="ftr" sz="quarter" idx="11"/>
          </p:nvPr>
        </p:nvSpPr>
        <p:spPr/>
        <p:txBody>
          <a:bodyPr/>
          <a:lstStyle/>
          <a:p>
            <a:endParaRPr lang="en-US"/>
          </a:p>
        </p:txBody>
      </p:sp>
      <p:sp>
        <p:nvSpPr>
          <p:cNvPr id="5" name="Rectangle 4">
            <a:extLst>
              <a:ext uri="{FF2B5EF4-FFF2-40B4-BE49-F238E27FC236}">
                <a16:creationId xmlns:a16="http://schemas.microsoft.com/office/drawing/2014/main" id="{92B9B1DD-C4E8-684D-9F0A-021799235ECD}"/>
              </a:ext>
            </a:extLst>
          </p:cNvPr>
          <p:cNvSpPr/>
          <p:nvPr/>
        </p:nvSpPr>
        <p:spPr>
          <a:xfrm>
            <a:off x="7657240" y="4573720"/>
            <a:ext cx="1486760" cy="569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Slide Number Placeholder 5">
            <a:extLst>
              <a:ext uri="{FF2B5EF4-FFF2-40B4-BE49-F238E27FC236}">
                <a16:creationId xmlns:a16="http://schemas.microsoft.com/office/drawing/2014/main" id="{E30E0130-FD56-F142-AEF8-B55ABA39B354}"/>
              </a:ext>
            </a:extLst>
          </p:cNvPr>
          <p:cNvSpPr>
            <a:spLocks noGrp="1"/>
          </p:cNvSpPr>
          <p:nvPr>
            <p:ph type="sldNum" sz="quarter" idx="4"/>
          </p:nvPr>
        </p:nvSpPr>
        <p:spPr>
          <a:xfrm>
            <a:off x="-45720" y="4910328"/>
            <a:ext cx="274320" cy="273844"/>
          </a:xfrm>
          <a:prstGeom prst="rect">
            <a:avLst/>
          </a:prstGeom>
        </p:spPr>
        <p:txBody>
          <a:bodyPr vert="horz" lIns="0" tIns="0" rIns="0" bIns="0" rtlCol="0" anchor="ctr" anchorCtr="0"/>
          <a:lstStyle>
            <a:lvl1pPr algn="ctr">
              <a:defRPr sz="600" b="1">
                <a:solidFill>
                  <a:schemeClr val="tx1">
                    <a:tint val="75000"/>
                  </a:schemeClr>
                </a:solidFill>
              </a:defRPr>
            </a:lvl1pPr>
          </a:lstStyle>
          <a:p>
            <a:fld id="{00000000-1234-1234-1234-123412341234}" type="slidenum">
              <a:rPr lang="en" smtClean="0"/>
              <a:pPr/>
              <a:t>‹Nº›</a:t>
            </a:fld>
            <a:endParaRPr lang="en"/>
          </a:p>
        </p:txBody>
      </p:sp>
    </p:spTree>
    <p:extLst>
      <p:ext uri="{BB962C8B-B14F-4D97-AF65-F5344CB8AC3E}">
        <p14:creationId xmlns:p14="http://schemas.microsoft.com/office/powerpoint/2010/main" val="4239597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White">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35ECE2-75D3-3A4E-8627-D05577BC014A}"/>
              </a:ext>
            </a:extLst>
          </p:cNvPr>
          <p:cNvSpPr>
            <a:spLocks noGrp="1"/>
          </p:cNvSpPr>
          <p:nvPr>
            <p:ph type="dt" sz="half" idx="10"/>
          </p:nvPr>
        </p:nvSpPr>
        <p:spPr/>
        <p:txBody>
          <a:bodyPr/>
          <a:lstStyle/>
          <a:p>
            <a:fld id="{730A7016-B0C7-5F4B-B7A7-253FA3F29E3A}" type="datetime1">
              <a:rPr lang="en-US" smtClean="0"/>
              <a:t>10/10/2023</a:t>
            </a:fld>
            <a:endParaRPr lang="en-US"/>
          </a:p>
        </p:txBody>
      </p:sp>
      <p:sp>
        <p:nvSpPr>
          <p:cNvPr id="3" name="Footer Placeholder 2">
            <a:extLst>
              <a:ext uri="{FF2B5EF4-FFF2-40B4-BE49-F238E27FC236}">
                <a16:creationId xmlns:a16="http://schemas.microsoft.com/office/drawing/2014/main" id="{40DADA39-BBB8-5F46-929B-26AAE4416179}"/>
              </a:ext>
            </a:extLst>
          </p:cNvPr>
          <p:cNvSpPr>
            <a:spLocks noGrp="1"/>
          </p:cNvSpPr>
          <p:nvPr>
            <p:ph type="ftr" sz="quarter" idx="11"/>
          </p:nvPr>
        </p:nvSpPr>
        <p:spPr/>
        <p:txBody>
          <a:bodyPr/>
          <a:lstStyle/>
          <a:p>
            <a:endParaRPr lang="en-US"/>
          </a:p>
        </p:txBody>
      </p:sp>
      <p:sp>
        <p:nvSpPr>
          <p:cNvPr id="5" name="Slide Number Placeholder 5">
            <a:extLst>
              <a:ext uri="{FF2B5EF4-FFF2-40B4-BE49-F238E27FC236}">
                <a16:creationId xmlns:a16="http://schemas.microsoft.com/office/drawing/2014/main" id="{2FA14633-042B-3C43-941C-5021BB672C7C}"/>
              </a:ext>
            </a:extLst>
          </p:cNvPr>
          <p:cNvSpPr>
            <a:spLocks noGrp="1"/>
          </p:cNvSpPr>
          <p:nvPr>
            <p:ph type="sldNum" sz="quarter" idx="4"/>
          </p:nvPr>
        </p:nvSpPr>
        <p:spPr>
          <a:xfrm>
            <a:off x="-45720" y="4910328"/>
            <a:ext cx="274320" cy="273844"/>
          </a:xfrm>
          <a:prstGeom prst="rect">
            <a:avLst/>
          </a:prstGeom>
        </p:spPr>
        <p:txBody>
          <a:bodyPr vert="horz" lIns="0" tIns="0" rIns="0" bIns="0" rtlCol="0" anchor="ctr" anchorCtr="0"/>
          <a:lstStyle>
            <a:lvl1pPr algn="ctr">
              <a:defRPr sz="600" b="1">
                <a:solidFill>
                  <a:schemeClr val="tx1">
                    <a:tint val="75000"/>
                  </a:schemeClr>
                </a:solidFill>
              </a:defRPr>
            </a:lvl1pPr>
          </a:lstStyle>
          <a:p>
            <a:fld id="{00000000-1234-1234-1234-123412341234}" type="slidenum">
              <a:rPr lang="en" smtClean="0"/>
              <a:pPr/>
              <a:t>‹Nº›</a:t>
            </a:fld>
            <a:endParaRPr lang="en"/>
          </a:p>
        </p:txBody>
      </p:sp>
    </p:spTree>
    <p:extLst>
      <p:ext uri="{BB962C8B-B14F-4D97-AF65-F5344CB8AC3E}">
        <p14:creationId xmlns:p14="http://schemas.microsoft.com/office/powerpoint/2010/main" val="809686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2" name="Google Shape;12;p2"/>
          <p:cNvSpPr txBox="1">
            <a:spLocks noGrp="1"/>
          </p:cNvSpPr>
          <p:nvPr>
            <p:ph type="ctrTitle"/>
          </p:nvPr>
        </p:nvSpPr>
        <p:spPr>
          <a:xfrm>
            <a:off x="648300" y="3404550"/>
            <a:ext cx="3530700" cy="1182000"/>
          </a:xfrm>
          <a:prstGeom prst="rect">
            <a:avLst/>
          </a:prstGeom>
        </p:spPr>
        <p:txBody>
          <a:bodyPr spcFirstLastPara="1" wrap="square" lIns="91425" tIns="91425" rIns="91425" bIns="91425" anchor="b"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Tree>
    <p:extLst>
      <p:ext uri="{BB962C8B-B14F-4D97-AF65-F5344CB8AC3E}">
        <p14:creationId xmlns:p14="http://schemas.microsoft.com/office/powerpoint/2010/main" val="2368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10DDCC-EA11-0046-B3D4-7A2930869DD9}"/>
              </a:ext>
            </a:extLst>
          </p:cNvPr>
          <p:cNvSpPr>
            <a:spLocks noGrp="1"/>
          </p:cNvSpPr>
          <p:nvPr>
            <p:ph type="title"/>
          </p:nvPr>
        </p:nvSpPr>
        <p:spPr>
          <a:xfrm>
            <a:off x="322326" y="452629"/>
            <a:ext cx="7886700" cy="367238"/>
          </a:xfrm>
          <a:prstGeom prst="rect">
            <a:avLst/>
          </a:prstGeom>
        </p:spPr>
        <p:txBody>
          <a:bodyPr vert="horz" lIns="0" tIns="0" rIns="0" bIns="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51962768-2A21-2E46-A1A3-2240DCC98B2B}"/>
              </a:ext>
            </a:extLst>
          </p:cNvPr>
          <p:cNvSpPr>
            <a:spLocks noGrp="1"/>
          </p:cNvSpPr>
          <p:nvPr>
            <p:ph type="body" idx="1"/>
          </p:nvPr>
        </p:nvSpPr>
        <p:spPr>
          <a:xfrm>
            <a:off x="322327" y="1044367"/>
            <a:ext cx="8474477" cy="356544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853F9AF-637F-5C4E-A1B2-D21481D8C97D}"/>
              </a:ext>
            </a:extLst>
          </p:cNvPr>
          <p:cNvSpPr>
            <a:spLocks noGrp="1"/>
          </p:cNvSpPr>
          <p:nvPr>
            <p:ph type="dt" sz="half" idx="2"/>
          </p:nvPr>
        </p:nvSpPr>
        <p:spPr>
          <a:xfrm>
            <a:off x="322325" y="4767264"/>
            <a:ext cx="2057400" cy="273844"/>
          </a:xfrm>
          <a:prstGeom prst="rect">
            <a:avLst/>
          </a:prstGeom>
        </p:spPr>
        <p:txBody>
          <a:bodyPr vert="horz" lIns="0" tIns="0" rIns="0" bIns="0" rtlCol="0" anchor="b" anchorCtr="0"/>
          <a:lstStyle>
            <a:lvl1pPr algn="l">
              <a:defRPr sz="600">
                <a:solidFill>
                  <a:schemeClr val="tx1">
                    <a:tint val="75000"/>
                  </a:schemeClr>
                </a:solidFill>
              </a:defRPr>
            </a:lvl1pPr>
          </a:lstStyle>
          <a:p>
            <a:fld id="{0DE901BA-C0FF-3046-A855-1EBEA2D049D1}" type="datetime1">
              <a:rPr lang="en-US" smtClean="0"/>
              <a:t>10/10/2023</a:t>
            </a:fld>
            <a:endParaRPr lang="en-US"/>
          </a:p>
        </p:txBody>
      </p:sp>
      <p:sp>
        <p:nvSpPr>
          <p:cNvPr id="5" name="Footer Placeholder 4">
            <a:extLst>
              <a:ext uri="{FF2B5EF4-FFF2-40B4-BE49-F238E27FC236}">
                <a16:creationId xmlns:a16="http://schemas.microsoft.com/office/drawing/2014/main" id="{EF1576E9-3237-B74F-A744-D1267D774B84}"/>
              </a:ext>
            </a:extLst>
          </p:cNvPr>
          <p:cNvSpPr>
            <a:spLocks noGrp="1"/>
          </p:cNvSpPr>
          <p:nvPr>
            <p:ph type="ftr" sz="quarter" idx="3"/>
          </p:nvPr>
        </p:nvSpPr>
        <p:spPr>
          <a:xfrm>
            <a:off x="3028950" y="4767264"/>
            <a:ext cx="3086100" cy="273844"/>
          </a:xfrm>
          <a:prstGeom prst="rect">
            <a:avLst/>
          </a:prstGeom>
        </p:spPr>
        <p:txBody>
          <a:bodyPr vert="horz" lIns="0" tIns="0" rIns="0" bIns="0" rtlCol="0" anchor="b" anchorCtr="0"/>
          <a:lstStyle>
            <a:lvl1pPr algn="ctr">
              <a:defRPr sz="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045C11F-93B5-E847-A3C5-5D816B198E75}"/>
              </a:ext>
            </a:extLst>
          </p:cNvPr>
          <p:cNvSpPr>
            <a:spLocks noGrp="1"/>
          </p:cNvSpPr>
          <p:nvPr>
            <p:ph type="sldNum" sz="quarter" idx="4"/>
          </p:nvPr>
        </p:nvSpPr>
        <p:spPr>
          <a:xfrm>
            <a:off x="-45720" y="4910328"/>
            <a:ext cx="274320" cy="273844"/>
          </a:xfrm>
          <a:prstGeom prst="rect">
            <a:avLst/>
          </a:prstGeom>
        </p:spPr>
        <p:txBody>
          <a:bodyPr vert="horz" lIns="0" tIns="0" rIns="0" bIns="0" rtlCol="0" anchor="ctr" anchorCtr="0"/>
          <a:lstStyle>
            <a:lvl1pPr algn="ctr">
              <a:defRPr sz="600" b="1">
                <a:solidFill>
                  <a:schemeClr val="tx1">
                    <a:tint val="75000"/>
                  </a:schemeClr>
                </a:solidFill>
              </a:defRPr>
            </a:lvl1pPr>
          </a:lstStyle>
          <a:p>
            <a:fld id="{00000000-1234-1234-1234-123412341234}" type="slidenum">
              <a:rPr lang="en" smtClean="0"/>
              <a:pPr/>
              <a:t>‹Nº›</a:t>
            </a:fld>
            <a:endParaRPr lang="en"/>
          </a:p>
        </p:txBody>
      </p:sp>
      <p:pic>
        <p:nvPicPr>
          <p:cNvPr id="9" name="Picture 8">
            <a:extLst>
              <a:ext uri="{FF2B5EF4-FFF2-40B4-BE49-F238E27FC236}">
                <a16:creationId xmlns:a16="http://schemas.microsoft.com/office/drawing/2014/main" id="{AB9DEF3C-47D5-8F40-A9B9-D958DCD7ACA8}"/>
              </a:ext>
            </a:extLst>
          </p:cNvPr>
          <p:cNvPicPr>
            <a:picLocks noChangeAspect="1"/>
          </p:cNvPicPr>
          <p:nvPr userDrawn="1"/>
        </p:nvPicPr>
        <p:blipFill>
          <a:blip r:embed="rId15"/>
          <a:stretch>
            <a:fillRect/>
          </a:stretch>
        </p:blipFill>
        <p:spPr>
          <a:xfrm>
            <a:off x="7167826" y="0"/>
            <a:ext cx="1977376" cy="1356461"/>
          </a:xfrm>
          <a:prstGeom prst="rect">
            <a:avLst/>
          </a:prstGeom>
        </p:spPr>
      </p:pic>
      <p:pic>
        <p:nvPicPr>
          <p:cNvPr id="13" name="Picture 12" descr="A close up of a logo&#10;&#10;Description automatically generated">
            <a:extLst>
              <a:ext uri="{FF2B5EF4-FFF2-40B4-BE49-F238E27FC236}">
                <a16:creationId xmlns:a16="http://schemas.microsoft.com/office/drawing/2014/main" id="{EC707A4E-92DE-CB4E-B484-953D77B82B61}"/>
              </a:ext>
            </a:extLst>
          </p:cNvPr>
          <p:cNvPicPr>
            <a:picLocks noChangeAspect="1"/>
          </p:cNvPicPr>
          <p:nvPr userDrawn="1"/>
        </p:nvPicPr>
        <p:blipFill>
          <a:blip r:embed="rId16"/>
          <a:stretch>
            <a:fillRect/>
          </a:stretch>
        </p:blipFill>
        <p:spPr>
          <a:xfrm>
            <a:off x="0" y="4914900"/>
            <a:ext cx="241914" cy="241914"/>
          </a:xfrm>
          <a:prstGeom prst="rect">
            <a:avLst/>
          </a:prstGeom>
        </p:spPr>
      </p:pic>
      <p:pic>
        <p:nvPicPr>
          <p:cNvPr id="8" name="Picture 7">
            <a:extLst>
              <a:ext uri="{FF2B5EF4-FFF2-40B4-BE49-F238E27FC236}">
                <a16:creationId xmlns:a16="http://schemas.microsoft.com/office/drawing/2014/main" id="{7D5E5EE4-9CE0-C547-AD36-8BF0E05405C6}"/>
              </a:ext>
            </a:extLst>
          </p:cNvPr>
          <p:cNvPicPr>
            <a:picLocks noChangeAspect="1"/>
          </p:cNvPicPr>
          <p:nvPr userDrawn="1"/>
        </p:nvPicPr>
        <p:blipFill>
          <a:blip r:embed="rId17"/>
          <a:stretch>
            <a:fillRect/>
          </a:stretch>
        </p:blipFill>
        <p:spPr>
          <a:xfrm>
            <a:off x="7830752" y="4653283"/>
            <a:ext cx="1089654" cy="341401"/>
          </a:xfrm>
          <a:prstGeom prst="rect">
            <a:avLst/>
          </a:prstGeom>
        </p:spPr>
      </p:pic>
    </p:spTree>
    <p:extLst>
      <p:ext uri="{BB962C8B-B14F-4D97-AF65-F5344CB8AC3E}">
        <p14:creationId xmlns:p14="http://schemas.microsoft.com/office/powerpoint/2010/main" val="382955934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80" r:id="rId3"/>
    <p:sldLayoutId id="2147483669" r:id="rId4"/>
    <p:sldLayoutId id="2147483670" r:id="rId5"/>
    <p:sldLayoutId id="2147483671" r:id="rId6"/>
    <p:sldLayoutId id="2147483672" r:id="rId7"/>
    <p:sldLayoutId id="2147483673" r:id="rId8"/>
    <p:sldLayoutId id="2147483674" r:id="rId9"/>
    <p:sldLayoutId id="2147483675" r:id="rId10"/>
    <p:sldLayoutId id="2147483677" r:id="rId11"/>
    <p:sldLayoutId id="2147483678" r:id="rId12"/>
    <p:sldLayoutId id="2147483679" r:id="rId13"/>
  </p:sldLayoutIdLst>
  <p:transition>
    <p:fade thruBlk="1"/>
  </p:transition>
  <p:hf hdr="0" dt="0"/>
  <p:txStyles>
    <p:title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p:titleStyle>
    <p:bodyStyle>
      <a:lvl1pPr marL="86914" indent="-86914" algn="l" defTabSz="685783" rtl="0" eaLnBrk="1" latinLnBrk="0" hangingPunct="1">
        <a:lnSpc>
          <a:spcPct val="90000"/>
        </a:lnSpc>
        <a:spcBef>
          <a:spcPts val="750"/>
        </a:spcBef>
        <a:buClr>
          <a:schemeClr val="accent1"/>
        </a:buClr>
        <a:buFont typeface="Arial" panose="020B0604020202020204" pitchFamily="34" charset="0"/>
        <a:buChar char="•"/>
        <a:tabLst/>
        <a:defRPr sz="1050" kern="1200" spc="-15" baseline="0">
          <a:solidFill>
            <a:schemeClr val="accent2"/>
          </a:solidFill>
          <a:latin typeface="+mn-lt"/>
          <a:ea typeface="+mn-ea"/>
          <a:cs typeface="+mn-cs"/>
        </a:defRPr>
      </a:lvl1pPr>
      <a:lvl2pPr marL="260741" indent="-86914" algn="l" defTabSz="685783" rtl="0" eaLnBrk="1" latinLnBrk="0" hangingPunct="1">
        <a:lnSpc>
          <a:spcPct val="90000"/>
        </a:lnSpc>
        <a:spcBef>
          <a:spcPts val="375"/>
        </a:spcBef>
        <a:buClr>
          <a:schemeClr val="accent1"/>
        </a:buClr>
        <a:buFont typeface="System Font Regular"/>
        <a:buChar char="–"/>
        <a:tabLst/>
        <a:defRPr sz="1050" kern="1200" spc="-15" baseline="0">
          <a:solidFill>
            <a:schemeClr val="accent2"/>
          </a:solidFill>
          <a:latin typeface="+mn-lt"/>
          <a:ea typeface="+mn-ea"/>
          <a:cs typeface="+mn-cs"/>
        </a:defRPr>
      </a:lvl2pPr>
      <a:lvl3pPr marL="429806" indent="-86914" algn="l" defTabSz="685783" rtl="0" eaLnBrk="1" latinLnBrk="0" hangingPunct="1">
        <a:lnSpc>
          <a:spcPct val="90000"/>
        </a:lnSpc>
        <a:spcBef>
          <a:spcPts val="375"/>
        </a:spcBef>
        <a:buClr>
          <a:schemeClr val="accent1"/>
        </a:buClr>
        <a:buFont typeface="Arial" panose="020B0604020202020204" pitchFamily="34" charset="0"/>
        <a:buChar char="•"/>
        <a:tabLst/>
        <a:defRPr sz="1050" kern="1200" spc="-15" baseline="0">
          <a:solidFill>
            <a:schemeClr val="accent2"/>
          </a:solidFill>
          <a:latin typeface="+mn-lt"/>
          <a:ea typeface="+mn-ea"/>
          <a:cs typeface="+mn-cs"/>
        </a:defRPr>
      </a:lvl3pPr>
      <a:lvl4pPr marL="603632" indent="-86914" algn="l" defTabSz="685783" rtl="0" eaLnBrk="1" latinLnBrk="0" hangingPunct="1">
        <a:lnSpc>
          <a:spcPct val="90000"/>
        </a:lnSpc>
        <a:spcBef>
          <a:spcPts val="375"/>
        </a:spcBef>
        <a:buClr>
          <a:schemeClr val="accent1"/>
        </a:buClr>
        <a:buFont typeface="Arial" panose="020B0604020202020204" pitchFamily="34" charset="0"/>
        <a:buChar char="•"/>
        <a:tabLst/>
        <a:defRPr sz="1050" kern="1200" spc="-15" baseline="0">
          <a:solidFill>
            <a:schemeClr val="accent2"/>
          </a:solidFill>
          <a:latin typeface="+mn-lt"/>
          <a:ea typeface="+mn-ea"/>
          <a:cs typeface="+mn-cs"/>
        </a:defRPr>
      </a:lvl4pPr>
      <a:lvl5pPr marL="772697" indent="-86914" algn="l" defTabSz="685783" rtl="0" eaLnBrk="1" latinLnBrk="0" hangingPunct="1">
        <a:lnSpc>
          <a:spcPct val="90000"/>
        </a:lnSpc>
        <a:spcBef>
          <a:spcPts val="375"/>
        </a:spcBef>
        <a:buClr>
          <a:schemeClr val="accent1"/>
        </a:buClr>
        <a:buFont typeface="Arial" panose="020B0604020202020204" pitchFamily="34" charset="0"/>
        <a:buChar char="•"/>
        <a:tabLst/>
        <a:defRPr sz="1050" kern="1200" spc="-15" baseline="0">
          <a:solidFill>
            <a:schemeClr val="accent2"/>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7.jpeg"/><Relationship Id="rId7" Type="http://schemas.openxmlformats.org/officeDocument/2006/relationships/image" Target="../media/image28.png"/><Relationship Id="rId2" Type="http://schemas.openxmlformats.org/officeDocument/2006/relationships/image" Target="../media/image23.jpeg"/><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7.jpeg"/><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3.jpeg"/><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3.jpeg"/><Relationship Id="rId2"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37.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11.jpe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7.jpeg"/><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3.jpeg"/><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C53A144-7F26-C044-B0B0-AAA92B7724C3}"/>
              </a:ext>
            </a:extLst>
          </p:cNvPr>
          <p:cNvSpPr>
            <a:spLocks noGrp="1"/>
          </p:cNvSpPr>
          <p:nvPr>
            <p:ph type="title"/>
          </p:nvPr>
        </p:nvSpPr>
        <p:spPr>
          <a:xfrm>
            <a:off x="655925" y="411958"/>
            <a:ext cx="5083023" cy="2139553"/>
          </a:xfrm>
        </p:spPr>
        <p:txBody>
          <a:bodyPr/>
          <a:lstStyle/>
          <a:p>
            <a:r>
              <a:rPr lang="en-US"/>
              <a:t>Employee Relations </a:t>
            </a:r>
          </a:p>
        </p:txBody>
      </p:sp>
      <p:sp>
        <p:nvSpPr>
          <p:cNvPr id="7" name="Text Placeholder 6">
            <a:extLst>
              <a:ext uri="{FF2B5EF4-FFF2-40B4-BE49-F238E27FC236}">
                <a16:creationId xmlns:a16="http://schemas.microsoft.com/office/drawing/2014/main" id="{66F9CA84-2AD0-E241-8528-A924FFDB9F15}"/>
              </a:ext>
            </a:extLst>
          </p:cNvPr>
          <p:cNvSpPr>
            <a:spLocks noGrp="1"/>
          </p:cNvSpPr>
          <p:nvPr>
            <p:ph type="body" idx="1"/>
          </p:nvPr>
        </p:nvSpPr>
        <p:spPr>
          <a:xfrm>
            <a:off x="655925" y="2591990"/>
            <a:ext cx="4326248" cy="1000098"/>
          </a:xfrm>
        </p:spPr>
        <p:txBody>
          <a:bodyPr/>
          <a:lstStyle/>
          <a:p>
            <a:r>
              <a:rPr lang="en-US" dirty="0"/>
              <a:t>Payroll Vouchers  -Training</a:t>
            </a:r>
          </a:p>
        </p:txBody>
      </p:sp>
      <p:sp>
        <p:nvSpPr>
          <p:cNvPr id="4" name="Slide Number Placeholder 3">
            <a:extLst>
              <a:ext uri="{FF2B5EF4-FFF2-40B4-BE49-F238E27FC236}">
                <a16:creationId xmlns:a16="http://schemas.microsoft.com/office/drawing/2014/main" id="{C0396F9E-4B4B-C84C-8F32-7F06466151DC}"/>
              </a:ext>
            </a:extLst>
          </p:cNvPr>
          <p:cNvSpPr>
            <a:spLocks noGrp="1"/>
          </p:cNvSpPr>
          <p:nvPr>
            <p:ph type="sldNum" sz="quarter" idx="12"/>
          </p:nvPr>
        </p:nvSpPr>
        <p:spPr/>
        <p:txBody>
          <a:bodyPr/>
          <a:lstStyle/>
          <a:p>
            <a:fld id="{00000000-1234-1234-1234-123412341234}" type="slidenum">
              <a:rPr lang="en-US" smtClean="0"/>
              <a:pPr/>
              <a:t>1</a:t>
            </a:fld>
            <a:endParaRPr lang="en-US"/>
          </a:p>
        </p:txBody>
      </p:sp>
    </p:spTree>
    <p:extLst>
      <p:ext uri="{BB962C8B-B14F-4D97-AF65-F5344CB8AC3E}">
        <p14:creationId xmlns:p14="http://schemas.microsoft.com/office/powerpoint/2010/main" val="3483334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424 Old Man On Phone Illustrations &amp; Clip Art - iStock">
            <a:extLst>
              <a:ext uri="{FF2B5EF4-FFF2-40B4-BE49-F238E27FC236}">
                <a16:creationId xmlns:a16="http://schemas.microsoft.com/office/drawing/2014/main" id="{748A7FC0-8384-68B6-B73A-6C49E670B5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644" y="4568613"/>
            <a:ext cx="546717" cy="52797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Free vector dollars illustration set">
            <a:extLst>
              <a:ext uri="{FF2B5EF4-FFF2-40B4-BE49-F238E27FC236}">
                <a16:creationId xmlns:a16="http://schemas.microsoft.com/office/drawing/2014/main" id="{55B13CA6-5F12-8A2B-AB04-102BA2BD0BEE}"/>
              </a:ext>
            </a:extLst>
          </p:cNvPr>
          <p:cNvPicPr>
            <a:picLocks noChangeAspect="1" noChangeArrowheads="1"/>
          </p:cNvPicPr>
          <p:nvPr/>
        </p:nvPicPr>
        <p:blipFill>
          <a:blip r:embed="rId3">
            <a:alphaModFix amt="16000"/>
            <a:extLst>
              <a:ext uri="{28A0092B-C50C-407E-A947-70E740481C1C}">
                <a14:useLocalDpi xmlns:a14="http://schemas.microsoft.com/office/drawing/2010/main" val="0"/>
              </a:ext>
            </a:extLst>
          </a:blip>
          <a:srcRect/>
          <a:stretch>
            <a:fillRect/>
          </a:stretch>
        </p:blipFill>
        <p:spPr bwMode="auto">
          <a:xfrm>
            <a:off x="2860488" y="780943"/>
            <a:ext cx="5686425" cy="3787922"/>
          </a:xfrm>
          <a:prstGeom prst="rect">
            <a:avLst/>
          </a:prstGeom>
          <a:noFill/>
          <a:extLst>
            <a:ext uri="{909E8E84-426E-40DD-AFC4-6F175D3DCCD1}">
              <a14:hiddenFill xmlns:a14="http://schemas.microsoft.com/office/drawing/2010/main">
                <a:solidFill>
                  <a:srgbClr val="FFFFFF"/>
                </a:solidFill>
              </a14:hiddenFill>
            </a:ext>
          </a:extLst>
        </p:spPr>
      </p:pic>
      <p:sp>
        <p:nvSpPr>
          <p:cNvPr id="7" name="Title 2">
            <a:extLst>
              <a:ext uri="{FF2B5EF4-FFF2-40B4-BE49-F238E27FC236}">
                <a16:creationId xmlns:a16="http://schemas.microsoft.com/office/drawing/2014/main" id="{4F1A9104-C37B-4752-9A1C-A3583AF66705}"/>
              </a:ext>
            </a:extLst>
          </p:cNvPr>
          <p:cNvSpPr>
            <a:spLocks noGrp="1"/>
          </p:cNvSpPr>
          <p:nvPr>
            <p:ph type="title"/>
          </p:nvPr>
        </p:nvSpPr>
        <p:spPr>
          <a:xfrm>
            <a:off x="571500" y="373083"/>
            <a:ext cx="7543800" cy="499713"/>
          </a:xfrm>
        </p:spPr>
        <p:txBody>
          <a:bodyPr/>
          <a:lstStyle/>
          <a:p>
            <a:pPr algn="ctr"/>
            <a:r>
              <a:rPr lang="en-US" sz="2800" dirty="0">
                <a:solidFill>
                  <a:srgbClr val="FA6D26"/>
                </a:solidFill>
              </a:rPr>
              <a:t>Payroll vouchers &amp; </a:t>
            </a:r>
            <a:r>
              <a:rPr lang="en-US" sz="2800" dirty="0">
                <a:solidFill>
                  <a:schemeClr val="tx1"/>
                </a:solidFill>
              </a:rPr>
              <a:t>Scenarios</a:t>
            </a:r>
          </a:p>
        </p:txBody>
      </p:sp>
      <p:cxnSp>
        <p:nvCxnSpPr>
          <p:cNvPr id="5" name="Straight Connector 4">
            <a:extLst>
              <a:ext uri="{FF2B5EF4-FFF2-40B4-BE49-F238E27FC236}">
                <a16:creationId xmlns:a16="http://schemas.microsoft.com/office/drawing/2014/main" id="{3FCD6FBD-9C96-47DD-DBD9-E2FBFA81B99B}"/>
              </a:ext>
            </a:extLst>
          </p:cNvPr>
          <p:cNvCxnSpPr>
            <a:cxnSpLocks/>
          </p:cNvCxnSpPr>
          <p:nvPr/>
        </p:nvCxnSpPr>
        <p:spPr>
          <a:xfrm>
            <a:off x="0" y="791737"/>
            <a:ext cx="8686800" cy="0"/>
          </a:xfrm>
          <a:prstGeom prst="line">
            <a:avLst/>
          </a:prstGeom>
          <a:ln w="38100">
            <a:solidFill>
              <a:srgbClr val="E7E6E6">
                <a:alpha val="72157"/>
              </a:srgb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3CD0E76-75A0-E80A-0045-E047CE92877B}"/>
              </a:ext>
            </a:extLst>
          </p:cNvPr>
          <p:cNvCxnSpPr>
            <a:cxnSpLocks/>
          </p:cNvCxnSpPr>
          <p:nvPr/>
        </p:nvCxnSpPr>
        <p:spPr>
          <a:xfrm>
            <a:off x="0" y="4522158"/>
            <a:ext cx="9144000" cy="26019"/>
          </a:xfrm>
          <a:prstGeom prst="line">
            <a:avLst/>
          </a:prstGeom>
          <a:ln w="38100">
            <a:solidFill>
              <a:srgbClr val="AFABAB">
                <a:alpha val="41176"/>
              </a:srgb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B04B783-F732-957C-B484-F18FFA3C4E85}"/>
              </a:ext>
            </a:extLst>
          </p:cNvPr>
          <p:cNvSpPr txBox="1"/>
          <p:nvPr/>
        </p:nvSpPr>
        <p:spPr>
          <a:xfrm>
            <a:off x="797361" y="4638285"/>
            <a:ext cx="2715273" cy="338554"/>
          </a:xfrm>
          <a:prstGeom prst="wedgeRectCallout">
            <a:avLst/>
          </a:prstGeom>
          <a:solidFill>
            <a:srgbClr val="92D050">
              <a:alpha val="38824"/>
            </a:srgbClr>
          </a:solidFill>
        </p:spPr>
        <p:txBody>
          <a:bodyPr wrap="square" rtlCol="0">
            <a:spAutoFit/>
          </a:bodyPr>
          <a:lstStyle/>
          <a:p>
            <a:r>
              <a:rPr lang="en-US" sz="800" dirty="0"/>
              <a:t>His this is Matthew, I do not understand what are the deductions on my paystub, can you explain a bit better?</a:t>
            </a:r>
          </a:p>
        </p:txBody>
      </p:sp>
      <p:sp>
        <p:nvSpPr>
          <p:cNvPr id="12" name="TextBox 11">
            <a:extLst>
              <a:ext uri="{FF2B5EF4-FFF2-40B4-BE49-F238E27FC236}">
                <a16:creationId xmlns:a16="http://schemas.microsoft.com/office/drawing/2014/main" id="{E28E170F-10F4-9C6C-4F9B-A0E7BC9F3685}"/>
              </a:ext>
            </a:extLst>
          </p:cNvPr>
          <p:cNvSpPr txBox="1"/>
          <p:nvPr/>
        </p:nvSpPr>
        <p:spPr>
          <a:xfrm>
            <a:off x="366297" y="932096"/>
            <a:ext cx="2003086" cy="369332"/>
          </a:xfrm>
          <a:prstGeom prst="rect">
            <a:avLst/>
          </a:prstGeom>
          <a:noFill/>
        </p:spPr>
        <p:txBody>
          <a:bodyPr wrap="square" rtlCol="0">
            <a:spAutoFit/>
          </a:bodyPr>
          <a:lstStyle/>
          <a:p>
            <a:r>
              <a:rPr lang="en-US" i="1" dirty="0"/>
              <a:t>Let’s Find out…</a:t>
            </a:r>
          </a:p>
        </p:txBody>
      </p:sp>
      <p:sp>
        <p:nvSpPr>
          <p:cNvPr id="4" name="TextBox 3">
            <a:extLst>
              <a:ext uri="{FF2B5EF4-FFF2-40B4-BE49-F238E27FC236}">
                <a16:creationId xmlns:a16="http://schemas.microsoft.com/office/drawing/2014/main" id="{9B083E6F-F75B-ED79-81ED-D8DDC6AFCF42}"/>
              </a:ext>
            </a:extLst>
          </p:cNvPr>
          <p:cNvSpPr txBox="1"/>
          <p:nvPr/>
        </p:nvSpPr>
        <p:spPr>
          <a:xfrm>
            <a:off x="366297" y="3034912"/>
            <a:ext cx="3275993" cy="1406188"/>
          </a:xfrm>
          <a:prstGeom prst="wave">
            <a:avLst/>
          </a:prstGeom>
          <a:solidFill>
            <a:srgbClr val="FF6600">
              <a:alpha val="60000"/>
            </a:srgbClr>
          </a:solidFill>
        </p:spPr>
        <p:txBody>
          <a:bodyPr wrap="square" rtlCol="0">
            <a:spAutoFit/>
          </a:bodyPr>
          <a:lstStyle/>
          <a:p>
            <a:pPr algn="r"/>
            <a:r>
              <a:rPr lang="en-US" sz="1000" i="1" dirty="0">
                <a:solidFill>
                  <a:srgbClr val="00B050"/>
                </a:solidFill>
              </a:rPr>
              <a:t>First </a:t>
            </a:r>
            <a:r>
              <a:rPr lang="en-US" sz="1000" i="1" dirty="0"/>
              <a:t>– We want to identify the basic deductions for Medicare and Soc Security</a:t>
            </a:r>
          </a:p>
          <a:p>
            <a:pPr algn="r"/>
            <a:r>
              <a:rPr lang="en-US" sz="1000" i="1" dirty="0">
                <a:solidFill>
                  <a:srgbClr val="FA6A22"/>
                </a:solidFill>
              </a:rPr>
              <a:t>Second </a:t>
            </a:r>
            <a:r>
              <a:rPr lang="en-US" sz="1000" i="1" dirty="0"/>
              <a:t>– Federal and State taxes</a:t>
            </a:r>
          </a:p>
          <a:p>
            <a:pPr algn="r"/>
            <a:r>
              <a:rPr lang="en-US" sz="1000" i="1" dirty="0">
                <a:solidFill>
                  <a:srgbClr val="00B0F0"/>
                </a:solidFill>
              </a:rPr>
              <a:t>Third </a:t>
            </a:r>
            <a:r>
              <a:rPr lang="en-US" sz="1000" i="1" dirty="0"/>
              <a:t>– Locate employee Benefits</a:t>
            </a:r>
          </a:p>
        </p:txBody>
      </p:sp>
      <p:pic>
        <p:nvPicPr>
          <p:cNvPr id="14" name="Picture 13">
            <a:extLst>
              <a:ext uri="{FF2B5EF4-FFF2-40B4-BE49-F238E27FC236}">
                <a16:creationId xmlns:a16="http://schemas.microsoft.com/office/drawing/2014/main" id="{B8116933-D15B-EDA3-77BF-FF53571C92D6}"/>
              </a:ext>
            </a:extLst>
          </p:cNvPr>
          <p:cNvPicPr>
            <a:picLocks noChangeAspect="1"/>
          </p:cNvPicPr>
          <p:nvPr/>
        </p:nvPicPr>
        <p:blipFill>
          <a:blip r:embed="rId4"/>
          <a:stretch>
            <a:fillRect/>
          </a:stretch>
        </p:blipFill>
        <p:spPr>
          <a:xfrm>
            <a:off x="366298" y="1360728"/>
            <a:ext cx="3275993" cy="2007648"/>
          </a:xfrm>
          <a:prstGeom prst="rect">
            <a:avLst/>
          </a:prstGeom>
          <a:ln>
            <a:solidFill>
              <a:srgbClr val="AFABAB"/>
            </a:solidFill>
          </a:ln>
        </p:spPr>
      </p:pic>
      <p:pic>
        <p:nvPicPr>
          <p:cNvPr id="16" name="Picture 15">
            <a:extLst>
              <a:ext uri="{FF2B5EF4-FFF2-40B4-BE49-F238E27FC236}">
                <a16:creationId xmlns:a16="http://schemas.microsoft.com/office/drawing/2014/main" id="{55735F82-8CFD-A892-13E0-A741BE36280B}"/>
              </a:ext>
            </a:extLst>
          </p:cNvPr>
          <p:cNvPicPr>
            <a:picLocks noChangeAspect="1"/>
          </p:cNvPicPr>
          <p:nvPr/>
        </p:nvPicPr>
        <p:blipFill>
          <a:blip r:embed="rId5"/>
          <a:stretch>
            <a:fillRect/>
          </a:stretch>
        </p:blipFill>
        <p:spPr>
          <a:xfrm>
            <a:off x="3819862" y="2081358"/>
            <a:ext cx="3275993" cy="1121511"/>
          </a:xfrm>
          <a:prstGeom prst="rect">
            <a:avLst/>
          </a:prstGeom>
          <a:ln>
            <a:solidFill>
              <a:srgbClr val="AFABAB"/>
            </a:solidFill>
          </a:ln>
        </p:spPr>
      </p:pic>
      <p:pic>
        <p:nvPicPr>
          <p:cNvPr id="20" name="Picture 19">
            <a:extLst>
              <a:ext uri="{FF2B5EF4-FFF2-40B4-BE49-F238E27FC236}">
                <a16:creationId xmlns:a16="http://schemas.microsoft.com/office/drawing/2014/main" id="{E12994E7-2D36-5571-D790-010425FB5488}"/>
              </a:ext>
            </a:extLst>
          </p:cNvPr>
          <p:cNvPicPr>
            <a:picLocks noChangeAspect="1"/>
          </p:cNvPicPr>
          <p:nvPr/>
        </p:nvPicPr>
        <p:blipFill>
          <a:blip r:embed="rId6"/>
          <a:stretch>
            <a:fillRect/>
          </a:stretch>
        </p:blipFill>
        <p:spPr>
          <a:xfrm>
            <a:off x="3825010" y="3270288"/>
            <a:ext cx="3177013" cy="1237991"/>
          </a:xfrm>
          <a:prstGeom prst="rect">
            <a:avLst/>
          </a:prstGeom>
          <a:ln>
            <a:solidFill>
              <a:srgbClr val="AFABAB"/>
            </a:solidFill>
          </a:ln>
        </p:spPr>
      </p:pic>
      <p:pic>
        <p:nvPicPr>
          <p:cNvPr id="24" name="Picture 23">
            <a:extLst>
              <a:ext uri="{FF2B5EF4-FFF2-40B4-BE49-F238E27FC236}">
                <a16:creationId xmlns:a16="http://schemas.microsoft.com/office/drawing/2014/main" id="{CB490BB2-875D-08A3-223B-6F3FAFC47F98}"/>
              </a:ext>
            </a:extLst>
          </p:cNvPr>
          <p:cNvPicPr>
            <a:picLocks noChangeAspect="1"/>
          </p:cNvPicPr>
          <p:nvPr/>
        </p:nvPicPr>
        <p:blipFill>
          <a:blip r:embed="rId7"/>
          <a:stretch>
            <a:fillRect/>
          </a:stretch>
        </p:blipFill>
        <p:spPr>
          <a:xfrm>
            <a:off x="3819862" y="1076662"/>
            <a:ext cx="3867138" cy="937277"/>
          </a:xfrm>
          <a:prstGeom prst="rect">
            <a:avLst/>
          </a:prstGeom>
          <a:ln>
            <a:solidFill>
              <a:srgbClr val="AFABAB"/>
            </a:solidFill>
          </a:ln>
        </p:spPr>
      </p:pic>
      <p:sp>
        <p:nvSpPr>
          <p:cNvPr id="25" name="TextBox 24">
            <a:extLst>
              <a:ext uri="{FF2B5EF4-FFF2-40B4-BE49-F238E27FC236}">
                <a16:creationId xmlns:a16="http://schemas.microsoft.com/office/drawing/2014/main" id="{DA7764C6-E136-FC58-EFCF-4EADC5CE10CF}"/>
              </a:ext>
            </a:extLst>
          </p:cNvPr>
          <p:cNvSpPr txBox="1"/>
          <p:nvPr/>
        </p:nvSpPr>
        <p:spPr>
          <a:xfrm>
            <a:off x="7095855" y="3138626"/>
            <a:ext cx="1843725" cy="646986"/>
          </a:xfrm>
          <a:prstGeom prst="flowChartAlternateProcess">
            <a:avLst/>
          </a:prstGeom>
          <a:solidFill>
            <a:srgbClr val="009999">
              <a:alpha val="60000"/>
            </a:srgbClr>
          </a:solidFill>
          <a:effectLst>
            <a:outerShdw blurRad="63500" sx="102000" sy="102000" algn="ctr" rotWithShape="0">
              <a:prstClr val="black">
                <a:alpha val="40000"/>
              </a:prstClr>
            </a:outerShdw>
          </a:effectLst>
        </p:spPr>
        <p:txBody>
          <a:bodyPr wrap="square" rtlCol="0">
            <a:spAutoFit/>
          </a:bodyPr>
          <a:lstStyle/>
          <a:p>
            <a:pPr algn="ctr"/>
            <a:r>
              <a:rPr lang="en-US" sz="800" i="1" dirty="0"/>
              <a:t>We can find the information of those deductions in the </a:t>
            </a:r>
            <a:r>
              <a:rPr lang="en-US" sz="800" b="1" i="1" dirty="0">
                <a:solidFill>
                  <a:schemeClr val="bg1"/>
                </a:solidFill>
              </a:rPr>
              <a:t>Employee Benefits Overview, Tax tab, Employee FSA Inquiry</a:t>
            </a:r>
          </a:p>
        </p:txBody>
      </p:sp>
      <p:pic>
        <p:nvPicPr>
          <p:cNvPr id="11" name="Picture 6" descr="Vectores e ilustraciones de Robot para descargar gratis | Freepik">
            <a:extLst>
              <a:ext uri="{FF2B5EF4-FFF2-40B4-BE49-F238E27FC236}">
                <a16:creationId xmlns:a16="http://schemas.microsoft.com/office/drawing/2014/main" id="{0ACBAF3C-0E53-20D1-ACF6-0E56AEA7836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29470" y="2173474"/>
            <a:ext cx="937278" cy="937278"/>
          </a:xfrm>
          <a:prstGeom prst="flowChartConnector">
            <a:avLst/>
          </a:prstGeom>
          <a:noFill/>
          <a:ln w="76200">
            <a:solidFill>
              <a:srgbClr val="009999"/>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cxnSp>
        <p:nvCxnSpPr>
          <p:cNvPr id="27" name="Straight Arrow Connector 26">
            <a:extLst>
              <a:ext uri="{FF2B5EF4-FFF2-40B4-BE49-F238E27FC236}">
                <a16:creationId xmlns:a16="http://schemas.microsoft.com/office/drawing/2014/main" id="{3DC1A8AC-514E-CFCE-3C35-8270C91FF13D}"/>
              </a:ext>
            </a:extLst>
          </p:cNvPr>
          <p:cNvCxnSpPr>
            <a:cxnSpLocks/>
          </p:cNvCxnSpPr>
          <p:nvPr/>
        </p:nvCxnSpPr>
        <p:spPr>
          <a:xfrm>
            <a:off x="1534182" y="2502568"/>
            <a:ext cx="2216071" cy="146957"/>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CB9CBA80-D6B2-73B3-2374-96329FE66ECA}"/>
              </a:ext>
            </a:extLst>
          </p:cNvPr>
          <p:cNvCxnSpPr>
            <a:cxnSpLocks/>
          </p:cNvCxnSpPr>
          <p:nvPr/>
        </p:nvCxnSpPr>
        <p:spPr>
          <a:xfrm flipV="1">
            <a:off x="1469985" y="1491294"/>
            <a:ext cx="2355025" cy="675380"/>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nector: Elbow 47">
            <a:extLst>
              <a:ext uri="{FF2B5EF4-FFF2-40B4-BE49-F238E27FC236}">
                <a16:creationId xmlns:a16="http://schemas.microsoft.com/office/drawing/2014/main" id="{313143B7-4710-BABD-DCD8-4638BB452EA1}"/>
              </a:ext>
            </a:extLst>
          </p:cNvPr>
          <p:cNvCxnSpPr/>
          <p:nvPr/>
        </p:nvCxnSpPr>
        <p:spPr>
          <a:xfrm>
            <a:off x="1560490" y="2757679"/>
            <a:ext cx="2216071" cy="57034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5344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ree vector dollars illustration set">
            <a:extLst>
              <a:ext uri="{FF2B5EF4-FFF2-40B4-BE49-F238E27FC236}">
                <a16:creationId xmlns:a16="http://schemas.microsoft.com/office/drawing/2014/main" id="{55B13CA6-5F12-8A2B-AB04-102BA2BD0BEE}"/>
              </a:ext>
            </a:extLst>
          </p:cNvPr>
          <p:cNvPicPr>
            <a:picLocks noChangeAspect="1" noChangeArrowheads="1"/>
          </p:cNvPicPr>
          <p:nvPr/>
        </p:nvPicPr>
        <p:blipFill>
          <a:blip r:embed="rId2">
            <a:alphaModFix amt="16000"/>
            <a:extLst>
              <a:ext uri="{28A0092B-C50C-407E-A947-70E740481C1C}">
                <a14:useLocalDpi xmlns:a14="http://schemas.microsoft.com/office/drawing/2010/main" val="0"/>
              </a:ext>
            </a:extLst>
          </a:blip>
          <a:srcRect/>
          <a:stretch>
            <a:fillRect/>
          </a:stretch>
        </p:blipFill>
        <p:spPr bwMode="auto">
          <a:xfrm>
            <a:off x="3000375" y="791737"/>
            <a:ext cx="5686425" cy="3787922"/>
          </a:xfrm>
          <a:prstGeom prst="rect">
            <a:avLst/>
          </a:prstGeom>
          <a:noFill/>
          <a:extLst>
            <a:ext uri="{909E8E84-426E-40DD-AFC4-6F175D3DCCD1}">
              <a14:hiddenFill xmlns:a14="http://schemas.microsoft.com/office/drawing/2010/main">
                <a:solidFill>
                  <a:srgbClr val="FFFFFF"/>
                </a:solidFill>
              </a14:hiddenFill>
            </a:ext>
          </a:extLst>
        </p:spPr>
      </p:pic>
      <p:sp>
        <p:nvSpPr>
          <p:cNvPr id="7" name="Title 2">
            <a:extLst>
              <a:ext uri="{FF2B5EF4-FFF2-40B4-BE49-F238E27FC236}">
                <a16:creationId xmlns:a16="http://schemas.microsoft.com/office/drawing/2014/main" id="{4F1A9104-C37B-4752-9A1C-A3583AF66705}"/>
              </a:ext>
            </a:extLst>
          </p:cNvPr>
          <p:cNvSpPr>
            <a:spLocks noGrp="1"/>
          </p:cNvSpPr>
          <p:nvPr>
            <p:ph type="title"/>
          </p:nvPr>
        </p:nvSpPr>
        <p:spPr>
          <a:xfrm>
            <a:off x="571500" y="373083"/>
            <a:ext cx="7543800" cy="499713"/>
          </a:xfrm>
        </p:spPr>
        <p:txBody>
          <a:bodyPr/>
          <a:lstStyle/>
          <a:p>
            <a:pPr algn="ctr"/>
            <a:r>
              <a:rPr lang="en-US" sz="2800" dirty="0">
                <a:solidFill>
                  <a:srgbClr val="FA6D26"/>
                </a:solidFill>
              </a:rPr>
              <a:t>Payroll vouchers &amp; </a:t>
            </a:r>
            <a:r>
              <a:rPr lang="en-US" sz="2800" dirty="0">
                <a:solidFill>
                  <a:schemeClr val="tx1"/>
                </a:solidFill>
              </a:rPr>
              <a:t>Scenarios</a:t>
            </a:r>
          </a:p>
        </p:txBody>
      </p:sp>
      <p:cxnSp>
        <p:nvCxnSpPr>
          <p:cNvPr id="5" name="Straight Connector 4">
            <a:extLst>
              <a:ext uri="{FF2B5EF4-FFF2-40B4-BE49-F238E27FC236}">
                <a16:creationId xmlns:a16="http://schemas.microsoft.com/office/drawing/2014/main" id="{3FCD6FBD-9C96-47DD-DBD9-E2FBFA81B99B}"/>
              </a:ext>
            </a:extLst>
          </p:cNvPr>
          <p:cNvCxnSpPr>
            <a:cxnSpLocks/>
          </p:cNvCxnSpPr>
          <p:nvPr/>
        </p:nvCxnSpPr>
        <p:spPr>
          <a:xfrm>
            <a:off x="0" y="791737"/>
            <a:ext cx="8686800" cy="0"/>
          </a:xfrm>
          <a:prstGeom prst="line">
            <a:avLst/>
          </a:prstGeom>
          <a:ln w="38100">
            <a:solidFill>
              <a:srgbClr val="E7E6E6">
                <a:alpha val="72157"/>
              </a:srgb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3CD0E76-75A0-E80A-0045-E047CE92877B}"/>
              </a:ext>
            </a:extLst>
          </p:cNvPr>
          <p:cNvCxnSpPr>
            <a:cxnSpLocks/>
          </p:cNvCxnSpPr>
          <p:nvPr/>
        </p:nvCxnSpPr>
        <p:spPr>
          <a:xfrm>
            <a:off x="0" y="4522158"/>
            <a:ext cx="9144000" cy="26019"/>
          </a:xfrm>
          <a:prstGeom prst="line">
            <a:avLst/>
          </a:prstGeom>
          <a:ln w="38100">
            <a:solidFill>
              <a:srgbClr val="AFABAB">
                <a:alpha val="41176"/>
              </a:srgb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28E170F-10F4-9C6C-4F9B-A0E7BC9F3685}"/>
              </a:ext>
            </a:extLst>
          </p:cNvPr>
          <p:cNvSpPr txBox="1"/>
          <p:nvPr/>
        </p:nvSpPr>
        <p:spPr>
          <a:xfrm>
            <a:off x="6818483" y="2566815"/>
            <a:ext cx="2003086" cy="307777"/>
          </a:xfrm>
          <a:prstGeom prst="rect">
            <a:avLst/>
          </a:prstGeom>
          <a:noFill/>
        </p:spPr>
        <p:txBody>
          <a:bodyPr wrap="square" rtlCol="0">
            <a:spAutoFit/>
          </a:bodyPr>
          <a:lstStyle/>
          <a:p>
            <a:r>
              <a:rPr lang="en-US" sz="1400" b="1" i="1" dirty="0"/>
              <a:t>Let’s Find out…</a:t>
            </a:r>
          </a:p>
        </p:txBody>
      </p:sp>
      <p:pic>
        <p:nvPicPr>
          <p:cNvPr id="2050" name="Picture 2" descr="Elderly woman use phone Royalty Free Vector Image">
            <a:extLst>
              <a:ext uri="{FF2B5EF4-FFF2-40B4-BE49-F238E27FC236}">
                <a16:creationId xmlns:a16="http://schemas.microsoft.com/office/drawing/2014/main" id="{097AC588-1190-B325-A589-CB42DDF7CF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759"/>
          <a:stretch/>
        </p:blipFill>
        <p:spPr bwMode="auto">
          <a:xfrm>
            <a:off x="571500" y="2442391"/>
            <a:ext cx="2005013" cy="19973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3D99292F-BEF8-FED4-47EC-0BF75E2577BA}"/>
              </a:ext>
            </a:extLst>
          </p:cNvPr>
          <p:cNvPicPr>
            <a:picLocks noChangeAspect="1"/>
          </p:cNvPicPr>
          <p:nvPr/>
        </p:nvPicPr>
        <p:blipFill>
          <a:blip r:embed="rId4"/>
          <a:stretch>
            <a:fillRect/>
          </a:stretch>
        </p:blipFill>
        <p:spPr>
          <a:xfrm>
            <a:off x="2199944" y="3366390"/>
            <a:ext cx="4744112" cy="743054"/>
          </a:xfrm>
          <a:prstGeom prst="rect">
            <a:avLst/>
          </a:prstGeom>
          <a:ln>
            <a:solidFill>
              <a:srgbClr val="AFABAB"/>
            </a:solidFill>
          </a:ln>
        </p:spPr>
      </p:pic>
      <p:pic>
        <p:nvPicPr>
          <p:cNvPr id="11" name="Picture 6" descr="Vectores e ilustraciones de Robot para descargar gratis | Freepik">
            <a:extLst>
              <a:ext uri="{FF2B5EF4-FFF2-40B4-BE49-F238E27FC236}">
                <a16:creationId xmlns:a16="http://schemas.microsoft.com/office/drawing/2014/main" id="{0ACBAF3C-0E53-20D1-ACF6-0E56AEA783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0794" y="2915780"/>
            <a:ext cx="1379232" cy="1379232"/>
          </a:xfrm>
          <a:prstGeom prst="flowChartConnector">
            <a:avLst/>
          </a:prstGeom>
          <a:noFill/>
          <a:ln w="76200">
            <a:solidFill>
              <a:srgbClr val="009999"/>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B04B783-F732-957C-B484-F18FFA3C4E85}"/>
              </a:ext>
            </a:extLst>
          </p:cNvPr>
          <p:cNvSpPr txBox="1"/>
          <p:nvPr/>
        </p:nvSpPr>
        <p:spPr>
          <a:xfrm>
            <a:off x="2023946" y="1409982"/>
            <a:ext cx="4638907" cy="1328023"/>
          </a:xfrm>
          <a:prstGeom prst="flowChartAlternateProcess">
            <a:avLst/>
          </a:prstGeom>
          <a:solidFill>
            <a:srgbClr val="FFFF00">
              <a:alpha val="30980"/>
            </a:srgbClr>
          </a:solidFill>
        </p:spPr>
        <p:txBody>
          <a:bodyPr wrap="square" rtlCol="0">
            <a:spAutoFit/>
          </a:bodyPr>
          <a:lstStyle/>
          <a:p>
            <a:pPr algn="ctr"/>
            <a:r>
              <a:rPr lang="en-US" dirty="0"/>
              <a:t>Hello This is Janine, I am checking on my paystub an item that says Sign On Bonus but I have not received any compensation for it, can you check?</a:t>
            </a:r>
          </a:p>
        </p:txBody>
      </p:sp>
    </p:spTree>
    <p:extLst>
      <p:ext uri="{BB962C8B-B14F-4D97-AF65-F5344CB8AC3E}">
        <p14:creationId xmlns:p14="http://schemas.microsoft.com/office/powerpoint/2010/main" val="3796978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ree vector dollars illustration set">
            <a:extLst>
              <a:ext uri="{FF2B5EF4-FFF2-40B4-BE49-F238E27FC236}">
                <a16:creationId xmlns:a16="http://schemas.microsoft.com/office/drawing/2014/main" id="{55B13CA6-5F12-8A2B-AB04-102BA2BD0BEE}"/>
              </a:ext>
            </a:extLst>
          </p:cNvPr>
          <p:cNvPicPr>
            <a:picLocks noChangeAspect="1" noChangeArrowheads="1"/>
          </p:cNvPicPr>
          <p:nvPr/>
        </p:nvPicPr>
        <p:blipFill>
          <a:blip r:embed="rId2">
            <a:alphaModFix amt="16000"/>
            <a:extLst>
              <a:ext uri="{28A0092B-C50C-407E-A947-70E740481C1C}">
                <a14:useLocalDpi xmlns:a14="http://schemas.microsoft.com/office/drawing/2010/main" val="0"/>
              </a:ext>
            </a:extLst>
          </a:blip>
          <a:srcRect/>
          <a:stretch>
            <a:fillRect/>
          </a:stretch>
        </p:blipFill>
        <p:spPr bwMode="auto">
          <a:xfrm>
            <a:off x="3000375" y="791737"/>
            <a:ext cx="5686425" cy="3787922"/>
          </a:xfrm>
          <a:prstGeom prst="rect">
            <a:avLst/>
          </a:prstGeom>
          <a:noFill/>
          <a:extLst>
            <a:ext uri="{909E8E84-426E-40DD-AFC4-6F175D3DCCD1}">
              <a14:hiddenFill xmlns:a14="http://schemas.microsoft.com/office/drawing/2010/main">
                <a:solidFill>
                  <a:srgbClr val="FFFFFF"/>
                </a:solidFill>
              </a14:hiddenFill>
            </a:ext>
          </a:extLst>
        </p:spPr>
      </p:pic>
      <p:sp>
        <p:nvSpPr>
          <p:cNvPr id="7" name="Title 2">
            <a:extLst>
              <a:ext uri="{FF2B5EF4-FFF2-40B4-BE49-F238E27FC236}">
                <a16:creationId xmlns:a16="http://schemas.microsoft.com/office/drawing/2014/main" id="{4F1A9104-C37B-4752-9A1C-A3583AF66705}"/>
              </a:ext>
            </a:extLst>
          </p:cNvPr>
          <p:cNvSpPr>
            <a:spLocks noGrp="1"/>
          </p:cNvSpPr>
          <p:nvPr>
            <p:ph type="title"/>
          </p:nvPr>
        </p:nvSpPr>
        <p:spPr>
          <a:xfrm>
            <a:off x="571500" y="373083"/>
            <a:ext cx="7543800" cy="499713"/>
          </a:xfrm>
        </p:spPr>
        <p:txBody>
          <a:bodyPr/>
          <a:lstStyle/>
          <a:p>
            <a:pPr algn="ctr"/>
            <a:r>
              <a:rPr lang="en-US" sz="2800" dirty="0">
                <a:solidFill>
                  <a:srgbClr val="FA6D26"/>
                </a:solidFill>
              </a:rPr>
              <a:t>Payroll vouchers &amp; </a:t>
            </a:r>
            <a:r>
              <a:rPr lang="en-US" sz="2800" dirty="0">
                <a:solidFill>
                  <a:schemeClr val="tx1"/>
                </a:solidFill>
              </a:rPr>
              <a:t>Scenarios</a:t>
            </a:r>
          </a:p>
        </p:txBody>
      </p:sp>
      <p:cxnSp>
        <p:nvCxnSpPr>
          <p:cNvPr id="5" name="Straight Connector 4">
            <a:extLst>
              <a:ext uri="{FF2B5EF4-FFF2-40B4-BE49-F238E27FC236}">
                <a16:creationId xmlns:a16="http://schemas.microsoft.com/office/drawing/2014/main" id="{3FCD6FBD-9C96-47DD-DBD9-E2FBFA81B99B}"/>
              </a:ext>
            </a:extLst>
          </p:cNvPr>
          <p:cNvCxnSpPr>
            <a:cxnSpLocks/>
          </p:cNvCxnSpPr>
          <p:nvPr/>
        </p:nvCxnSpPr>
        <p:spPr>
          <a:xfrm>
            <a:off x="0" y="791737"/>
            <a:ext cx="8686800" cy="0"/>
          </a:xfrm>
          <a:prstGeom prst="line">
            <a:avLst/>
          </a:prstGeom>
          <a:ln w="38100">
            <a:solidFill>
              <a:srgbClr val="E7E6E6">
                <a:alpha val="72157"/>
              </a:srgb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3CD0E76-75A0-E80A-0045-E047CE92877B}"/>
              </a:ext>
            </a:extLst>
          </p:cNvPr>
          <p:cNvCxnSpPr>
            <a:cxnSpLocks/>
          </p:cNvCxnSpPr>
          <p:nvPr/>
        </p:nvCxnSpPr>
        <p:spPr>
          <a:xfrm>
            <a:off x="0" y="4522158"/>
            <a:ext cx="9144000" cy="26019"/>
          </a:xfrm>
          <a:prstGeom prst="line">
            <a:avLst/>
          </a:prstGeom>
          <a:ln w="38100">
            <a:solidFill>
              <a:srgbClr val="AFABAB">
                <a:alpha val="41176"/>
              </a:srgb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B04B783-F732-957C-B484-F18FFA3C4E85}"/>
              </a:ext>
            </a:extLst>
          </p:cNvPr>
          <p:cNvSpPr txBox="1"/>
          <p:nvPr/>
        </p:nvSpPr>
        <p:spPr>
          <a:xfrm>
            <a:off x="837735" y="4591793"/>
            <a:ext cx="2721477" cy="510778"/>
          </a:xfrm>
          <a:prstGeom prst="flowChartAlternateProcess">
            <a:avLst/>
          </a:prstGeom>
          <a:solidFill>
            <a:srgbClr val="FFC000">
              <a:alpha val="56863"/>
            </a:srgbClr>
          </a:solidFill>
        </p:spPr>
        <p:txBody>
          <a:bodyPr wrap="square" rtlCol="0">
            <a:spAutoFit/>
          </a:bodyPr>
          <a:lstStyle/>
          <a:p>
            <a:pPr algn="ctr"/>
            <a:r>
              <a:rPr lang="en-US" sz="800" dirty="0"/>
              <a:t>Hello This is Janine, I am checking on my paystub an item that says Sign On Bonus but I have not received any compensation for it, can you check?</a:t>
            </a:r>
          </a:p>
        </p:txBody>
      </p:sp>
      <p:sp>
        <p:nvSpPr>
          <p:cNvPr id="12" name="TextBox 11">
            <a:extLst>
              <a:ext uri="{FF2B5EF4-FFF2-40B4-BE49-F238E27FC236}">
                <a16:creationId xmlns:a16="http://schemas.microsoft.com/office/drawing/2014/main" id="{E28E170F-10F4-9C6C-4F9B-A0E7BC9F3685}"/>
              </a:ext>
            </a:extLst>
          </p:cNvPr>
          <p:cNvSpPr txBox="1"/>
          <p:nvPr/>
        </p:nvSpPr>
        <p:spPr>
          <a:xfrm>
            <a:off x="3000375" y="1013815"/>
            <a:ext cx="4990998" cy="430887"/>
          </a:xfrm>
          <a:prstGeom prst="wedgeRectCallout">
            <a:avLst/>
          </a:prstGeom>
          <a:solidFill>
            <a:schemeClr val="bg1"/>
          </a:solidFill>
          <a:ln>
            <a:solidFill>
              <a:srgbClr val="AFABAB"/>
            </a:solidFill>
          </a:ln>
        </p:spPr>
        <p:txBody>
          <a:bodyPr wrap="square" rtlCol="0">
            <a:spAutoFit/>
          </a:bodyPr>
          <a:lstStyle/>
          <a:p>
            <a:r>
              <a:rPr lang="en-US" sz="1100" i="1" dirty="0"/>
              <a:t>First, we can identify the YTD earnings, here we can see the EE was paid a Sign ON Bonus in the past.</a:t>
            </a:r>
          </a:p>
        </p:txBody>
      </p:sp>
      <p:pic>
        <p:nvPicPr>
          <p:cNvPr id="2050" name="Picture 2" descr="Elderly woman use phone Royalty Free Vector Image">
            <a:extLst>
              <a:ext uri="{FF2B5EF4-FFF2-40B4-BE49-F238E27FC236}">
                <a16:creationId xmlns:a16="http://schemas.microsoft.com/office/drawing/2014/main" id="{097AC588-1190-B325-A589-CB42DDF7CF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759"/>
          <a:stretch/>
        </p:blipFill>
        <p:spPr bwMode="auto">
          <a:xfrm>
            <a:off x="305264" y="4581959"/>
            <a:ext cx="532471" cy="53044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Vectores e ilustraciones de Robot para descargar gratis | Freepik">
            <a:extLst>
              <a:ext uri="{FF2B5EF4-FFF2-40B4-BE49-F238E27FC236}">
                <a16:creationId xmlns:a16="http://schemas.microsoft.com/office/drawing/2014/main" id="{0ACBAF3C-0E53-20D1-ACF6-0E56AEA783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6464" y="3266729"/>
            <a:ext cx="997070" cy="997070"/>
          </a:xfrm>
          <a:prstGeom prst="flowChartConnector">
            <a:avLst/>
          </a:prstGeom>
          <a:noFill/>
          <a:ln w="76200">
            <a:solidFill>
              <a:srgbClr val="009999"/>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2755F87-8098-722A-53B9-D121533D5399}"/>
              </a:ext>
            </a:extLst>
          </p:cNvPr>
          <p:cNvPicPr>
            <a:picLocks noChangeAspect="1"/>
          </p:cNvPicPr>
          <p:nvPr/>
        </p:nvPicPr>
        <p:blipFill>
          <a:blip r:embed="rId5"/>
          <a:stretch>
            <a:fillRect/>
          </a:stretch>
        </p:blipFill>
        <p:spPr>
          <a:xfrm>
            <a:off x="571499" y="938312"/>
            <a:ext cx="2391109" cy="781159"/>
          </a:xfrm>
          <a:prstGeom prst="rect">
            <a:avLst/>
          </a:prstGeom>
          <a:ln>
            <a:solidFill>
              <a:srgbClr val="AFABAB"/>
            </a:solidFill>
          </a:ln>
        </p:spPr>
      </p:pic>
      <p:pic>
        <p:nvPicPr>
          <p:cNvPr id="13" name="Picture 12">
            <a:extLst>
              <a:ext uri="{FF2B5EF4-FFF2-40B4-BE49-F238E27FC236}">
                <a16:creationId xmlns:a16="http://schemas.microsoft.com/office/drawing/2014/main" id="{D8BFF263-7F84-754F-04A8-EA0369454E45}"/>
              </a:ext>
            </a:extLst>
          </p:cNvPr>
          <p:cNvPicPr>
            <a:picLocks noChangeAspect="1"/>
          </p:cNvPicPr>
          <p:nvPr/>
        </p:nvPicPr>
        <p:blipFill>
          <a:blip r:embed="rId6"/>
          <a:stretch>
            <a:fillRect/>
          </a:stretch>
        </p:blipFill>
        <p:spPr>
          <a:xfrm>
            <a:off x="571499" y="1791184"/>
            <a:ext cx="6570839" cy="2490001"/>
          </a:xfrm>
          <a:prstGeom prst="rect">
            <a:avLst/>
          </a:prstGeom>
          <a:ln>
            <a:solidFill>
              <a:srgbClr val="AFABAB"/>
            </a:solidFill>
          </a:ln>
        </p:spPr>
      </p:pic>
      <p:sp>
        <p:nvSpPr>
          <p:cNvPr id="14" name="TextBox 13">
            <a:extLst>
              <a:ext uri="{FF2B5EF4-FFF2-40B4-BE49-F238E27FC236}">
                <a16:creationId xmlns:a16="http://schemas.microsoft.com/office/drawing/2014/main" id="{5720EB3A-8091-E163-E915-23C7EB0CD1BF}"/>
              </a:ext>
            </a:extLst>
          </p:cNvPr>
          <p:cNvSpPr txBox="1"/>
          <p:nvPr/>
        </p:nvSpPr>
        <p:spPr>
          <a:xfrm>
            <a:off x="1737536" y="3089529"/>
            <a:ext cx="4990998" cy="430887"/>
          </a:xfrm>
          <a:prstGeom prst="wedgeRectCallout">
            <a:avLst/>
          </a:prstGeom>
          <a:solidFill>
            <a:schemeClr val="bg1">
              <a:lumMod val="95000"/>
            </a:schemeClr>
          </a:solidFill>
          <a:ln>
            <a:solidFill>
              <a:srgbClr val="AFABAB"/>
            </a:solidFill>
          </a:ln>
        </p:spPr>
        <p:txBody>
          <a:bodyPr wrap="square" rtlCol="0">
            <a:spAutoFit/>
          </a:bodyPr>
          <a:lstStyle/>
          <a:p>
            <a:r>
              <a:rPr lang="en-US" sz="1100" i="1" dirty="0"/>
              <a:t>Second – By Reviewing the paystubs we can identify an extra payment on 7/15/2022, this is the Sig On Bonus paid previously.</a:t>
            </a:r>
          </a:p>
        </p:txBody>
      </p:sp>
      <p:sp>
        <p:nvSpPr>
          <p:cNvPr id="15" name="TextBox 14">
            <a:extLst>
              <a:ext uri="{FF2B5EF4-FFF2-40B4-BE49-F238E27FC236}">
                <a16:creationId xmlns:a16="http://schemas.microsoft.com/office/drawing/2014/main" id="{58DFD202-380D-AEF0-2696-BA2B831BD948}"/>
              </a:ext>
            </a:extLst>
          </p:cNvPr>
          <p:cNvSpPr txBox="1"/>
          <p:nvPr/>
        </p:nvSpPr>
        <p:spPr>
          <a:xfrm>
            <a:off x="7266046" y="1981533"/>
            <a:ext cx="1698507" cy="1107996"/>
          </a:xfrm>
          <a:prstGeom prst="wedgeRectCallout">
            <a:avLst/>
          </a:prstGeom>
          <a:solidFill>
            <a:schemeClr val="bg1">
              <a:lumMod val="95000"/>
            </a:schemeClr>
          </a:solidFill>
          <a:ln>
            <a:solidFill>
              <a:srgbClr val="AFABAB"/>
            </a:solidFill>
          </a:ln>
        </p:spPr>
        <p:txBody>
          <a:bodyPr wrap="square" rtlCol="0">
            <a:spAutoFit/>
          </a:bodyPr>
          <a:lstStyle/>
          <a:p>
            <a:r>
              <a:rPr lang="en-US" sz="1100" i="1" dirty="0"/>
              <a:t>We can confirm to the EE that the item she sees belong to an old payment done back in 7/15/2022 the historical remains there.</a:t>
            </a:r>
          </a:p>
        </p:txBody>
      </p:sp>
    </p:spTree>
    <p:extLst>
      <p:ext uri="{BB962C8B-B14F-4D97-AF65-F5344CB8AC3E}">
        <p14:creationId xmlns:p14="http://schemas.microsoft.com/office/powerpoint/2010/main" val="1420391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an Talking On Phone Vector Art, Icons, and Graphics for Free Download">
            <a:extLst>
              <a:ext uri="{FF2B5EF4-FFF2-40B4-BE49-F238E27FC236}">
                <a16:creationId xmlns:a16="http://schemas.microsoft.com/office/drawing/2014/main" id="{65DF125B-E1B2-392B-A20B-E25EC744F366}"/>
              </a:ext>
            </a:extLst>
          </p:cNvPr>
          <p:cNvPicPr>
            <a:picLocks noChangeAspect="1"/>
          </p:cNvPicPr>
          <p:nvPr/>
        </p:nvPicPr>
        <p:blipFill rotWithShape="1">
          <a:blip r:embed="rId2">
            <a:extLst>
              <a:ext uri="{28A0092B-C50C-407E-A947-70E740481C1C}">
                <a14:useLocalDpi xmlns:a14="http://schemas.microsoft.com/office/drawing/2010/main" val="0"/>
              </a:ext>
            </a:extLst>
          </a:blip>
          <a:srcRect b="8265"/>
          <a:stretch/>
        </p:blipFill>
        <p:spPr bwMode="auto">
          <a:xfrm>
            <a:off x="754943" y="2368886"/>
            <a:ext cx="2347278" cy="215327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Free vector dollars illustration set">
            <a:extLst>
              <a:ext uri="{FF2B5EF4-FFF2-40B4-BE49-F238E27FC236}">
                <a16:creationId xmlns:a16="http://schemas.microsoft.com/office/drawing/2014/main" id="{55B13CA6-5F12-8A2B-AB04-102BA2BD0BEE}"/>
              </a:ext>
            </a:extLst>
          </p:cNvPr>
          <p:cNvPicPr>
            <a:picLocks noChangeAspect="1" noChangeArrowheads="1"/>
          </p:cNvPicPr>
          <p:nvPr/>
        </p:nvPicPr>
        <p:blipFill>
          <a:blip r:embed="rId3">
            <a:alphaModFix amt="16000"/>
            <a:extLst>
              <a:ext uri="{28A0092B-C50C-407E-A947-70E740481C1C}">
                <a14:useLocalDpi xmlns:a14="http://schemas.microsoft.com/office/drawing/2010/main" val="0"/>
              </a:ext>
            </a:extLst>
          </a:blip>
          <a:srcRect/>
          <a:stretch>
            <a:fillRect/>
          </a:stretch>
        </p:blipFill>
        <p:spPr bwMode="auto">
          <a:xfrm>
            <a:off x="2714625" y="829296"/>
            <a:ext cx="5686425" cy="3787922"/>
          </a:xfrm>
          <a:prstGeom prst="rect">
            <a:avLst/>
          </a:prstGeom>
          <a:noFill/>
          <a:extLst>
            <a:ext uri="{909E8E84-426E-40DD-AFC4-6F175D3DCCD1}">
              <a14:hiddenFill xmlns:a14="http://schemas.microsoft.com/office/drawing/2010/main">
                <a:solidFill>
                  <a:srgbClr val="FFFFFF"/>
                </a:solidFill>
              </a14:hiddenFill>
            </a:ext>
          </a:extLst>
        </p:spPr>
      </p:pic>
      <p:sp>
        <p:nvSpPr>
          <p:cNvPr id="7" name="Title 2">
            <a:extLst>
              <a:ext uri="{FF2B5EF4-FFF2-40B4-BE49-F238E27FC236}">
                <a16:creationId xmlns:a16="http://schemas.microsoft.com/office/drawing/2014/main" id="{4F1A9104-C37B-4752-9A1C-A3583AF66705}"/>
              </a:ext>
            </a:extLst>
          </p:cNvPr>
          <p:cNvSpPr>
            <a:spLocks noGrp="1"/>
          </p:cNvSpPr>
          <p:nvPr>
            <p:ph type="title"/>
          </p:nvPr>
        </p:nvSpPr>
        <p:spPr>
          <a:xfrm>
            <a:off x="571500" y="373083"/>
            <a:ext cx="7543800" cy="499713"/>
          </a:xfrm>
        </p:spPr>
        <p:txBody>
          <a:bodyPr/>
          <a:lstStyle/>
          <a:p>
            <a:pPr algn="ctr"/>
            <a:r>
              <a:rPr lang="en-US" sz="2800" dirty="0">
                <a:solidFill>
                  <a:srgbClr val="FA6D26"/>
                </a:solidFill>
              </a:rPr>
              <a:t>Payroll vouchers &amp; </a:t>
            </a:r>
            <a:r>
              <a:rPr lang="en-US" sz="2800" dirty="0">
                <a:solidFill>
                  <a:schemeClr val="tx1"/>
                </a:solidFill>
              </a:rPr>
              <a:t>Scenarios</a:t>
            </a:r>
          </a:p>
        </p:txBody>
      </p:sp>
      <p:cxnSp>
        <p:nvCxnSpPr>
          <p:cNvPr id="5" name="Straight Connector 4">
            <a:extLst>
              <a:ext uri="{FF2B5EF4-FFF2-40B4-BE49-F238E27FC236}">
                <a16:creationId xmlns:a16="http://schemas.microsoft.com/office/drawing/2014/main" id="{3FCD6FBD-9C96-47DD-DBD9-E2FBFA81B99B}"/>
              </a:ext>
            </a:extLst>
          </p:cNvPr>
          <p:cNvCxnSpPr>
            <a:cxnSpLocks/>
          </p:cNvCxnSpPr>
          <p:nvPr/>
        </p:nvCxnSpPr>
        <p:spPr>
          <a:xfrm>
            <a:off x="0" y="791737"/>
            <a:ext cx="8686800" cy="0"/>
          </a:xfrm>
          <a:prstGeom prst="line">
            <a:avLst/>
          </a:prstGeom>
          <a:ln w="38100">
            <a:solidFill>
              <a:srgbClr val="E7E6E6">
                <a:alpha val="72157"/>
              </a:srgb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3CD0E76-75A0-E80A-0045-E047CE92877B}"/>
              </a:ext>
            </a:extLst>
          </p:cNvPr>
          <p:cNvCxnSpPr>
            <a:cxnSpLocks/>
          </p:cNvCxnSpPr>
          <p:nvPr/>
        </p:nvCxnSpPr>
        <p:spPr>
          <a:xfrm>
            <a:off x="0" y="4522158"/>
            <a:ext cx="9144000" cy="26019"/>
          </a:xfrm>
          <a:prstGeom prst="line">
            <a:avLst/>
          </a:prstGeom>
          <a:ln w="38100">
            <a:solidFill>
              <a:srgbClr val="AFABAB">
                <a:alpha val="41176"/>
              </a:srgb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B04B783-F732-957C-B484-F18FFA3C4E85}"/>
              </a:ext>
            </a:extLst>
          </p:cNvPr>
          <p:cNvSpPr txBox="1"/>
          <p:nvPr/>
        </p:nvSpPr>
        <p:spPr>
          <a:xfrm>
            <a:off x="1984247" y="1354237"/>
            <a:ext cx="4718306" cy="1328023"/>
          </a:xfrm>
          <a:prstGeom prst="flowChartAlternateProcess">
            <a:avLst/>
          </a:prstGeom>
          <a:solidFill>
            <a:srgbClr val="7030A0">
              <a:alpha val="34118"/>
            </a:srgbClr>
          </a:solidFill>
        </p:spPr>
        <p:txBody>
          <a:bodyPr wrap="square" rtlCol="0">
            <a:spAutoFit/>
          </a:bodyPr>
          <a:lstStyle/>
          <a:p>
            <a:pPr algn="ctr"/>
            <a:r>
              <a:rPr lang="en-US" dirty="0"/>
              <a:t>Hello This is Anthony, I am checking on the Paystub for last pay date and I see an item in the PTO section I do not recognize, could you clarify</a:t>
            </a:r>
            <a:r>
              <a:rPr lang="es-US" dirty="0"/>
              <a:t>?</a:t>
            </a:r>
            <a:endParaRPr lang="en-US" dirty="0"/>
          </a:p>
        </p:txBody>
      </p:sp>
      <p:sp>
        <p:nvSpPr>
          <p:cNvPr id="12" name="TextBox 11">
            <a:extLst>
              <a:ext uri="{FF2B5EF4-FFF2-40B4-BE49-F238E27FC236}">
                <a16:creationId xmlns:a16="http://schemas.microsoft.com/office/drawing/2014/main" id="{E28E170F-10F4-9C6C-4F9B-A0E7BC9F3685}"/>
              </a:ext>
            </a:extLst>
          </p:cNvPr>
          <p:cNvSpPr txBox="1"/>
          <p:nvPr/>
        </p:nvSpPr>
        <p:spPr>
          <a:xfrm>
            <a:off x="6683714" y="2747148"/>
            <a:ext cx="2003086" cy="276999"/>
          </a:xfrm>
          <a:prstGeom prst="rect">
            <a:avLst/>
          </a:prstGeom>
          <a:noFill/>
        </p:spPr>
        <p:txBody>
          <a:bodyPr wrap="square" rtlCol="0">
            <a:spAutoFit/>
          </a:bodyPr>
          <a:lstStyle/>
          <a:p>
            <a:r>
              <a:rPr lang="en-US" sz="1200" b="1" i="1" dirty="0"/>
              <a:t>Let’s Find out…</a:t>
            </a:r>
          </a:p>
        </p:txBody>
      </p:sp>
      <p:pic>
        <p:nvPicPr>
          <p:cNvPr id="11" name="Picture 6" descr="Vectores e ilustraciones de Robot para descargar gratis | Freepik">
            <a:extLst>
              <a:ext uri="{FF2B5EF4-FFF2-40B4-BE49-F238E27FC236}">
                <a16:creationId xmlns:a16="http://schemas.microsoft.com/office/drawing/2014/main" id="{0ACBAF3C-0E53-20D1-ACF6-0E56AEA783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7443" y="3077566"/>
            <a:ext cx="1141107" cy="1141107"/>
          </a:xfrm>
          <a:prstGeom prst="flowChartConnector">
            <a:avLst/>
          </a:prstGeom>
          <a:noFill/>
          <a:ln w="76200">
            <a:solidFill>
              <a:srgbClr val="009999"/>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0F58D6E5-C4AB-A937-CDA7-33560FD34F98}"/>
              </a:ext>
            </a:extLst>
          </p:cNvPr>
          <p:cNvPicPr>
            <a:picLocks noChangeAspect="1"/>
          </p:cNvPicPr>
          <p:nvPr/>
        </p:nvPicPr>
        <p:blipFill>
          <a:blip r:embed="rId5"/>
          <a:stretch>
            <a:fillRect/>
          </a:stretch>
        </p:blipFill>
        <p:spPr>
          <a:xfrm>
            <a:off x="2703208" y="2723257"/>
            <a:ext cx="3375367" cy="1495416"/>
          </a:xfrm>
          <a:prstGeom prst="rect">
            <a:avLst/>
          </a:prstGeom>
          <a:ln>
            <a:solidFill>
              <a:srgbClr val="AFABAB"/>
            </a:solidFill>
          </a:ln>
        </p:spPr>
      </p:pic>
    </p:spTree>
    <p:extLst>
      <p:ext uri="{BB962C8B-B14F-4D97-AF65-F5344CB8AC3E}">
        <p14:creationId xmlns:p14="http://schemas.microsoft.com/office/powerpoint/2010/main" val="2089880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ree vector dollars illustration set">
            <a:extLst>
              <a:ext uri="{FF2B5EF4-FFF2-40B4-BE49-F238E27FC236}">
                <a16:creationId xmlns:a16="http://schemas.microsoft.com/office/drawing/2014/main" id="{55B13CA6-5F12-8A2B-AB04-102BA2BD0BEE}"/>
              </a:ext>
            </a:extLst>
          </p:cNvPr>
          <p:cNvPicPr>
            <a:picLocks noChangeAspect="1" noChangeArrowheads="1"/>
          </p:cNvPicPr>
          <p:nvPr/>
        </p:nvPicPr>
        <p:blipFill>
          <a:blip r:embed="rId2">
            <a:alphaModFix amt="16000"/>
            <a:extLst>
              <a:ext uri="{28A0092B-C50C-407E-A947-70E740481C1C}">
                <a14:useLocalDpi xmlns:a14="http://schemas.microsoft.com/office/drawing/2010/main" val="0"/>
              </a:ext>
            </a:extLst>
          </a:blip>
          <a:srcRect/>
          <a:stretch>
            <a:fillRect/>
          </a:stretch>
        </p:blipFill>
        <p:spPr bwMode="auto">
          <a:xfrm>
            <a:off x="3000375" y="791737"/>
            <a:ext cx="5686425" cy="3787922"/>
          </a:xfrm>
          <a:prstGeom prst="rect">
            <a:avLst/>
          </a:prstGeom>
          <a:noFill/>
          <a:extLst>
            <a:ext uri="{909E8E84-426E-40DD-AFC4-6F175D3DCCD1}">
              <a14:hiddenFill xmlns:a14="http://schemas.microsoft.com/office/drawing/2010/main">
                <a:solidFill>
                  <a:srgbClr val="FFFFFF"/>
                </a:solidFill>
              </a14:hiddenFill>
            </a:ext>
          </a:extLst>
        </p:spPr>
      </p:pic>
      <p:sp>
        <p:nvSpPr>
          <p:cNvPr id="7" name="Title 2">
            <a:extLst>
              <a:ext uri="{FF2B5EF4-FFF2-40B4-BE49-F238E27FC236}">
                <a16:creationId xmlns:a16="http://schemas.microsoft.com/office/drawing/2014/main" id="{4F1A9104-C37B-4752-9A1C-A3583AF66705}"/>
              </a:ext>
            </a:extLst>
          </p:cNvPr>
          <p:cNvSpPr>
            <a:spLocks noGrp="1"/>
          </p:cNvSpPr>
          <p:nvPr>
            <p:ph type="title"/>
          </p:nvPr>
        </p:nvSpPr>
        <p:spPr>
          <a:xfrm>
            <a:off x="571500" y="373083"/>
            <a:ext cx="7543800" cy="499713"/>
          </a:xfrm>
        </p:spPr>
        <p:txBody>
          <a:bodyPr/>
          <a:lstStyle/>
          <a:p>
            <a:pPr algn="ctr"/>
            <a:r>
              <a:rPr lang="en-US" sz="2800" dirty="0">
                <a:solidFill>
                  <a:srgbClr val="FA6D26"/>
                </a:solidFill>
              </a:rPr>
              <a:t>Payroll vouchers &amp; </a:t>
            </a:r>
            <a:r>
              <a:rPr lang="en-US" sz="2800" dirty="0">
                <a:solidFill>
                  <a:schemeClr val="tx1"/>
                </a:solidFill>
              </a:rPr>
              <a:t>Scenarios</a:t>
            </a:r>
          </a:p>
        </p:txBody>
      </p:sp>
      <p:cxnSp>
        <p:nvCxnSpPr>
          <p:cNvPr id="5" name="Straight Connector 4">
            <a:extLst>
              <a:ext uri="{FF2B5EF4-FFF2-40B4-BE49-F238E27FC236}">
                <a16:creationId xmlns:a16="http://schemas.microsoft.com/office/drawing/2014/main" id="{3FCD6FBD-9C96-47DD-DBD9-E2FBFA81B99B}"/>
              </a:ext>
            </a:extLst>
          </p:cNvPr>
          <p:cNvCxnSpPr>
            <a:cxnSpLocks/>
          </p:cNvCxnSpPr>
          <p:nvPr/>
        </p:nvCxnSpPr>
        <p:spPr>
          <a:xfrm>
            <a:off x="0" y="791737"/>
            <a:ext cx="8686800" cy="0"/>
          </a:xfrm>
          <a:prstGeom prst="line">
            <a:avLst/>
          </a:prstGeom>
          <a:ln w="38100">
            <a:solidFill>
              <a:srgbClr val="E7E6E6">
                <a:alpha val="72157"/>
              </a:srgb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3CD0E76-75A0-E80A-0045-E047CE92877B}"/>
              </a:ext>
            </a:extLst>
          </p:cNvPr>
          <p:cNvCxnSpPr>
            <a:cxnSpLocks/>
          </p:cNvCxnSpPr>
          <p:nvPr/>
        </p:nvCxnSpPr>
        <p:spPr>
          <a:xfrm>
            <a:off x="0" y="4522158"/>
            <a:ext cx="9144000" cy="26019"/>
          </a:xfrm>
          <a:prstGeom prst="line">
            <a:avLst/>
          </a:prstGeom>
          <a:ln w="38100">
            <a:solidFill>
              <a:srgbClr val="AFABAB">
                <a:alpha val="41176"/>
              </a:srgb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B04B783-F732-957C-B484-F18FFA3C4E85}"/>
              </a:ext>
            </a:extLst>
          </p:cNvPr>
          <p:cNvSpPr txBox="1"/>
          <p:nvPr/>
        </p:nvSpPr>
        <p:spPr>
          <a:xfrm>
            <a:off x="837735" y="4591793"/>
            <a:ext cx="2721477" cy="510778"/>
          </a:xfrm>
          <a:prstGeom prst="flowChartAlternateProcess">
            <a:avLst/>
          </a:prstGeom>
          <a:solidFill>
            <a:srgbClr val="7030A0">
              <a:alpha val="50196"/>
            </a:srgbClr>
          </a:solidFill>
        </p:spPr>
        <p:txBody>
          <a:bodyPr wrap="square" rtlCol="0">
            <a:spAutoFit/>
          </a:bodyPr>
          <a:lstStyle/>
          <a:p>
            <a:pPr algn="ctr"/>
            <a:r>
              <a:rPr lang="en-US" sz="800" dirty="0"/>
              <a:t>Hello This is Anthony, I am checking on the Paystub for last pay date and I see an item in the PTO section I do not recognize, could you clarify</a:t>
            </a:r>
            <a:r>
              <a:rPr lang="es-US" sz="800" dirty="0"/>
              <a:t>?</a:t>
            </a:r>
            <a:endParaRPr lang="en-US" sz="800" dirty="0"/>
          </a:p>
        </p:txBody>
      </p:sp>
      <p:sp>
        <p:nvSpPr>
          <p:cNvPr id="12" name="TextBox 11">
            <a:extLst>
              <a:ext uri="{FF2B5EF4-FFF2-40B4-BE49-F238E27FC236}">
                <a16:creationId xmlns:a16="http://schemas.microsoft.com/office/drawing/2014/main" id="{E28E170F-10F4-9C6C-4F9B-A0E7BC9F3685}"/>
              </a:ext>
            </a:extLst>
          </p:cNvPr>
          <p:cNvSpPr txBox="1"/>
          <p:nvPr/>
        </p:nvSpPr>
        <p:spPr>
          <a:xfrm>
            <a:off x="3652112" y="1077165"/>
            <a:ext cx="4990998" cy="430887"/>
          </a:xfrm>
          <a:prstGeom prst="wedgeRectCallout">
            <a:avLst/>
          </a:prstGeom>
          <a:solidFill>
            <a:schemeClr val="bg1"/>
          </a:solidFill>
          <a:ln>
            <a:solidFill>
              <a:srgbClr val="AFABAB"/>
            </a:solidFill>
          </a:ln>
        </p:spPr>
        <p:txBody>
          <a:bodyPr wrap="square" rtlCol="0">
            <a:spAutoFit/>
          </a:bodyPr>
          <a:lstStyle/>
          <a:p>
            <a:r>
              <a:rPr lang="en-US" sz="1100" i="1" dirty="0"/>
              <a:t>The codes for PTO appear on the paystub too, so our next step would be to go to PTO Register in PRISM and check the PTO codes there.</a:t>
            </a:r>
          </a:p>
        </p:txBody>
      </p:sp>
      <p:sp>
        <p:nvSpPr>
          <p:cNvPr id="14" name="TextBox 13">
            <a:extLst>
              <a:ext uri="{FF2B5EF4-FFF2-40B4-BE49-F238E27FC236}">
                <a16:creationId xmlns:a16="http://schemas.microsoft.com/office/drawing/2014/main" id="{5720EB3A-8091-E163-E915-23C7EB0CD1BF}"/>
              </a:ext>
            </a:extLst>
          </p:cNvPr>
          <p:cNvSpPr txBox="1"/>
          <p:nvPr/>
        </p:nvSpPr>
        <p:spPr>
          <a:xfrm>
            <a:off x="457199" y="3193175"/>
            <a:ext cx="3013207" cy="996017"/>
          </a:xfrm>
          <a:prstGeom prst="flowChartAlternateProcess">
            <a:avLst/>
          </a:prstGeom>
          <a:solidFill>
            <a:schemeClr val="bg1">
              <a:lumMod val="95000"/>
            </a:schemeClr>
          </a:solidFill>
          <a:ln>
            <a:solidFill>
              <a:srgbClr val="AFABAB"/>
            </a:solidFill>
          </a:ln>
        </p:spPr>
        <p:txBody>
          <a:bodyPr wrap="square" rtlCol="0">
            <a:spAutoFit/>
          </a:bodyPr>
          <a:lstStyle/>
          <a:p>
            <a:r>
              <a:rPr lang="en-US" sz="1050" i="1" dirty="0"/>
              <a:t>As they match, we conclude that the codes are related to the California State, could be PTO granted to EE in that state when it comes to COVID absences. For more details we can refer the EE to their WSM.</a:t>
            </a:r>
          </a:p>
        </p:txBody>
      </p:sp>
      <p:pic>
        <p:nvPicPr>
          <p:cNvPr id="8" name="Picture 7">
            <a:extLst>
              <a:ext uri="{FF2B5EF4-FFF2-40B4-BE49-F238E27FC236}">
                <a16:creationId xmlns:a16="http://schemas.microsoft.com/office/drawing/2014/main" id="{8C5C8C03-D4A6-52E5-0146-F469EFC42270}"/>
              </a:ext>
            </a:extLst>
          </p:cNvPr>
          <p:cNvPicPr>
            <a:picLocks noChangeAspect="1"/>
          </p:cNvPicPr>
          <p:nvPr/>
        </p:nvPicPr>
        <p:blipFill>
          <a:blip r:embed="rId3"/>
          <a:stretch>
            <a:fillRect/>
          </a:stretch>
        </p:blipFill>
        <p:spPr>
          <a:xfrm>
            <a:off x="457200" y="1013815"/>
            <a:ext cx="2895341" cy="896666"/>
          </a:xfrm>
          <a:prstGeom prst="rect">
            <a:avLst/>
          </a:prstGeom>
          <a:ln>
            <a:solidFill>
              <a:srgbClr val="AFABAB"/>
            </a:solidFill>
          </a:ln>
        </p:spPr>
      </p:pic>
      <p:pic>
        <p:nvPicPr>
          <p:cNvPr id="16" name="Picture 15">
            <a:extLst>
              <a:ext uri="{FF2B5EF4-FFF2-40B4-BE49-F238E27FC236}">
                <a16:creationId xmlns:a16="http://schemas.microsoft.com/office/drawing/2014/main" id="{62D64119-5DB1-57A6-4A86-AA465B503CEF}"/>
              </a:ext>
            </a:extLst>
          </p:cNvPr>
          <p:cNvPicPr>
            <a:picLocks noChangeAspect="1"/>
          </p:cNvPicPr>
          <p:nvPr/>
        </p:nvPicPr>
        <p:blipFill>
          <a:blip r:embed="rId4"/>
          <a:stretch>
            <a:fillRect/>
          </a:stretch>
        </p:blipFill>
        <p:spPr>
          <a:xfrm>
            <a:off x="457199" y="2051540"/>
            <a:ext cx="2895341" cy="1004207"/>
          </a:xfrm>
          <a:prstGeom prst="rect">
            <a:avLst/>
          </a:prstGeom>
          <a:ln>
            <a:solidFill>
              <a:srgbClr val="AFABAB"/>
            </a:solidFill>
          </a:ln>
        </p:spPr>
      </p:pic>
      <p:pic>
        <p:nvPicPr>
          <p:cNvPr id="18" name="Picture 17">
            <a:extLst>
              <a:ext uri="{FF2B5EF4-FFF2-40B4-BE49-F238E27FC236}">
                <a16:creationId xmlns:a16="http://schemas.microsoft.com/office/drawing/2014/main" id="{E6B2A68F-B03E-0F8B-862B-B12BF00D4976}"/>
              </a:ext>
            </a:extLst>
          </p:cNvPr>
          <p:cNvPicPr>
            <a:picLocks noChangeAspect="1"/>
          </p:cNvPicPr>
          <p:nvPr/>
        </p:nvPicPr>
        <p:blipFill>
          <a:blip r:embed="rId5"/>
          <a:stretch>
            <a:fillRect/>
          </a:stretch>
        </p:blipFill>
        <p:spPr>
          <a:xfrm>
            <a:off x="3704705" y="1704691"/>
            <a:ext cx="4562967" cy="2361644"/>
          </a:xfrm>
          <a:prstGeom prst="rect">
            <a:avLst/>
          </a:prstGeom>
          <a:ln>
            <a:solidFill>
              <a:srgbClr val="AFABAB"/>
            </a:solidFill>
          </a:ln>
        </p:spPr>
      </p:pic>
      <p:pic>
        <p:nvPicPr>
          <p:cNvPr id="11" name="Picture 6" descr="Vectores e ilustraciones de Robot para descargar gratis | Freepik">
            <a:extLst>
              <a:ext uri="{FF2B5EF4-FFF2-40B4-BE49-F238E27FC236}">
                <a16:creationId xmlns:a16="http://schemas.microsoft.com/office/drawing/2014/main" id="{0ACBAF3C-0E53-20D1-ACF6-0E56AEA783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2096" y="3119752"/>
            <a:ext cx="1192366" cy="1192366"/>
          </a:xfrm>
          <a:prstGeom prst="flowChartConnector">
            <a:avLst/>
          </a:prstGeom>
          <a:noFill/>
          <a:ln w="76200">
            <a:solidFill>
              <a:srgbClr val="009999"/>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58DFD202-380D-AEF0-2696-BA2B831BD948}"/>
              </a:ext>
            </a:extLst>
          </p:cNvPr>
          <p:cNvSpPr txBox="1"/>
          <p:nvPr/>
        </p:nvSpPr>
        <p:spPr>
          <a:xfrm>
            <a:off x="6864261" y="2587868"/>
            <a:ext cx="2192278" cy="723275"/>
          </a:xfrm>
          <a:prstGeom prst="wedgeRectCallout">
            <a:avLst/>
          </a:prstGeom>
          <a:solidFill>
            <a:schemeClr val="bg1">
              <a:lumMod val="95000"/>
            </a:schemeClr>
          </a:solidFill>
          <a:ln>
            <a:solidFill>
              <a:srgbClr val="AFABAB"/>
            </a:solidFill>
          </a:ln>
        </p:spPr>
        <p:txBody>
          <a:bodyPr wrap="square" rtlCol="0">
            <a:spAutoFit/>
          </a:bodyPr>
          <a:lstStyle/>
          <a:p>
            <a:r>
              <a:rPr lang="en-US" sz="1000" b="1" i="1" dirty="0"/>
              <a:t>The set up of these codes are very particular as they do not accrue time , refer the EE to the WSM for further details</a:t>
            </a:r>
            <a:r>
              <a:rPr lang="en-US" sz="1100" i="1" dirty="0"/>
              <a:t>.</a:t>
            </a:r>
          </a:p>
        </p:txBody>
      </p:sp>
      <p:pic>
        <p:nvPicPr>
          <p:cNvPr id="19" name="Picture 2" descr="Man Talking On Phone Vector Art, Icons, and Graphics for Free Download">
            <a:extLst>
              <a:ext uri="{FF2B5EF4-FFF2-40B4-BE49-F238E27FC236}">
                <a16:creationId xmlns:a16="http://schemas.microsoft.com/office/drawing/2014/main" id="{C82DE8EF-D7EA-CBBE-1647-ACADD48536B6}"/>
              </a:ext>
            </a:extLst>
          </p:cNvPr>
          <p:cNvPicPr>
            <a:picLocks noChangeAspect="1"/>
          </p:cNvPicPr>
          <p:nvPr/>
        </p:nvPicPr>
        <p:blipFill rotWithShape="1">
          <a:blip r:embed="rId7">
            <a:extLst>
              <a:ext uri="{28A0092B-C50C-407E-A947-70E740481C1C}">
                <a14:useLocalDpi xmlns:a14="http://schemas.microsoft.com/office/drawing/2010/main" val="0"/>
              </a:ext>
            </a:extLst>
          </a:blip>
          <a:srcRect l="15038" r="16546" b="10719"/>
          <a:stretch/>
        </p:blipFill>
        <p:spPr bwMode="auto">
          <a:xfrm>
            <a:off x="425450" y="4579659"/>
            <a:ext cx="412285" cy="538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457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ree vector dollars illustration set">
            <a:extLst>
              <a:ext uri="{FF2B5EF4-FFF2-40B4-BE49-F238E27FC236}">
                <a16:creationId xmlns:a16="http://schemas.microsoft.com/office/drawing/2014/main" id="{55B13CA6-5F12-8A2B-AB04-102BA2BD0BEE}"/>
              </a:ext>
            </a:extLst>
          </p:cNvPr>
          <p:cNvPicPr>
            <a:picLocks noChangeAspect="1" noChangeArrowheads="1"/>
          </p:cNvPicPr>
          <p:nvPr/>
        </p:nvPicPr>
        <p:blipFill>
          <a:blip r:embed="rId2">
            <a:alphaModFix amt="16000"/>
            <a:extLst>
              <a:ext uri="{28A0092B-C50C-407E-A947-70E740481C1C}">
                <a14:useLocalDpi xmlns:a14="http://schemas.microsoft.com/office/drawing/2010/main" val="0"/>
              </a:ext>
            </a:extLst>
          </a:blip>
          <a:srcRect/>
          <a:stretch>
            <a:fillRect/>
          </a:stretch>
        </p:blipFill>
        <p:spPr bwMode="auto">
          <a:xfrm>
            <a:off x="3000375" y="791737"/>
            <a:ext cx="5686425" cy="3787922"/>
          </a:xfrm>
          <a:prstGeom prst="rect">
            <a:avLst/>
          </a:prstGeom>
          <a:noFill/>
          <a:extLst>
            <a:ext uri="{909E8E84-426E-40DD-AFC4-6F175D3DCCD1}">
              <a14:hiddenFill xmlns:a14="http://schemas.microsoft.com/office/drawing/2010/main">
                <a:solidFill>
                  <a:srgbClr val="FFFFFF"/>
                </a:solidFill>
              </a14:hiddenFill>
            </a:ext>
          </a:extLst>
        </p:spPr>
      </p:pic>
      <p:sp>
        <p:nvSpPr>
          <p:cNvPr id="7" name="Title 2">
            <a:extLst>
              <a:ext uri="{FF2B5EF4-FFF2-40B4-BE49-F238E27FC236}">
                <a16:creationId xmlns:a16="http://schemas.microsoft.com/office/drawing/2014/main" id="{4F1A9104-C37B-4752-9A1C-A3583AF66705}"/>
              </a:ext>
            </a:extLst>
          </p:cNvPr>
          <p:cNvSpPr>
            <a:spLocks noGrp="1"/>
          </p:cNvSpPr>
          <p:nvPr>
            <p:ph type="title"/>
          </p:nvPr>
        </p:nvSpPr>
        <p:spPr>
          <a:xfrm>
            <a:off x="571500" y="373083"/>
            <a:ext cx="7543800" cy="499713"/>
          </a:xfrm>
        </p:spPr>
        <p:txBody>
          <a:bodyPr/>
          <a:lstStyle/>
          <a:p>
            <a:pPr algn="ctr"/>
            <a:r>
              <a:rPr lang="en-US" sz="2800" dirty="0">
                <a:solidFill>
                  <a:srgbClr val="FA6D26"/>
                </a:solidFill>
              </a:rPr>
              <a:t>Payroll vouchers &amp; </a:t>
            </a:r>
            <a:r>
              <a:rPr lang="en-US" sz="2800" dirty="0">
                <a:solidFill>
                  <a:schemeClr val="tx1"/>
                </a:solidFill>
              </a:rPr>
              <a:t>Scenarios</a:t>
            </a:r>
          </a:p>
        </p:txBody>
      </p:sp>
      <p:cxnSp>
        <p:nvCxnSpPr>
          <p:cNvPr id="5" name="Straight Connector 4">
            <a:extLst>
              <a:ext uri="{FF2B5EF4-FFF2-40B4-BE49-F238E27FC236}">
                <a16:creationId xmlns:a16="http://schemas.microsoft.com/office/drawing/2014/main" id="{3FCD6FBD-9C96-47DD-DBD9-E2FBFA81B99B}"/>
              </a:ext>
            </a:extLst>
          </p:cNvPr>
          <p:cNvCxnSpPr>
            <a:cxnSpLocks/>
          </p:cNvCxnSpPr>
          <p:nvPr/>
        </p:nvCxnSpPr>
        <p:spPr>
          <a:xfrm>
            <a:off x="0" y="791737"/>
            <a:ext cx="8686800" cy="0"/>
          </a:xfrm>
          <a:prstGeom prst="line">
            <a:avLst/>
          </a:prstGeom>
          <a:ln w="38100">
            <a:solidFill>
              <a:srgbClr val="E7E6E6">
                <a:alpha val="72157"/>
              </a:srgb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3CD0E76-75A0-E80A-0045-E047CE92877B}"/>
              </a:ext>
            </a:extLst>
          </p:cNvPr>
          <p:cNvCxnSpPr>
            <a:cxnSpLocks/>
          </p:cNvCxnSpPr>
          <p:nvPr/>
        </p:nvCxnSpPr>
        <p:spPr>
          <a:xfrm>
            <a:off x="0" y="4522158"/>
            <a:ext cx="9144000" cy="26019"/>
          </a:xfrm>
          <a:prstGeom prst="line">
            <a:avLst/>
          </a:prstGeom>
          <a:ln w="38100">
            <a:solidFill>
              <a:srgbClr val="AFABAB">
                <a:alpha val="41176"/>
              </a:srgb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28E170F-10F4-9C6C-4F9B-A0E7BC9F3685}"/>
              </a:ext>
            </a:extLst>
          </p:cNvPr>
          <p:cNvSpPr txBox="1"/>
          <p:nvPr/>
        </p:nvSpPr>
        <p:spPr>
          <a:xfrm>
            <a:off x="7312588" y="2757375"/>
            <a:ext cx="1326587" cy="261610"/>
          </a:xfrm>
          <a:prstGeom prst="rect">
            <a:avLst/>
          </a:prstGeom>
          <a:noFill/>
        </p:spPr>
        <p:txBody>
          <a:bodyPr wrap="square" rtlCol="0">
            <a:spAutoFit/>
          </a:bodyPr>
          <a:lstStyle/>
          <a:p>
            <a:r>
              <a:rPr lang="en-US" sz="1100" b="1" i="1" dirty="0"/>
              <a:t>Let’s Find out…</a:t>
            </a:r>
          </a:p>
        </p:txBody>
      </p:sp>
      <p:pic>
        <p:nvPicPr>
          <p:cNvPr id="4098" name="Picture 2" descr="Woman Talking On Phone Work Talk: vector de stock (libre de regalías)  1372118555 | Shutterstock">
            <a:extLst>
              <a:ext uri="{FF2B5EF4-FFF2-40B4-BE49-F238E27FC236}">
                <a16:creationId xmlns:a16="http://schemas.microsoft.com/office/drawing/2014/main" id="{42D0F037-CE00-01B0-B442-AD5F38A23E6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062" r="13112" b="8221"/>
          <a:stretch/>
        </p:blipFill>
        <p:spPr bwMode="auto">
          <a:xfrm>
            <a:off x="653102" y="2003037"/>
            <a:ext cx="1868997" cy="250225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B04B783-F732-957C-B484-F18FFA3C4E85}"/>
              </a:ext>
            </a:extLst>
          </p:cNvPr>
          <p:cNvSpPr txBox="1"/>
          <p:nvPr/>
        </p:nvSpPr>
        <p:spPr>
          <a:xfrm>
            <a:off x="2205387" y="1456618"/>
            <a:ext cx="4638907" cy="1328023"/>
          </a:xfrm>
          <a:prstGeom prst="flowChartAlternateProcess">
            <a:avLst/>
          </a:prstGeom>
          <a:solidFill>
            <a:srgbClr val="00B0F0">
              <a:alpha val="41176"/>
            </a:srgbClr>
          </a:solidFill>
        </p:spPr>
        <p:txBody>
          <a:bodyPr wrap="square" rtlCol="0">
            <a:spAutoFit/>
          </a:bodyPr>
          <a:lstStyle/>
          <a:p>
            <a:pPr algn="ctr"/>
            <a:r>
              <a:rPr lang="en-US" dirty="0"/>
              <a:t>Hello This is Gaby, I am checking on the Paystub </a:t>
            </a:r>
            <a:r>
              <a:rPr lang="es-US" dirty="0"/>
              <a:t>and I am </a:t>
            </a:r>
            <a:r>
              <a:rPr lang="en-US" dirty="0"/>
              <a:t>being charged for Federal taxes when I clearly claimed to be exempt, can you verify</a:t>
            </a:r>
            <a:r>
              <a:rPr lang="es-US" dirty="0"/>
              <a:t>?</a:t>
            </a:r>
            <a:endParaRPr lang="en-US" dirty="0"/>
          </a:p>
        </p:txBody>
      </p:sp>
      <p:pic>
        <p:nvPicPr>
          <p:cNvPr id="8" name="Picture 7">
            <a:extLst>
              <a:ext uri="{FF2B5EF4-FFF2-40B4-BE49-F238E27FC236}">
                <a16:creationId xmlns:a16="http://schemas.microsoft.com/office/drawing/2014/main" id="{23777D63-8CB7-BE1C-FC1F-93237CAAC565}"/>
              </a:ext>
            </a:extLst>
          </p:cNvPr>
          <p:cNvPicPr>
            <a:picLocks noChangeAspect="1"/>
          </p:cNvPicPr>
          <p:nvPr/>
        </p:nvPicPr>
        <p:blipFill>
          <a:blip r:embed="rId4"/>
          <a:stretch>
            <a:fillRect/>
          </a:stretch>
        </p:blipFill>
        <p:spPr>
          <a:xfrm>
            <a:off x="1893823" y="3424983"/>
            <a:ext cx="5754608" cy="262830"/>
          </a:xfrm>
          <a:prstGeom prst="rect">
            <a:avLst/>
          </a:prstGeom>
          <a:ln>
            <a:solidFill>
              <a:srgbClr val="AFABAB"/>
            </a:solidFill>
          </a:ln>
        </p:spPr>
      </p:pic>
      <p:pic>
        <p:nvPicPr>
          <p:cNvPr id="11" name="Picture 6" descr="Vectores e ilustraciones de Robot para descargar gratis | Freepik">
            <a:extLst>
              <a:ext uri="{FF2B5EF4-FFF2-40B4-BE49-F238E27FC236}">
                <a16:creationId xmlns:a16="http://schemas.microsoft.com/office/drawing/2014/main" id="{0ACBAF3C-0E53-20D1-ACF6-0E56AEA783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4294" y="3094212"/>
            <a:ext cx="1221914" cy="1221914"/>
          </a:xfrm>
          <a:prstGeom prst="flowChartConnector">
            <a:avLst/>
          </a:prstGeom>
          <a:noFill/>
          <a:ln w="76200">
            <a:solidFill>
              <a:srgbClr val="009999"/>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3B692FB4-4918-D778-1555-5865D8CA94C5}"/>
              </a:ext>
            </a:extLst>
          </p:cNvPr>
          <p:cNvPicPr>
            <a:picLocks noChangeAspect="1"/>
          </p:cNvPicPr>
          <p:nvPr/>
        </p:nvPicPr>
        <p:blipFill>
          <a:blip r:embed="rId6"/>
          <a:stretch>
            <a:fillRect/>
          </a:stretch>
        </p:blipFill>
        <p:spPr>
          <a:xfrm>
            <a:off x="2679216" y="3783771"/>
            <a:ext cx="3866455" cy="274114"/>
          </a:xfrm>
          <a:prstGeom prst="rect">
            <a:avLst/>
          </a:prstGeom>
          <a:ln>
            <a:solidFill>
              <a:srgbClr val="AFABAB"/>
            </a:solidFill>
          </a:ln>
        </p:spPr>
      </p:pic>
    </p:spTree>
    <p:extLst>
      <p:ext uri="{BB962C8B-B14F-4D97-AF65-F5344CB8AC3E}">
        <p14:creationId xmlns:p14="http://schemas.microsoft.com/office/powerpoint/2010/main" val="3745942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ree vector dollars illustration set">
            <a:extLst>
              <a:ext uri="{FF2B5EF4-FFF2-40B4-BE49-F238E27FC236}">
                <a16:creationId xmlns:a16="http://schemas.microsoft.com/office/drawing/2014/main" id="{55B13CA6-5F12-8A2B-AB04-102BA2BD0BEE}"/>
              </a:ext>
            </a:extLst>
          </p:cNvPr>
          <p:cNvPicPr>
            <a:picLocks noChangeAspect="1" noChangeArrowheads="1"/>
          </p:cNvPicPr>
          <p:nvPr/>
        </p:nvPicPr>
        <p:blipFill>
          <a:blip r:embed="rId2">
            <a:alphaModFix amt="16000"/>
            <a:extLst>
              <a:ext uri="{28A0092B-C50C-407E-A947-70E740481C1C}">
                <a14:useLocalDpi xmlns:a14="http://schemas.microsoft.com/office/drawing/2010/main" val="0"/>
              </a:ext>
            </a:extLst>
          </a:blip>
          <a:srcRect/>
          <a:stretch>
            <a:fillRect/>
          </a:stretch>
        </p:blipFill>
        <p:spPr bwMode="auto">
          <a:xfrm>
            <a:off x="3000375" y="791737"/>
            <a:ext cx="5686425" cy="3787922"/>
          </a:xfrm>
          <a:prstGeom prst="rect">
            <a:avLst/>
          </a:prstGeom>
          <a:noFill/>
          <a:extLst>
            <a:ext uri="{909E8E84-426E-40DD-AFC4-6F175D3DCCD1}">
              <a14:hiddenFill xmlns:a14="http://schemas.microsoft.com/office/drawing/2010/main">
                <a:solidFill>
                  <a:srgbClr val="FFFFFF"/>
                </a:solidFill>
              </a14:hiddenFill>
            </a:ext>
          </a:extLst>
        </p:spPr>
      </p:pic>
      <p:sp>
        <p:nvSpPr>
          <p:cNvPr id="7" name="Title 2">
            <a:extLst>
              <a:ext uri="{FF2B5EF4-FFF2-40B4-BE49-F238E27FC236}">
                <a16:creationId xmlns:a16="http://schemas.microsoft.com/office/drawing/2014/main" id="{4F1A9104-C37B-4752-9A1C-A3583AF66705}"/>
              </a:ext>
            </a:extLst>
          </p:cNvPr>
          <p:cNvSpPr>
            <a:spLocks noGrp="1"/>
          </p:cNvSpPr>
          <p:nvPr>
            <p:ph type="title"/>
          </p:nvPr>
        </p:nvSpPr>
        <p:spPr>
          <a:xfrm>
            <a:off x="571500" y="373083"/>
            <a:ext cx="7543800" cy="499713"/>
          </a:xfrm>
        </p:spPr>
        <p:txBody>
          <a:bodyPr/>
          <a:lstStyle/>
          <a:p>
            <a:pPr algn="ctr"/>
            <a:r>
              <a:rPr lang="en-US" sz="2800" dirty="0">
                <a:solidFill>
                  <a:srgbClr val="FA6D26"/>
                </a:solidFill>
              </a:rPr>
              <a:t>Payroll vouchers &amp; </a:t>
            </a:r>
            <a:r>
              <a:rPr lang="en-US" sz="2800" dirty="0">
                <a:solidFill>
                  <a:schemeClr val="tx1"/>
                </a:solidFill>
              </a:rPr>
              <a:t>Scenarios</a:t>
            </a:r>
          </a:p>
        </p:txBody>
      </p:sp>
      <p:cxnSp>
        <p:nvCxnSpPr>
          <p:cNvPr id="5" name="Straight Connector 4">
            <a:extLst>
              <a:ext uri="{FF2B5EF4-FFF2-40B4-BE49-F238E27FC236}">
                <a16:creationId xmlns:a16="http://schemas.microsoft.com/office/drawing/2014/main" id="{3FCD6FBD-9C96-47DD-DBD9-E2FBFA81B99B}"/>
              </a:ext>
            </a:extLst>
          </p:cNvPr>
          <p:cNvCxnSpPr>
            <a:cxnSpLocks/>
          </p:cNvCxnSpPr>
          <p:nvPr/>
        </p:nvCxnSpPr>
        <p:spPr>
          <a:xfrm>
            <a:off x="0" y="791737"/>
            <a:ext cx="8686800" cy="0"/>
          </a:xfrm>
          <a:prstGeom prst="line">
            <a:avLst/>
          </a:prstGeom>
          <a:ln w="38100">
            <a:solidFill>
              <a:srgbClr val="E7E6E6">
                <a:alpha val="72157"/>
              </a:srgb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3CD0E76-75A0-E80A-0045-E047CE92877B}"/>
              </a:ext>
            </a:extLst>
          </p:cNvPr>
          <p:cNvCxnSpPr>
            <a:cxnSpLocks/>
          </p:cNvCxnSpPr>
          <p:nvPr/>
        </p:nvCxnSpPr>
        <p:spPr>
          <a:xfrm>
            <a:off x="0" y="4522158"/>
            <a:ext cx="9144000" cy="26019"/>
          </a:xfrm>
          <a:prstGeom prst="line">
            <a:avLst/>
          </a:prstGeom>
          <a:ln w="38100">
            <a:solidFill>
              <a:srgbClr val="AFABAB">
                <a:alpha val="41176"/>
              </a:srgbClr>
            </a:solidFill>
          </a:ln>
        </p:spPr>
        <p:style>
          <a:lnRef idx="1">
            <a:schemeClr val="accent1"/>
          </a:lnRef>
          <a:fillRef idx="0">
            <a:schemeClr val="accent1"/>
          </a:fillRef>
          <a:effectRef idx="0">
            <a:schemeClr val="accent1"/>
          </a:effectRef>
          <a:fontRef idx="minor">
            <a:schemeClr val="tx1"/>
          </a:fontRef>
        </p:style>
      </p:cxnSp>
      <p:pic>
        <p:nvPicPr>
          <p:cNvPr id="4098" name="Picture 2" descr="Woman Talking On Phone Work Talk: vector de stock (libre de regalías)  1372118555 | Shutterstock">
            <a:extLst>
              <a:ext uri="{FF2B5EF4-FFF2-40B4-BE49-F238E27FC236}">
                <a16:creationId xmlns:a16="http://schemas.microsoft.com/office/drawing/2014/main" id="{42D0F037-CE00-01B0-B442-AD5F38A23E6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062" r="13112" b="8221"/>
          <a:stretch/>
        </p:blipFill>
        <p:spPr bwMode="auto">
          <a:xfrm>
            <a:off x="571500" y="4603216"/>
            <a:ext cx="367509" cy="4920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B04B783-F732-957C-B484-F18FFA3C4E85}"/>
              </a:ext>
            </a:extLst>
          </p:cNvPr>
          <p:cNvSpPr txBox="1"/>
          <p:nvPr/>
        </p:nvSpPr>
        <p:spPr>
          <a:xfrm>
            <a:off x="939009" y="4576744"/>
            <a:ext cx="3319113" cy="510778"/>
          </a:xfrm>
          <a:prstGeom prst="flowChartAlternateProcess">
            <a:avLst/>
          </a:prstGeom>
          <a:solidFill>
            <a:srgbClr val="00B0F0">
              <a:alpha val="45098"/>
            </a:srgbClr>
          </a:solidFill>
        </p:spPr>
        <p:txBody>
          <a:bodyPr wrap="square" rtlCol="0">
            <a:spAutoFit/>
          </a:bodyPr>
          <a:lstStyle/>
          <a:p>
            <a:pPr algn="ctr"/>
            <a:r>
              <a:rPr lang="en-US" sz="800" dirty="0"/>
              <a:t>Hello This is Gaby, I am checking on the Paystub </a:t>
            </a:r>
            <a:r>
              <a:rPr lang="es-US" sz="800" dirty="0"/>
              <a:t>And </a:t>
            </a:r>
            <a:r>
              <a:rPr lang="en-US" sz="800" dirty="0"/>
              <a:t>I am being charge for Federal taxes when I clearly claimed to be exempt, can you verify</a:t>
            </a:r>
            <a:r>
              <a:rPr lang="es-US" sz="800" dirty="0"/>
              <a:t>?</a:t>
            </a:r>
            <a:endParaRPr lang="en-US" sz="800" dirty="0"/>
          </a:p>
        </p:txBody>
      </p:sp>
      <p:pic>
        <p:nvPicPr>
          <p:cNvPr id="11" name="Picture 6" descr="Vectores e ilustraciones de Robot para descargar gratis | Freepik">
            <a:extLst>
              <a:ext uri="{FF2B5EF4-FFF2-40B4-BE49-F238E27FC236}">
                <a16:creationId xmlns:a16="http://schemas.microsoft.com/office/drawing/2014/main" id="{0ACBAF3C-0E53-20D1-ACF6-0E56AEA783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 y="3428431"/>
            <a:ext cx="897313" cy="897313"/>
          </a:xfrm>
          <a:prstGeom prst="flowChartConnector">
            <a:avLst/>
          </a:prstGeom>
          <a:noFill/>
          <a:ln w="76200">
            <a:solidFill>
              <a:srgbClr val="009999"/>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BC35158-3746-31AF-EC4E-F29785CE426A}"/>
              </a:ext>
            </a:extLst>
          </p:cNvPr>
          <p:cNvPicPr>
            <a:picLocks noChangeAspect="1"/>
          </p:cNvPicPr>
          <p:nvPr/>
        </p:nvPicPr>
        <p:blipFill>
          <a:blip r:embed="rId5"/>
          <a:stretch>
            <a:fillRect/>
          </a:stretch>
        </p:blipFill>
        <p:spPr>
          <a:xfrm>
            <a:off x="381000" y="1205230"/>
            <a:ext cx="4191000" cy="1194661"/>
          </a:xfrm>
          <a:prstGeom prst="rect">
            <a:avLst/>
          </a:prstGeom>
          <a:ln>
            <a:solidFill>
              <a:srgbClr val="AFABAB"/>
            </a:solidFill>
          </a:ln>
        </p:spPr>
      </p:pic>
      <p:pic>
        <p:nvPicPr>
          <p:cNvPr id="14" name="Picture 13">
            <a:extLst>
              <a:ext uri="{FF2B5EF4-FFF2-40B4-BE49-F238E27FC236}">
                <a16:creationId xmlns:a16="http://schemas.microsoft.com/office/drawing/2014/main" id="{CAF16123-44A9-CE9E-67A6-FE612CF4FA8D}"/>
              </a:ext>
            </a:extLst>
          </p:cNvPr>
          <p:cNvPicPr>
            <a:picLocks noChangeAspect="1"/>
          </p:cNvPicPr>
          <p:nvPr/>
        </p:nvPicPr>
        <p:blipFill>
          <a:blip r:embed="rId6"/>
          <a:stretch>
            <a:fillRect/>
          </a:stretch>
        </p:blipFill>
        <p:spPr>
          <a:xfrm>
            <a:off x="3701259" y="2591637"/>
            <a:ext cx="4601217" cy="1667108"/>
          </a:xfrm>
          <a:prstGeom prst="rect">
            <a:avLst/>
          </a:prstGeom>
          <a:ln>
            <a:solidFill>
              <a:srgbClr val="AFABAB"/>
            </a:solidFill>
          </a:ln>
        </p:spPr>
      </p:pic>
      <p:sp>
        <p:nvSpPr>
          <p:cNvPr id="15" name="TextBox 14">
            <a:extLst>
              <a:ext uri="{FF2B5EF4-FFF2-40B4-BE49-F238E27FC236}">
                <a16:creationId xmlns:a16="http://schemas.microsoft.com/office/drawing/2014/main" id="{7758379C-5670-3578-A1B2-973622627B1E}"/>
              </a:ext>
            </a:extLst>
          </p:cNvPr>
          <p:cNvSpPr txBox="1"/>
          <p:nvPr/>
        </p:nvSpPr>
        <p:spPr>
          <a:xfrm>
            <a:off x="4728437" y="1172581"/>
            <a:ext cx="3453538" cy="600164"/>
          </a:xfrm>
          <a:prstGeom prst="wedgeRectCallout">
            <a:avLst/>
          </a:prstGeom>
          <a:solidFill>
            <a:schemeClr val="bg1"/>
          </a:solidFill>
          <a:ln>
            <a:solidFill>
              <a:srgbClr val="AFABAB"/>
            </a:solidFill>
          </a:ln>
        </p:spPr>
        <p:txBody>
          <a:bodyPr wrap="square" rtlCol="0">
            <a:spAutoFit/>
          </a:bodyPr>
          <a:lstStyle/>
          <a:p>
            <a:r>
              <a:rPr lang="en-US" sz="1100" i="1" dirty="0"/>
              <a:t>As we can see in the paystub the employee is filling out taxes as Single. We need to confirm this with the information in PRISM</a:t>
            </a:r>
          </a:p>
        </p:txBody>
      </p:sp>
      <p:sp>
        <p:nvSpPr>
          <p:cNvPr id="16" name="TextBox 15">
            <a:extLst>
              <a:ext uri="{FF2B5EF4-FFF2-40B4-BE49-F238E27FC236}">
                <a16:creationId xmlns:a16="http://schemas.microsoft.com/office/drawing/2014/main" id="{3304150F-1908-7757-DB8F-281472CACB2D}"/>
              </a:ext>
            </a:extLst>
          </p:cNvPr>
          <p:cNvSpPr txBox="1"/>
          <p:nvPr/>
        </p:nvSpPr>
        <p:spPr>
          <a:xfrm>
            <a:off x="571500" y="2520752"/>
            <a:ext cx="2934076" cy="769441"/>
          </a:xfrm>
          <a:prstGeom prst="wedgeRectCallout">
            <a:avLst/>
          </a:prstGeom>
          <a:solidFill>
            <a:schemeClr val="bg1"/>
          </a:solidFill>
          <a:ln>
            <a:solidFill>
              <a:srgbClr val="AFABAB"/>
            </a:solidFill>
          </a:ln>
        </p:spPr>
        <p:txBody>
          <a:bodyPr wrap="square" rtlCol="0">
            <a:spAutoFit/>
          </a:bodyPr>
          <a:lstStyle/>
          <a:p>
            <a:r>
              <a:rPr lang="en-US" sz="1100" i="1" dirty="0"/>
              <a:t>The information in the Tax section matches with the one on the paystub, in this case, we can direct the EE to the ESS for tax update or we can send the form.</a:t>
            </a:r>
          </a:p>
        </p:txBody>
      </p:sp>
    </p:spTree>
    <p:extLst>
      <p:ext uri="{BB962C8B-B14F-4D97-AF65-F5344CB8AC3E}">
        <p14:creationId xmlns:p14="http://schemas.microsoft.com/office/powerpoint/2010/main" val="1283782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ree vector dollars illustration set">
            <a:extLst>
              <a:ext uri="{FF2B5EF4-FFF2-40B4-BE49-F238E27FC236}">
                <a16:creationId xmlns:a16="http://schemas.microsoft.com/office/drawing/2014/main" id="{55B13CA6-5F12-8A2B-AB04-102BA2BD0BEE}"/>
              </a:ext>
            </a:extLst>
          </p:cNvPr>
          <p:cNvPicPr>
            <a:picLocks noChangeAspect="1" noChangeArrowheads="1"/>
          </p:cNvPicPr>
          <p:nvPr/>
        </p:nvPicPr>
        <p:blipFill>
          <a:blip r:embed="rId2">
            <a:alphaModFix amt="16000"/>
            <a:extLst>
              <a:ext uri="{28A0092B-C50C-407E-A947-70E740481C1C}">
                <a14:useLocalDpi xmlns:a14="http://schemas.microsoft.com/office/drawing/2010/main" val="0"/>
              </a:ext>
            </a:extLst>
          </a:blip>
          <a:srcRect/>
          <a:stretch>
            <a:fillRect/>
          </a:stretch>
        </p:blipFill>
        <p:spPr bwMode="auto">
          <a:xfrm>
            <a:off x="3000375" y="791737"/>
            <a:ext cx="5686425" cy="3787922"/>
          </a:xfrm>
          <a:prstGeom prst="rect">
            <a:avLst/>
          </a:prstGeom>
          <a:noFill/>
          <a:extLst>
            <a:ext uri="{909E8E84-426E-40DD-AFC4-6F175D3DCCD1}">
              <a14:hiddenFill xmlns:a14="http://schemas.microsoft.com/office/drawing/2010/main">
                <a:solidFill>
                  <a:srgbClr val="FFFFFF"/>
                </a:solidFill>
              </a14:hiddenFill>
            </a:ext>
          </a:extLst>
        </p:spPr>
      </p:pic>
      <p:sp>
        <p:nvSpPr>
          <p:cNvPr id="7" name="Title 2">
            <a:extLst>
              <a:ext uri="{FF2B5EF4-FFF2-40B4-BE49-F238E27FC236}">
                <a16:creationId xmlns:a16="http://schemas.microsoft.com/office/drawing/2014/main" id="{4F1A9104-C37B-4752-9A1C-A3583AF66705}"/>
              </a:ext>
            </a:extLst>
          </p:cNvPr>
          <p:cNvSpPr>
            <a:spLocks noGrp="1"/>
          </p:cNvSpPr>
          <p:nvPr>
            <p:ph type="title"/>
          </p:nvPr>
        </p:nvSpPr>
        <p:spPr>
          <a:xfrm>
            <a:off x="571500" y="373083"/>
            <a:ext cx="7543800" cy="499713"/>
          </a:xfrm>
        </p:spPr>
        <p:txBody>
          <a:bodyPr/>
          <a:lstStyle/>
          <a:p>
            <a:pPr algn="ctr"/>
            <a:r>
              <a:rPr lang="en-US" sz="2800" dirty="0">
                <a:solidFill>
                  <a:srgbClr val="FA6D26"/>
                </a:solidFill>
              </a:rPr>
              <a:t>Payroll vouchers &amp; </a:t>
            </a:r>
            <a:r>
              <a:rPr lang="en-US" sz="2800" dirty="0">
                <a:solidFill>
                  <a:schemeClr val="tx1"/>
                </a:solidFill>
              </a:rPr>
              <a:t>Scenarios</a:t>
            </a:r>
          </a:p>
        </p:txBody>
      </p:sp>
      <p:cxnSp>
        <p:nvCxnSpPr>
          <p:cNvPr id="5" name="Straight Connector 4">
            <a:extLst>
              <a:ext uri="{FF2B5EF4-FFF2-40B4-BE49-F238E27FC236}">
                <a16:creationId xmlns:a16="http://schemas.microsoft.com/office/drawing/2014/main" id="{3FCD6FBD-9C96-47DD-DBD9-E2FBFA81B99B}"/>
              </a:ext>
            </a:extLst>
          </p:cNvPr>
          <p:cNvCxnSpPr>
            <a:cxnSpLocks/>
          </p:cNvCxnSpPr>
          <p:nvPr/>
        </p:nvCxnSpPr>
        <p:spPr>
          <a:xfrm>
            <a:off x="0" y="791737"/>
            <a:ext cx="8686800" cy="0"/>
          </a:xfrm>
          <a:prstGeom prst="line">
            <a:avLst/>
          </a:prstGeom>
          <a:ln w="38100">
            <a:solidFill>
              <a:srgbClr val="E7E6E6">
                <a:alpha val="72157"/>
              </a:srgb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28E170F-10F4-9C6C-4F9B-A0E7BC9F3685}"/>
              </a:ext>
            </a:extLst>
          </p:cNvPr>
          <p:cNvSpPr txBox="1"/>
          <p:nvPr/>
        </p:nvSpPr>
        <p:spPr>
          <a:xfrm>
            <a:off x="6639935" y="2867211"/>
            <a:ext cx="1325537" cy="261610"/>
          </a:xfrm>
          <a:prstGeom prst="rect">
            <a:avLst/>
          </a:prstGeom>
          <a:noFill/>
        </p:spPr>
        <p:txBody>
          <a:bodyPr wrap="square" rtlCol="0">
            <a:spAutoFit/>
          </a:bodyPr>
          <a:lstStyle/>
          <a:p>
            <a:r>
              <a:rPr lang="en-US" sz="1100" b="1" i="1" dirty="0"/>
              <a:t>Let’s Find out…</a:t>
            </a:r>
          </a:p>
        </p:txBody>
      </p:sp>
      <p:pic>
        <p:nvPicPr>
          <p:cNvPr id="6146" name="Picture 2" descr="Asian businesswoman talking on the mobile phone Vector Image">
            <a:extLst>
              <a:ext uri="{FF2B5EF4-FFF2-40B4-BE49-F238E27FC236}">
                <a16:creationId xmlns:a16="http://schemas.microsoft.com/office/drawing/2014/main" id="{B5F23D07-E469-E30F-B511-3DC0CF06D99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080" r="6433" b="7253"/>
          <a:stretch/>
        </p:blipFill>
        <p:spPr bwMode="auto">
          <a:xfrm>
            <a:off x="479068" y="2439679"/>
            <a:ext cx="2230304" cy="20766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83741BEF-FDF0-3539-BFD9-DFE027CC5B9B}"/>
              </a:ext>
            </a:extLst>
          </p:cNvPr>
          <p:cNvPicPr>
            <a:picLocks noChangeAspect="1"/>
          </p:cNvPicPr>
          <p:nvPr/>
        </p:nvPicPr>
        <p:blipFill>
          <a:blip r:embed="rId4"/>
          <a:stretch>
            <a:fillRect/>
          </a:stretch>
        </p:blipFill>
        <p:spPr>
          <a:xfrm>
            <a:off x="2121911" y="2814883"/>
            <a:ext cx="4227021" cy="1018188"/>
          </a:xfrm>
          <a:prstGeom prst="rect">
            <a:avLst/>
          </a:prstGeom>
          <a:ln>
            <a:solidFill>
              <a:srgbClr val="AFABAB"/>
            </a:solidFill>
          </a:ln>
        </p:spPr>
      </p:pic>
      <p:sp>
        <p:nvSpPr>
          <p:cNvPr id="3" name="TextBox 2">
            <a:extLst>
              <a:ext uri="{FF2B5EF4-FFF2-40B4-BE49-F238E27FC236}">
                <a16:creationId xmlns:a16="http://schemas.microsoft.com/office/drawing/2014/main" id="{1B04B783-F732-957C-B484-F18FFA3C4E85}"/>
              </a:ext>
            </a:extLst>
          </p:cNvPr>
          <p:cNvSpPr txBox="1"/>
          <p:nvPr/>
        </p:nvSpPr>
        <p:spPr>
          <a:xfrm>
            <a:off x="2001028" y="1322898"/>
            <a:ext cx="4638907" cy="1328023"/>
          </a:xfrm>
          <a:prstGeom prst="flowChartAlternateProcess">
            <a:avLst/>
          </a:prstGeom>
          <a:solidFill>
            <a:srgbClr val="FF6600">
              <a:alpha val="41176"/>
            </a:srgbClr>
          </a:solidFill>
        </p:spPr>
        <p:txBody>
          <a:bodyPr wrap="square" rtlCol="0">
            <a:spAutoFit/>
          </a:bodyPr>
          <a:lstStyle/>
          <a:p>
            <a:pPr algn="ctr"/>
            <a:r>
              <a:rPr lang="en-US" dirty="0"/>
              <a:t>Hello this is Francine, I am calling because I am missing around USD1000 of my check, I do not know where the money go, can you verify please? </a:t>
            </a:r>
          </a:p>
        </p:txBody>
      </p:sp>
      <p:pic>
        <p:nvPicPr>
          <p:cNvPr id="11" name="Picture 6" descr="Vectores e ilustraciones de Robot para descargar gratis | Freepik">
            <a:extLst>
              <a:ext uri="{FF2B5EF4-FFF2-40B4-BE49-F238E27FC236}">
                <a16:creationId xmlns:a16="http://schemas.microsoft.com/office/drawing/2014/main" id="{0ACBAF3C-0E53-20D1-ACF6-0E56AEA783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8932" y="3181148"/>
            <a:ext cx="1194868" cy="1194868"/>
          </a:xfrm>
          <a:prstGeom prst="flowChartConnector">
            <a:avLst/>
          </a:prstGeom>
          <a:noFill/>
          <a:ln w="76200">
            <a:solidFill>
              <a:srgbClr val="009999"/>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C3CD0E76-75A0-E80A-0045-E047CE92877B}"/>
              </a:ext>
            </a:extLst>
          </p:cNvPr>
          <p:cNvCxnSpPr>
            <a:cxnSpLocks/>
          </p:cNvCxnSpPr>
          <p:nvPr/>
        </p:nvCxnSpPr>
        <p:spPr>
          <a:xfrm>
            <a:off x="0" y="4522158"/>
            <a:ext cx="9144000" cy="26019"/>
          </a:xfrm>
          <a:prstGeom prst="line">
            <a:avLst/>
          </a:prstGeom>
          <a:ln w="38100">
            <a:solidFill>
              <a:srgbClr val="AFABAB">
                <a:alpha val="41176"/>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8268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ree vector dollars illustration set">
            <a:extLst>
              <a:ext uri="{FF2B5EF4-FFF2-40B4-BE49-F238E27FC236}">
                <a16:creationId xmlns:a16="http://schemas.microsoft.com/office/drawing/2014/main" id="{55B13CA6-5F12-8A2B-AB04-102BA2BD0BEE}"/>
              </a:ext>
            </a:extLst>
          </p:cNvPr>
          <p:cNvPicPr>
            <a:picLocks noChangeAspect="1" noChangeArrowheads="1"/>
          </p:cNvPicPr>
          <p:nvPr/>
        </p:nvPicPr>
        <p:blipFill>
          <a:blip r:embed="rId2">
            <a:alphaModFix amt="16000"/>
            <a:extLst>
              <a:ext uri="{28A0092B-C50C-407E-A947-70E740481C1C}">
                <a14:useLocalDpi xmlns:a14="http://schemas.microsoft.com/office/drawing/2010/main" val="0"/>
              </a:ext>
            </a:extLst>
          </a:blip>
          <a:srcRect/>
          <a:stretch>
            <a:fillRect/>
          </a:stretch>
        </p:blipFill>
        <p:spPr bwMode="auto">
          <a:xfrm>
            <a:off x="3000375" y="791737"/>
            <a:ext cx="5686425" cy="3787922"/>
          </a:xfrm>
          <a:prstGeom prst="rect">
            <a:avLst/>
          </a:prstGeom>
          <a:noFill/>
          <a:extLst>
            <a:ext uri="{909E8E84-426E-40DD-AFC4-6F175D3DCCD1}">
              <a14:hiddenFill xmlns:a14="http://schemas.microsoft.com/office/drawing/2010/main">
                <a:solidFill>
                  <a:srgbClr val="FFFFFF"/>
                </a:solidFill>
              </a14:hiddenFill>
            </a:ext>
          </a:extLst>
        </p:spPr>
      </p:pic>
      <p:sp>
        <p:nvSpPr>
          <p:cNvPr id="7" name="Title 2">
            <a:extLst>
              <a:ext uri="{FF2B5EF4-FFF2-40B4-BE49-F238E27FC236}">
                <a16:creationId xmlns:a16="http://schemas.microsoft.com/office/drawing/2014/main" id="{4F1A9104-C37B-4752-9A1C-A3583AF66705}"/>
              </a:ext>
            </a:extLst>
          </p:cNvPr>
          <p:cNvSpPr>
            <a:spLocks noGrp="1"/>
          </p:cNvSpPr>
          <p:nvPr>
            <p:ph type="title"/>
          </p:nvPr>
        </p:nvSpPr>
        <p:spPr>
          <a:xfrm>
            <a:off x="571500" y="373083"/>
            <a:ext cx="7543800" cy="499713"/>
          </a:xfrm>
        </p:spPr>
        <p:txBody>
          <a:bodyPr/>
          <a:lstStyle/>
          <a:p>
            <a:pPr algn="ctr"/>
            <a:r>
              <a:rPr lang="en-US" sz="2800" dirty="0">
                <a:solidFill>
                  <a:srgbClr val="FA6D26"/>
                </a:solidFill>
              </a:rPr>
              <a:t>Payroll vouchers &amp; </a:t>
            </a:r>
            <a:r>
              <a:rPr lang="en-US" sz="2800" dirty="0">
                <a:solidFill>
                  <a:schemeClr val="tx1"/>
                </a:solidFill>
              </a:rPr>
              <a:t>Scenarios</a:t>
            </a:r>
          </a:p>
        </p:txBody>
      </p:sp>
      <p:cxnSp>
        <p:nvCxnSpPr>
          <p:cNvPr id="5" name="Straight Connector 4">
            <a:extLst>
              <a:ext uri="{FF2B5EF4-FFF2-40B4-BE49-F238E27FC236}">
                <a16:creationId xmlns:a16="http://schemas.microsoft.com/office/drawing/2014/main" id="{3FCD6FBD-9C96-47DD-DBD9-E2FBFA81B99B}"/>
              </a:ext>
            </a:extLst>
          </p:cNvPr>
          <p:cNvCxnSpPr>
            <a:cxnSpLocks/>
          </p:cNvCxnSpPr>
          <p:nvPr/>
        </p:nvCxnSpPr>
        <p:spPr>
          <a:xfrm>
            <a:off x="0" y="791737"/>
            <a:ext cx="8686800" cy="0"/>
          </a:xfrm>
          <a:prstGeom prst="line">
            <a:avLst/>
          </a:prstGeom>
          <a:ln w="38100">
            <a:solidFill>
              <a:srgbClr val="E7E6E6">
                <a:alpha val="72157"/>
              </a:srgb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3CD0E76-75A0-E80A-0045-E047CE92877B}"/>
              </a:ext>
            </a:extLst>
          </p:cNvPr>
          <p:cNvCxnSpPr>
            <a:cxnSpLocks/>
          </p:cNvCxnSpPr>
          <p:nvPr/>
        </p:nvCxnSpPr>
        <p:spPr>
          <a:xfrm>
            <a:off x="0" y="4522158"/>
            <a:ext cx="9144000" cy="26019"/>
          </a:xfrm>
          <a:prstGeom prst="line">
            <a:avLst/>
          </a:prstGeom>
          <a:ln w="38100">
            <a:solidFill>
              <a:srgbClr val="AFABAB">
                <a:alpha val="41176"/>
              </a:srgb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B04B783-F732-957C-B484-F18FFA3C4E85}"/>
              </a:ext>
            </a:extLst>
          </p:cNvPr>
          <p:cNvSpPr txBox="1"/>
          <p:nvPr/>
        </p:nvSpPr>
        <p:spPr>
          <a:xfrm>
            <a:off x="846337" y="4568268"/>
            <a:ext cx="3090573" cy="510778"/>
          </a:xfrm>
          <a:prstGeom prst="flowChartAlternateProcess">
            <a:avLst/>
          </a:prstGeom>
          <a:solidFill>
            <a:srgbClr val="FF6600">
              <a:alpha val="40000"/>
            </a:srgbClr>
          </a:solidFill>
        </p:spPr>
        <p:txBody>
          <a:bodyPr wrap="square" rtlCol="0">
            <a:spAutoFit/>
          </a:bodyPr>
          <a:lstStyle/>
          <a:p>
            <a:pPr algn="ctr"/>
            <a:r>
              <a:rPr lang="en-US" sz="800" dirty="0"/>
              <a:t>Hello this is Francine, I am calling because I am missing around USD1000 of my check, I do not know where the money go, can you verify please? </a:t>
            </a:r>
          </a:p>
        </p:txBody>
      </p:sp>
      <p:sp>
        <p:nvSpPr>
          <p:cNvPr id="12" name="TextBox 11">
            <a:extLst>
              <a:ext uri="{FF2B5EF4-FFF2-40B4-BE49-F238E27FC236}">
                <a16:creationId xmlns:a16="http://schemas.microsoft.com/office/drawing/2014/main" id="{E28E170F-10F4-9C6C-4F9B-A0E7BC9F3685}"/>
              </a:ext>
            </a:extLst>
          </p:cNvPr>
          <p:cNvSpPr txBox="1"/>
          <p:nvPr/>
        </p:nvSpPr>
        <p:spPr>
          <a:xfrm>
            <a:off x="5723716" y="1391569"/>
            <a:ext cx="2003086" cy="1787723"/>
          </a:xfrm>
          <a:prstGeom prst="flowChartAlternateProcess">
            <a:avLst/>
          </a:prstGeom>
          <a:solidFill>
            <a:srgbClr val="009999">
              <a:alpha val="45098"/>
            </a:srgbClr>
          </a:solidFill>
        </p:spPr>
        <p:txBody>
          <a:bodyPr wrap="square" rtlCol="0">
            <a:spAutoFit/>
          </a:bodyPr>
          <a:lstStyle/>
          <a:p>
            <a:r>
              <a:rPr lang="en-US" sz="1100" b="1" i="1" dirty="0"/>
              <a:t>According to what we see in PRISM, the EE has 2 bank accounts so 80% of the money went to a different Account. We can educate the EE about checking the balance on the account ending in 38671.</a:t>
            </a:r>
          </a:p>
        </p:txBody>
      </p:sp>
      <p:pic>
        <p:nvPicPr>
          <p:cNvPr id="11" name="Picture 6" descr="Vectores e ilustraciones de Robot para descargar gratis | Freepik">
            <a:extLst>
              <a:ext uri="{FF2B5EF4-FFF2-40B4-BE49-F238E27FC236}">
                <a16:creationId xmlns:a16="http://schemas.microsoft.com/office/drawing/2014/main" id="{0ACBAF3C-0E53-20D1-ACF6-0E56AEA783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8316" y="2102546"/>
            <a:ext cx="1171096" cy="1171096"/>
          </a:xfrm>
          <a:prstGeom prst="flowChartConnector">
            <a:avLst/>
          </a:prstGeom>
          <a:noFill/>
          <a:ln w="76200">
            <a:solidFill>
              <a:srgbClr val="009999"/>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146" name="Picture 2" descr="Asian businesswoman talking on the mobile phone Vector Image">
            <a:extLst>
              <a:ext uri="{FF2B5EF4-FFF2-40B4-BE49-F238E27FC236}">
                <a16:creationId xmlns:a16="http://schemas.microsoft.com/office/drawing/2014/main" id="{B5F23D07-E469-E30F-B511-3DC0CF06D99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2080" r="6433" b="7253"/>
          <a:stretch/>
        </p:blipFill>
        <p:spPr bwMode="auto">
          <a:xfrm>
            <a:off x="358137" y="4603215"/>
            <a:ext cx="488200" cy="45455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83741BEF-FDF0-3539-BFD9-DFE027CC5B9B}"/>
              </a:ext>
            </a:extLst>
          </p:cNvPr>
          <p:cNvPicPr>
            <a:picLocks noChangeAspect="1"/>
          </p:cNvPicPr>
          <p:nvPr/>
        </p:nvPicPr>
        <p:blipFill>
          <a:blip r:embed="rId5"/>
          <a:stretch>
            <a:fillRect/>
          </a:stretch>
        </p:blipFill>
        <p:spPr>
          <a:xfrm>
            <a:off x="457200" y="1124869"/>
            <a:ext cx="4227021" cy="1018188"/>
          </a:xfrm>
          <a:prstGeom prst="rect">
            <a:avLst/>
          </a:prstGeom>
          <a:ln>
            <a:solidFill>
              <a:srgbClr val="AFABAB"/>
            </a:solidFill>
          </a:ln>
        </p:spPr>
      </p:pic>
      <p:sp>
        <p:nvSpPr>
          <p:cNvPr id="4" name="TextBox 3">
            <a:extLst>
              <a:ext uri="{FF2B5EF4-FFF2-40B4-BE49-F238E27FC236}">
                <a16:creationId xmlns:a16="http://schemas.microsoft.com/office/drawing/2014/main" id="{FF75A882-3E7E-C9BC-6C18-37E1B7714643}"/>
              </a:ext>
            </a:extLst>
          </p:cNvPr>
          <p:cNvSpPr txBox="1"/>
          <p:nvPr/>
        </p:nvSpPr>
        <p:spPr>
          <a:xfrm>
            <a:off x="602237" y="2300635"/>
            <a:ext cx="3453538" cy="938719"/>
          </a:xfrm>
          <a:prstGeom prst="wedgeRectCallout">
            <a:avLst/>
          </a:prstGeom>
          <a:solidFill>
            <a:schemeClr val="bg1"/>
          </a:solidFill>
          <a:ln>
            <a:solidFill>
              <a:srgbClr val="AFABAB"/>
            </a:solidFill>
          </a:ln>
        </p:spPr>
        <p:txBody>
          <a:bodyPr wrap="square" rtlCol="0">
            <a:spAutoFit/>
          </a:bodyPr>
          <a:lstStyle/>
          <a:p>
            <a:r>
              <a:rPr lang="en-US" sz="1100" i="1" dirty="0"/>
              <a:t>First, we want to confirm how the money was deposited for that payment. By looking at the voucher we see that the money was deposited in two accounts… we will need to go to PRISM and see the set up.</a:t>
            </a:r>
          </a:p>
        </p:txBody>
      </p:sp>
      <p:pic>
        <p:nvPicPr>
          <p:cNvPr id="10" name="Picture 9">
            <a:extLst>
              <a:ext uri="{FF2B5EF4-FFF2-40B4-BE49-F238E27FC236}">
                <a16:creationId xmlns:a16="http://schemas.microsoft.com/office/drawing/2014/main" id="{ED854762-85E7-0851-EE42-F8CEEC08BB45}"/>
              </a:ext>
            </a:extLst>
          </p:cNvPr>
          <p:cNvPicPr>
            <a:picLocks noChangeAspect="1"/>
          </p:cNvPicPr>
          <p:nvPr/>
        </p:nvPicPr>
        <p:blipFill>
          <a:blip r:embed="rId6"/>
          <a:stretch>
            <a:fillRect/>
          </a:stretch>
        </p:blipFill>
        <p:spPr>
          <a:xfrm>
            <a:off x="958677" y="3631678"/>
            <a:ext cx="6768125" cy="690251"/>
          </a:xfrm>
          <a:prstGeom prst="rect">
            <a:avLst/>
          </a:prstGeom>
          <a:ln>
            <a:solidFill>
              <a:srgbClr val="AFABAB"/>
            </a:solidFill>
          </a:ln>
        </p:spPr>
      </p:pic>
    </p:spTree>
    <p:extLst>
      <p:ext uri="{BB962C8B-B14F-4D97-AF65-F5344CB8AC3E}">
        <p14:creationId xmlns:p14="http://schemas.microsoft.com/office/powerpoint/2010/main" val="16662121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C53A144-7F26-C044-B0B0-AAA92B7724C3}"/>
              </a:ext>
            </a:extLst>
          </p:cNvPr>
          <p:cNvSpPr>
            <a:spLocks noGrp="1"/>
          </p:cNvSpPr>
          <p:nvPr>
            <p:ph type="title"/>
          </p:nvPr>
        </p:nvSpPr>
        <p:spPr>
          <a:xfrm>
            <a:off x="589018" y="2141034"/>
            <a:ext cx="5083023" cy="655804"/>
          </a:xfrm>
        </p:spPr>
        <p:txBody>
          <a:bodyPr/>
          <a:lstStyle/>
          <a:p>
            <a:r>
              <a:rPr lang="en-US" dirty="0"/>
              <a:t>Questions</a:t>
            </a:r>
            <a:r>
              <a:rPr lang="es-US" dirty="0"/>
              <a:t>?</a:t>
            </a:r>
            <a:endParaRPr lang="en-US" dirty="0"/>
          </a:p>
        </p:txBody>
      </p:sp>
      <p:sp>
        <p:nvSpPr>
          <p:cNvPr id="4" name="Slide Number Placeholder 3">
            <a:extLst>
              <a:ext uri="{FF2B5EF4-FFF2-40B4-BE49-F238E27FC236}">
                <a16:creationId xmlns:a16="http://schemas.microsoft.com/office/drawing/2014/main" id="{C0396F9E-4B4B-C84C-8F32-7F06466151DC}"/>
              </a:ext>
            </a:extLst>
          </p:cNvPr>
          <p:cNvSpPr>
            <a:spLocks noGrp="1"/>
          </p:cNvSpPr>
          <p:nvPr>
            <p:ph type="sldNum" sz="quarter" idx="12"/>
          </p:nvPr>
        </p:nvSpPr>
        <p:spPr/>
        <p:txBody>
          <a:bodyPr/>
          <a:lstStyle/>
          <a:p>
            <a:fld id="{00000000-1234-1234-1234-123412341234}" type="slidenum">
              <a:rPr lang="en-US" smtClean="0"/>
              <a:pPr/>
              <a:t>19</a:t>
            </a:fld>
            <a:endParaRPr lang="en-US"/>
          </a:p>
        </p:txBody>
      </p:sp>
    </p:spTree>
    <p:extLst>
      <p:ext uri="{BB962C8B-B14F-4D97-AF65-F5344CB8AC3E}">
        <p14:creationId xmlns:p14="http://schemas.microsoft.com/office/powerpoint/2010/main" val="109691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4" name="Picture 10" descr="Overview: What Is Customer Service? - Salesforce">
            <a:extLst>
              <a:ext uri="{FF2B5EF4-FFF2-40B4-BE49-F238E27FC236}">
                <a16:creationId xmlns:a16="http://schemas.microsoft.com/office/drawing/2014/main" id="{FCAE07F8-9941-4C1B-9838-3889C80B1343}"/>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12313" y="548502"/>
            <a:ext cx="7315200" cy="4114800"/>
          </a:xfrm>
          <a:prstGeom prst="flowChartDelay">
            <a:avLst/>
          </a:prstGeom>
          <a:noFill/>
          <a:extLst>
            <a:ext uri="{909E8E84-426E-40DD-AFC4-6F175D3DCCD1}">
              <a14:hiddenFill xmlns:a14="http://schemas.microsoft.com/office/drawing/2010/main">
                <a:solidFill>
                  <a:srgbClr val="FFFFFF"/>
                </a:solidFill>
              </a14:hiddenFill>
            </a:ext>
          </a:extLst>
        </p:spPr>
      </p:pic>
      <p:sp>
        <p:nvSpPr>
          <p:cNvPr id="37" name="Title 2">
            <a:extLst>
              <a:ext uri="{FF2B5EF4-FFF2-40B4-BE49-F238E27FC236}">
                <a16:creationId xmlns:a16="http://schemas.microsoft.com/office/drawing/2014/main" id="{DE8330EF-64EB-4A2C-BAE9-78FC5B03D4E7}"/>
              </a:ext>
            </a:extLst>
          </p:cNvPr>
          <p:cNvSpPr>
            <a:spLocks noGrp="1"/>
          </p:cNvSpPr>
          <p:nvPr>
            <p:ph type="title"/>
          </p:nvPr>
        </p:nvSpPr>
        <p:spPr>
          <a:xfrm>
            <a:off x="917734" y="604830"/>
            <a:ext cx="7308528" cy="432805"/>
          </a:xfrm>
        </p:spPr>
        <p:txBody>
          <a:bodyPr/>
          <a:lstStyle/>
          <a:p>
            <a:pPr algn="ctr"/>
            <a:r>
              <a:rPr lang="en-US" sz="2800" dirty="0">
                <a:solidFill>
                  <a:srgbClr val="FA6D26"/>
                </a:solidFill>
              </a:rPr>
              <a:t>Payroll Vouchers -The Goal Of This Presentation</a:t>
            </a:r>
          </a:p>
        </p:txBody>
      </p:sp>
      <p:sp>
        <p:nvSpPr>
          <p:cNvPr id="8" name="TextBox 7">
            <a:extLst>
              <a:ext uri="{FF2B5EF4-FFF2-40B4-BE49-F238E27FC236}">
                <a16:creationId xmlns:a16="http://schemas.microsoft.com/office/drawing/2014/main" id="{0124A167-A1A3-4566-BAEE-EBDCA162E86D}"/>
              </a:ext>
            </a:extLst>
          </p:cNvPr>
          <p:cNvSpPr txBox="1"/>
          <p:nvPr/>
        </p:nvSpPr>
        <p:spPr>
          <a:xfrm>
            <a:off x="917734" y="1435688"/>
            <a:ext cx="7471317" cy="584775"/>
          </a:xfrm>
          <a:prstGeom prst="rect">
            <a:avLst/>
          </a:prstGeom>
          <a:noFill/>
        </p:spPr>
        <p:txBody>
          <a:bodyPr wrap="square" rtlCol="0">
            <a:spAutoFit/>
          </a:bodyPr>
          <a:lstStyle/>
          <a:p>
            <a:pPr algn="ctr"/>
            <a:r>
              <a:rPr lang="en-US" sz="1600" dirty="0">
                <a:solidFill>
                  <a:srgbClr val="706866"/>
                </a:solidFill>
              </a:rPr>
              <a:t>During the following presentation we are going to address most common questions regarding Unemployment, at the end of this training the team Will</a:t>
            </a:r>
            <a:r>
              <a:rPr lang="es-US" sz="1600" dirty="0">
                <a:solidFill>
                  <a:srgbClr val="706866"/>
                </a:solidFill>
              </a:rPr>
              <a:t>:</a:t>
            </a:r>
            <a:endParaRPr lang="en-US" sz="1600" dirty="0">
              <a:solidFill>
                <a:srgbClr val="706866"/>
              </a:solidFill>
            </a:endParaRPr>
          </a:p>
        </p:txBody>
      </p:sp>
      <p:sp>
        <p:nvSpPr>
          <p:cNvPr id="10" name="TextBox 9">
            <a:extLst>
              <a:ext uri="{FF2B5EF4-FFF2-40B4-BE49-F238E27FC236}">
                <a16:creationId xmlns:a16="http://schemas.microsoft.com/office/drawing/2014/main" id="{B1AD9984-FB14-46F7-BD90-450DE05606D2}"/>
              </a:ext>
            </a:extLst>
          </p:cNvPr>
          <p:cNvSpPr txBox="1"/>
          <p:nvPr/>
        </p:nvSpPr>
        <p:spPr>
          <a:xfrm>
            <a:off x="150540" y="2776654"/>
            <a:ext cx="8842917" cy="369332"/>
          </a:xfrm>
          <a:prstGeom prst="rect">
            <a:avLst/>
          </a:prstGeom>
          <a:solidFill>
            <a:schemeClr val="accent1">
              <a:lumMod val="20000"/>
              <a:lumOff val="80000"/>
            </a:schemeClr>
          </a:solidFill>
        </p:spPr>
        <p:txBody>
          <a:bodyPr wrap="square" rtlCol="0">
            <a:spAutoFit/>
          </a:bodyPr>
          <a:lstStyle/>
          <a:p>
            <a:pPr algn="ctr"/>
            <a:r>
              <a:rPr lang="en-US" dirty="0">
                <a:solidFill>
                  <a:srgbClr val="706866"/>
                </a:solidFill>
              </a:rPr>
              <a:t>Have a clear idea of how to address most common questions</a:t>
            </a:r>
          </a:p>
        </p:txBody>
      </p:sp>
      <p:sp>
        <p:nvSpPr>
          <p:cNvPr id="12" name="TextBox 11">
            <a:extLst>
              <a:ext uri="{FF2B5EF4-FFF2-40B4-BE49-F238E27FC236}">
                <a16:creationId xmlns:a16="http://schemas.microsoft.com/office/drawing/2014/main" id="{141C1DC7-141B-4D9E-9CF3-C751688C3A2E}"/>
              </a:ext>
            </a:extLst>
          </p:cNvPr>
          <p:cNvSpPr txBox="1"/>
          <p:nvPr/>
        </p:nvSpPr>
        <p:spPr>
          <a:xfrm>
            <a:off x="769434" y="2236570"/>
            <a:ext cx="7471317" cy="369332"/>
          </a:xfrm>
          <a:prstGeom prst="rect">
            <a:avLst/>
          </a:prstGeom>
          <a:solidFill>
            <a:schemeClr val="accent1">
              <a:lumMod val="20000"/>
              <a:lumOff val="80000"/>
            </a:schemeClr>
          </a:solidFill>
        </p:spPr>
        <p:txBody>
          <a:bodyPr wrap="square" rtlCol="0">
            <a:spAutoFit/>
          </a:bodyPr>
          <a:lstStyle/>
          <a:p>
            <a:pPr algn="ctr"/>
            <a:r>
              <a:rPr lang="en-US" dirty="0">
                <a:solidFill>
                  <a:srgbClr val="706866"/>
                </a:solidFill>
              </a:rPr>
              <a:t>Understand in depth the payroll voucher of employees</a:t>
            </a:r>
          </a:p>
        </p:txBody>
      </p:sp>
      <p:sp>
        <p:nvSpPr>
          <p:cNvPr id="13" name="TextBox 12">
            <a:extLst>
              <a:ext uri="{FF2B5EF4-FFF2-40B4-BE49-F238E27FC236}">
                <a16:creationId xmlns:a16="http://schemas.microsoft.com/office/drawing/2014/main" id="{8999212F-CFAF-47AC-9160-01FA5B40087C}"/>
              </a:ext>
            </a:extLst>
          </p:cNvPr>
          <p:cNvSpPr txBox="1"/>
          <p:nvPr/>
        </p:nvSpPr>
        <p:spPr>
          <a:xfrm>
            <a:off x="268440" y="3371616"/>
            <a:ext cx="8607116" cy="369332"/>
          </a:xfrm>
          <a:prstGeom prst="rect">
            <a:avLst/>
          </a:prstGeom>
          <a:solidFill>
            <a:schemeClr val="accent1">
              <a:lumMod val="20000"/>
              <a:lumOff val="80000"/>
            </a:schemeClr>
          </a:solidFill>
        </p:spPr>
        <p:txBody>
          <a:bodyPr wrap="square" rtlCol="0">
            <a:spAutoFit/>
          </a:bodyPr>
          <a:lstStyle/>
          <a:p>
            <a:pPr algn="ctr"/>
            <a:r>
              <a:rPr lang="en-US" dirty="0">
                <a:solidFill>
                  <a:srgbClr val="706866"/>
                </a:solidFill>
              </a:rPr>
              <a:t>Provide confidence to the team and accurate guidance to employees</a:t>
            </a:r>
          </a:p>
        </p:txBody>
      </p:sp>
      <p:sp>
        <p:nvSpPr>
          <p:cNvPr id="16" name="TextBox 15">
            <a:extLst>
              <a:ext uri="{FF2B5EF4-FFF2-40B4-BE49-F238E27FC236}">
                <a16:creationId xmlns:a16="http://schemas.microsoft.com/office/drawing/2014/main" id="{357154DB-FC6A-47F2-A6EA-39BBAAA4E72F}"/>
              </a:ext>
            </a:extLst>
          </p:cNvPr>
          <p:cNvSpPr txBox="1"/>
          <p:nvPr/>
        </p:nvSpPr>
        <p:spPr>
          <a:xfrm>
            <a:off x="320595" y="3925126"/>
            <a:ext cx="8368993" cy="369332"/>
          </a:xfrm>
          <a:prstGeom prst="rect">
            <a:avLst/>
          </a:prstGeom>
          <a:solidFill>
            <a:schemeClr val="accent1">
              <a:lumMod val="20000"/>
              <a:lumOff val="80000"/>
            </a:schemeClr>
          </a:solidFill>
        </p:spPr>
        <p:txBody>
          <a:bodyPr wrap="square" rtlCol="0">
            <a:spAutoFit/>
          </a:bodyPr>
          <a:lstStyle/>
          <a:p>
            <a:pPr algn="ctr"/>
            <a:r>
              <a:rPr lang="en-US" dirty="0">
                <a:solidFill>
                  <a:srgbClr val="706866"/>
                </a:solidFill>
              </a:rPr>
              <a:t>Have more material to consult when assisting </a:t>
            </a:r>
            <a:r>
              <a:rPr lang="en-US">
                <a:solidFill>
                  <a:srgbClr val="706866"/>
                </a:solidFill>
              </a:rPr>
              <a:t>Payroll Voucher </a:t>
            </a:r>
            <a:r>
              <a:rPr lang="en-US" dirty="0">
                <a:solidFill>
                  <a:srgbClr val="706866"/>
                </a:solidFill>
              </a:rPr>
              <a:t>questions</a:t>
            </a:r>
          </a:p>
        </p:txBody>
      </p:sp>
    </p:spTree>
    <p:extLst>
      <p:ext uri="{BB962C8B-B14F-4D97-AF65-F5344CB8AC3E}">
        <p14:creationId xmlns:p14="http://schemas.microsoft.com/office/powerpoint/2010/main" val="3078344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 descr="Free vector dollars illustration set">
            <a:extLst>
              <a:ext uri="{FF2B5EF4-FFF2-40B4-BE49-F238E27FC236}">
                <a16:creationId xmlns:a16="http://schemas.microsoft.com/office/drawing/2014/main" id="{1A8AFECD-EC9D-8761-5B71-01EFE33BE0F7}"/>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1590675" y="795171"/>
            <a:ext cx="5686425" cy="3787922"/>
          </a:xfrm>
          <a:prstGeom prst="rect">
            <a:avLst/>
          </a:prstGeom>
          <a:noFill/>
          <a:extLst>
            <a:ext uri="{909E8E84-426E-40DD-AFC4-6F175D3DCCD1}">
              <a14:hiddenFill xmlns:a14="http://schemas.microsoft.com/office/drawing/2010/main">
                <a:solidFill>
                  <a:srgbClr val="FFFFFF"/>
                </a:solidFill>
              </a14:hiddenFill>
            </a:ext>
          </a:extLst>
        </p:spPr>
      </p:pic>
      <p:sp>
        <p:nvSpPr>
          <p:cNvPr id="7" name="Title 2">
            <a:extLst>
              <a:ext uri="{FF2B5EF4-FFF2-40B4-BE49-F238E27FC236}">
                <a16:creationId xmlns:a16="http://schemas.microsoft.com/office/drawing/2014/main" id="{4F1A9104-C37B-4752-9A1C-A3583AF66705}"/>
              </a:ext>
            </a:extLst>
          </p:cNvPr>
          <p:cNvSpPr>
            <a:spLocks noGrp="1"/>
          </p:cNvSpPr>
          <p:nvPr>
            <p:ph type="title"/>
          </p:nvPr>
        </p:nvSpPr>
        <p:spPr>
          <a:xfrm>
            <a:off x="931127" y="397252"/>
            <a:ext cx="7281746" cy="499713"/>
          </a:xfrm>
        </p:spPr>
        <p:txBody>
          <a:bodyPr/>
          <a:lstStyle/>
          <a:p>
            <a:pPr algn="ctr"/>
            <a:r>
              <a:rPr lang="en-US" sz="2800" dirty="0">
                <a:solidFill>
                  <a:srgbClr val="FA6D26"/>
                </a:solidFill>
              </a:rPr>
              <a:t>Payroll Vouchers – </a:t>
            </a:r>
            <a:r>
              <a:rPr lang="en-US" sz="2800" dirty="0">
                <a:solidFill>
                  <a:schemeClr val="tx1"/>
                </a:solidFill>
              </a:rPr>
              <a:t>The Generals</a:t>
            </a:r>
          </a:p>
        </p:txBody>
      </p:sp>
      <p:cxnSp>
        <p:nvCxnSpPr>
          <p:cNvPr id="5" name="Straight Connector 4">
            <a:extLst>
              <a:ext uri="{FF2B5EF4-FFF2-40B4-BE49-F238E27FC236}">
                <a16:creationId xmlns:a16="http://schemas.microsoft.com/office/drawing/2014/main" id="{3FCD6FBD-9C96-47DD-DBD9-E2FBFA81B99B}"/>
              </a:ext>
            </a:extLst>
          </p:cNvPr>
          <p:cNvCxnSpPr>
            <a:cxnSpLocks/>
          </p:cNvCxnSpPr>
          <p:nvPr/>
        </p:nvCxnSpPr>
        <p:spPr>
          <a:xfrm>
            <a:off x="0" y="791737"/>
            <a:ext cx="8694420" cy="0"/>
          </a:xfrm>
          <a:prstGeom prst="line">
            <a:avLst/>
          </a:prstGeom>
          <a:ln w="38100">
            <a:solidFill>
              <a:srgbClr val="E7E6E6">
                <a:alpha val="72157"/>
              </a:srgb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3CD0E76-75A0-E80A-0045-E047CE92877B}"/>
              </a:ext>
            </a:extLst>
          </p:cNvPr>
          <p:cNvCxnSpPr>
            <a:cxnSpLocks/>
          </p:cNvCxnSpPr>
          <p:nvPr/>
        </p:nvCxnSpPr>
        <p:spPr>
          <a:xfrm>
            <a:off x="0" y="4575498"/>
            <a:ext cx="9144000" cy="26019"/>
          </a:xfrm>
          <a:prstGeom prst="line">
            <a:avLst/>
          </a:prstGeom>
          <a:ln w="38100">
            <a:solidFill>
              <a:srgbClr val="AFABAB">
                <a:alpha val="41176"/>
              </a:srgb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57F52161-30D8-E338-6A0F-7F1AD40B42F1}"/>
              </a:ext>
            </a:extLst>
          </p:cNvPr>
          <p:cNvPicPr>
            <a:picLocks noChangeAspect="1"/>
          </p:cNvPicPr>
          <p:nvPr/>
        </p:nvPicPr>
        <p:blipFill>
          <a:blip r:embed="rId3"/>
          <a:stretch>
            <a:fillRect/>
          </a:stretch>
        </p:blipFill>
        <p:spPr>
          <a:xfrm>
            <a:off x="275740" y="882768"/>
            <a:ext cx="5399312" cy="3587503"/>
          </a:xfrm>
          <a:prstGeom prst="rect">
            <a:avLst/>
          </a:prstGeom>
          <a:ln>
            <a:solidFill>
              <a:srgbClr val="706866"/>
            </a:solidFill>
          </a:ln>
        </p:spPr>
      </p:pic>
      <p:sp>
        <p:nvSpPr>
          <p:cNvPr id="15" name="Rectangle 14">
            <a:extLst>
              <a:ext uri="{FF2B5EF4-FFF2-40B4-BE49-F238E27FC236}">
                <a16:creationId xmlns:a16="http://schemas.microsoft.com/office/drawing/2014/main" id="{3E7A51EB-4BB5-1943-B422-B21801C2ED0D}"/>
              </a:ext>
            </a:extLst>
          </p:cNvPr>
          <p:cNvSpPr/>
          <p:nvPr/>
        </p:nvSpPr>
        <p:spPr>
          <a:xfrm>
            <a:off x="475297" y="943012"/>
            <a:ext cx="4939665" cy="425633"/>
          </a:xfrm>
          <a:prstGeom prst="rect">
            <a:avLst/>
          </a:prstGeom>
          <a:solidFill>
            <a:srgbClr val="FFFF00">
              <a:alpha val="3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CB10145-C660-6413-C815-A6D0E50F481C}"/>
              </a:ext>
            </a:extLst>
          </p:cNvPr>
          <p:cNvSpPr/>
          <p:nvPr/>
        </p:nvSpPr>
        <p:spPr>
          <a:xfrm>
            <a:off x="475297" y="1516380"/>
            <a:ext cx="3311843" cy="1055370"/>
          </a:xfrm>
          <a:prstGeom prst="rect">
            <a:avLst/>
          </a:prstGeom>
          <a:solidFill>
            <a:srgbClr val="41DD0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11D5B76-F67B-8EC5-D667-600BCE760B96}"/>
              </a:ext>
            </a:extLst>
          </p:cNvPr>
          <p:cNvSpPr/>
          <p:nvPr/>
        </p:nvSpPr>
        <p:spPr>
          <a:xfrm>
            <a:off x="3819525" y="1516380"/>
            <a:ext cx="1580197" cy="1055370"/>
          </a:xfrm>
          <a:prstGeom prst="rect">
            <a:avLst/>
          </a:prstGeom>
          <a:solidFill>
            <a:srgbClr val="CF1759">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71E0CF65-3093-AA5F-AE1A-3780C4FA0345}"/>
              </a:ext>
            </a:extLst>
          </p:cNvPr>
          <p:cNvSpPr/>
          <p:nvPr/>
        </p:nvSpPr>
        <p:spPr>
          <a:xfrm>
            <a:off x="511491" y="2762347"/>
            <a:ext cx="3282792" cy="961928"/>
          </a:xfrm>
          <a:prstGeom prst="rect">
            <a:avLst/>
          </a:prstGeom>
          <a:solidFill>
            <a:srgbClr val="E0510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8217CA3-9653-DA1D-D683-CE92BA9205EF}"/>
              </a:ext>
            </a:extLst>
          </p:cNvPr>
          <p:cNvSpPr/>
          <p:nvPr/>
        </p:nvSpPr>
        <p:spPr>
          <a:xfrm>
            <a:off x="2126457" y="3727345"/>
            <a:ext cx="1660683" cy="476213"/>
          </a:xfrm>
          <a:prstGeom prst="rect">
            <a:avLst/>
          </a:prstGeom>
          <a:solidFill>
            <a:srgbClr val="7030A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955C9DFF-6AD2-812A-81D4-3CA6CC7BAA44}"/>
              </a:ext>
            </a:extLst>
          </p:cNvPr>
          <p:cNvGrpSpPr/>
          <p:nvPr/>
        </p:nvGrpSpPr>
        <p:grpSpPr>
          <a:xfrm>
            <a:off x="5707437" y="1127038"/>
            <a:ext cx="3113724" cy="3113159"/>
            <a:chOff x="5707437" y="1127038"/>
            <a:chExt cx="3113724" cy="3113159"/>
          </a:xfrm>
        </p:grpSpPr>
        <p:sp>
          <p:nvSpPr>
            <p:cNvPr id="21" name="TextBox 20">
              <a:extLst>
                <a:ext uri="{FF2B5EF4-FFF2-40B4-BE49-F238E27FC236}">
                  <a16:creationId xmlns:a16="http://schemas.microsoft.com/office/drawing/2014/main" id="{047DB80F-0ECC-88CC-B85E-98793FDBF588}"/>
                </a:ext>
              </a:extLst>
            </p:cNvPr>
            <p:cNvSpPr txBox="1"/>
            <p:nvPr/>
          </p:nvSpPr>
          <p:spPr>
            <a:xfrm>
              <a:off x="5727389" y="1127038"/>
              <a:ext cx="2941320" cy="415498"/>
            </a:xfrm>
            <a:prstGeom prst="rect">
              <a:avLst/>
            </a:prstGeom>
            <a:noFill/>
          </p:spPr>
          <p:txBody>
            <a:bodyPr wrap="square" rtlCol="0">
              <a:spAutoFit/>
            </a:bodyPr>
            <a:lstStyle/>
            <a:p>
              <a:r>
                <a:rPr lang="en-US" sz="1050" dirty="0"/>
                <a:t>Is easier to dissect the paystubs in sections and link those sections to modules in PRISM</a:t>
              </a:r>
              <a:r>
                <a:rPr lang="es-US" sz="1050" dirty="0"/>
                <a:t>:</a:t>
              </a:r>
              <a:endParaRPr lang="en-US" sz="1050" dirty="0"/>
            </a:p>
          </p:txBody>
        </p:sp>
        <p:sp>
          <p:nvSpPr>
            <p:cNvPr id="22" name="TextBox 21">
              <a:extLst>
                <a:ext uri="{FF2B5EF4-FFF2-40B4-BE49-F238E27FC236}">
                  <a16:creationId xmlns:a16="http://schemas.microsoft.com/office/drawing/2014/main" id="{DB5EDE37-E370-89B0-8E91-ECA2C3DD9031}"/>
                </a:ext>
              </a:extLst>
            </p:cNvPr>
            <p:cNvSpPr txBox="1"/>
            <p:nvPr/>
          </p:nvSpPr>
          <p:spPr>
            <a:xfrm>
              <a:off x="5707441" y="1573303"/>
              <a:ext cx="3113720" cy="369332"/>
            </a:xfrm>
            <a:prstGeom prst="rect">
              <a:avLst/>
            </a:prstGeom>
            <a:solidFill>
              <a:srgbClr val="FFFF00">
                <a:alpha val="40000"/>
              </a:srgbClr>
            </a:solidFill>
          </p:spPr>
          <p:txBody>
            <a:bodyPr wrap="square" rtlCol="0">
              <a:spAutoFit/>
            </a:bodyPr>
            <a:lstStyle/>
            <a:p>
              <a:r>
                <a:rPr lang="en-US" sz="900" i="1" dirty="0"/>
                <a:t>Yellow section contains information of the EE and Client – Useful to find the profile –</a:t>
              </a:r>
              <a:r>
                <a:rPr lang="en-US" sz="900" b="1" i="1" u="sng" dirty="0">
                  <a:solidFill>
                    <a:srgbClr val="FA6A22"/>
                  </a:solidFill>
                </a:rPr>
                <a:t>Links to Employee details tab</a:t>
              </a:r>
            </a:p>
          </p:txBody>
        </p:sp>
        <p:sp>
          <p:nvSpPr>
            <p:cNvPr id="23" name="TextBox 22">
              <a:extLst>
                <a:ext uri="{FF2B5EF4-FFF2-40B4-BE49-F238E27FC236}">
                  <a16:creationId xmlns:a16="http://schemas.microsoft.com/office/drawing/2014/main" id="{B7057E74-3501-480C-F178-39DDC0279124}"/>
                </a:ext>
              </a:extLst>
            </p:cNvPr>
            <p:cNvSpPr txBox="1"/>
            <p:nvPr/>
          </p:nvSpPr>
          <p:spPr>
            <a:xfrm>
              <a:off x="5707441" y="1969410"/>
              <a:ext cx="3113720" cy="507831"/>
            </a:xfrm>
            <a:prstGeom prst="rect">
              <a:avLst/>
            </a:prstGeom>
            <a:solidFill>
              <a:srgbClr val="00B0F0">
                <a:alpha val="40000"/>
              </a:srgbClr>
            </a:solidFill>
          </p:spPr>
          <p:txBody>
            <a:bodyPr wrap="square" rtlCol="0">
              <a:spAutoFit/>
            </a:bodyPr>
            <a:lstStyle>
              <a:defPPr>
                <a:defRPr lang="en-US"/>
              </a:defPPr>
              <a:lvl1pPr>
                <a:defRPr sz="900" i="1"/>
              </a:lvl1pPr>
            </a:lstStyle>
            <a:p>
              <a:r>
                <a:rPr lang="en-US" dirty="0"/>
                <a:t>Blue Section contains the Tax set up of the Employee – Useful to identify how the EE is reporting taxes – </a:t>
              </a:r>
              <a:r>
                <a:rPr lang="en-US" b="1" u="sng" dirty="0">
                  <a:solidFill>
                    <a:srgbClr val="FA6A22"/>
                  </a:solidFill>
                </a:rPr>
                <a:t>Links to Tax Module</a:t>
              </a:r>
            </a:p>
          </p:txBody>
        </p:sp>
        <p:sp>
          <p:nvSpPr>
            <p:cNvPr id="24" name="TextBox 23">
              <a:extLst>
                <a:ext uri="{FF2B5EF4-FFF2-40B4-BE49-F238E27FC236}">
                  <a16:creationId xmlns:a16="http://schemas.microsoft.com/office/drawing/2014/main" id="{10DC2BA4-78D0-B02C-7D20-F562DD8BC00F}"/>
                </a:ext>
              </a:extLst>
            </p:cNvPr>
            <p:cNvSpPr txBox="1"/>
            <p:nvPr/>
          </p:nvSpPr>
          <p:spPr>
            <a:xfrm>
              <a:off x="5707439" y="2507684"/>
              <a:ext cx="3081337" cy="230832"/>
            </a:xfrm>
            <a:prstGeom prst="rect">
              <a:avLst/>
            </a:prstGeom>
            <a:solidFill>
              <a:srgbClr val="41DD09">
                <a:alpha val="40000"/>
              </a:srgbClr>
            </a:solidFill>
          </p:spPr>
          <p:txBody>
            <a:bodyPr wrap="square" rtlCol="0">
              <a:spAutoFit/>
            </a:bodyPr>
            <a:lstStyle>
              <a:defPPr>
                <a:defRPr lang="en-US"/>
              </a:defPPr>
              <a:lvl1pPr>
                <a:defRPr sz="900" i="1"/>
              </a:lvl1pPr>
            </a:lstStyle>
            <a:p>
              <a:r>
                <a:rPr lang="en-US" dirty="0"/>
                <a:t>Green section Contains the money earned by the EE</a:t>
              </a:r>
            </a:p>
          </p:txBody>
        </p:sp>
        <p:sp>
          <p:nvSpPr>
            <p:cNvPr id="25" name="TextBox 24">
              <a:extLst>
                <a:ext uri="{FF2B5EF4-FFF2-40B4-BE49-F238E27FC236}">
                  <a16:creationId xmlns:a16="http://schemas.microsoft.com/office/drawing/2014/main" id="{A977BA9D-DAD6-0013-E36F-265DD956DED8}"/>
                </a:ext>
              </a:extLst>
            </p:cNvPr>
            <p:cNvSpPr txBox="1"/>
            <p:nvPr/>
          </p:nvSpPr>
          <p:spPr>
            <a:xfrm>
              <a:off x="5707438" y="2769283"/>
              <a:ext cx="3081337" cy="507831"/>
            </a:xfrm>
            <a:prstGeom prst="rect">
              <a:avLst/>
            </a:prstGeom>
            <a:solidFill>
              <a:srgbClr val="CF1759">
                <a:alpha val="20000"/>
              </a:srgbClr>
            </a:solidFill>
          </p:spPr>
          <p:txBody>
            <a:bodyPr wrap="square" rtlCol="0">
              <a:spAutoFit/>
            </a:bodyPr>
            <a:lstStyle>
              <a:defPPr>
                <a:defRPr lang="en-US"/>
              </a:defPPr>
              <a:lvl1pPr>
                <a:defRPr sz="900" i="1"/>
              </a:lvl1pPr>
            </a:lstStyle>
            <a:p>
              <a:r>
                <a:rPr lang="en-US" dirty="0"/>
                <a:t>Red Section contains Deductions-  </a:t>
              </a:r>
              <a:r>
                <a:rPr lang="en-US" b="1" u="sng" dirty="0">
                  <a:solidFill>
                    <a:srgbClr val="FA6A22"/>
                  </a:solidFill>
                </a:rPr>
                <a:t>Links to Benefits Overview / Employee FSA Inquiry / Taxes / Deductions / Recurring deductions / Garnishments </a:t>
              </a:r>
            </a:p>
          </p:txBody>
        </p:sp>
        <p:sp>
          <p:nvSpPr>
            <p:cNvPr id="26" name="TextBox 25">
              <a:extLst>
                <a:ext uri="{FF2B5EF4-FFF2-40B4-BE49-F238E27FC236}">
                  <a16:creationId xmlns:a16="http://schemas.microsoft.com/office/drawing/2014/main" id="{8DD3ED8C-47D8-5F3F-1BD0-337CBA6A36D0}"/>
                </a:ext>
              </a:extLst>
            </p:cNvPr>
            <p:cNvSpPr txBox="1"/>
            <p:nvPr/>
          </p:nvSpPr>
          <p:spPr>
            <a:xfrm>
              <a:off x="5707438" y="3321355"/>
              <a:ext cx="3081337" cy="507831"/>
            </a:xfrm>
            <a:prstGeom prst="rect">
              <a:avLst/>
            </a:prstGeom>
            <a:solidFill>
              <a:srgbClr val="FA6A22">
                <a:alpha val="40000"/>
              </a:srgbClr>
            </a:solidFill>
          </p:spPr>
          <p:txBody>
            <a:bodyPr wrap="square" rtlCol="0">
              <a:spAutoFit/>
            </a:bodyPr>
            <a:lstStyle/>
            <a:p>
              <a:r>
                <a:rPr lang="en-US" sz="900" i="1" dirty="0"/>
                <a:t>Orange Section Contains - Direct Deposit – Bank Accounts – Checks – </a:t>
              </a:r>
              <a:r>
                <a:rPr lang="en-US" sz="900" b="1" i="1" u="sng" dirty="0">
                  <a:solidFill>
                    <a:srgbClr val="FA6A22"/>
                  </a:solidFill>
                </a:rPr>
                <a:t>Links to Deposit Module in PRISM</a:t>
              </a:r>
            </a:p>
          </p:txBody>
        </p:sp>
        <p:sp>
          <p:nvSpPr>
            <p:cNvPr id="27" name="TextBox 26">
              <a:extLst>
                <a:ext uri="{FF2B5EF4-FFF2-40B4-BE49-F238E27FC236}">
                  <a16:creationId xmlns:a16="http://schemas.microsoft.com/office/drawing/2014/main" id="{18464A33-27E1-1A60-4EB4-8C3C40F12DFF}"/>
                </a:ext>
              </a:extLst>
            </p:cNvPr>
            <p:cNvSpPr txBox="1"/>
            <p:nvPr/>
          </p:nvSpPr>
          <p:spPr>
            <a:xfrm>
              <a:off x="5707437" y="3870865"/>
              <a:ext cx="3081337" cy="369332"/>
            </a:xfrm>
            <a:prstGeom prst="rect">
              <a:avLst/>
            </a:prstGeom>
            <a:solidFill>
              <a:srgbClr val="7030A0">
                <a:alpha val="40000"/>
              </a:srgbClr>
            </a:solidFill>
          </p:spPr>
          <p:txBody>
            <a:bodyPr wrap="square" rtlCol="0">
              <a:spAutoFit/>
            </a:bodyPr>
            <a:lstStyle>
              <a:defPPr>
                <a:defRPr lang="en-US"/>
              </a:defPPr>
              <a:lvl1pPr>
                <a:defRPr sz="900" i="1"/>
              </a:lvl1pPr>
            </a:lstStyle>
            <a:p>
              <a:r>
                <a:rPr lang="en-US" dirty="0"/>
                <a:t>PTO – PTO Balance – </a:t>
              </a:r>
              <a:r>
                <a:rPr lang="en-US" b="1" u="sng" dirty="0">
                  <a:solidFill>
                    <a:srgbClr val="FA6A22"/>
                  </a:solidFill>
                </a:rPr>
                <a:t>Links to PTO Register Type Module in PRISM</a:t>
              </a:r>
            </a:p>
          </p:txBody>
        </p:sp>
      </p:grpSp>
    </p:spTree>
    <p:extLst>
      <p:ext uri="{BB962C8B-B14F-4D97-AF65-F5344CB8AC3E}">
        <p14:creationId xmlns:p14="http://schemas.microsoft.com/office/powerpoint/2010/main" val="2000677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ree vector dollars illustration set">
            <a:extLst>
              <a:ext uri="{FF2B5EF4-FFF2-40B4-BE49-F238E27FC236}">
                <a16:creationId xmlns:a16="http://schemas.microsoft.com/office/drawing/2014/main" id="{55B13CA6-5F12-8A2B-AB04-102BA2BD0BEE}"/>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3100860" y="829443"/>
            <a:ext cx="5686425" cy="3787922"/>
          </a:xfrm>
          <a:prstGeom prst="rect">
            <a:avLst/>
          </a:prstGeom>
          <a:noFill/>
          <a:extLst>
            <a:ext uri="{909E8E84-426E-40DD-AFC4-6F175D3DCCD1}">
              <a14:hiddenFill xmlns:a14="http://schemas.microsoft.com/office/drawing/2010/main">
                <a:solidFill>
                  <a:srgbClr val="FFFFFF"/>
                </a:solidFill>
              </a14:hiddenFill>
            </a:ext>
          </a:extLst>
        </p:spPr>
      </p:pic>
      <p:sp>
        <p:nvSpPr>
          <p:cNvPr id="7" name="Title 2">
            <a:extLst>
              <a:ext uri="{FF2B5EF4-FFF2-40B4-BE49-F238E27FC236}">
                <a16:creationId xmlns:a16="http://schemas.microsoft.com/office/drawing/2014/main" id="{4F1A9104-C37B-4752-9A1C-A3583AF66705}"/>
              </a:ext>
            </a:extLst>
          </p:cNvPr>
          <p:cNvSpPr>
            <a:spLocks noGrp="1"/>
          </p:cNvSpPr>
          <p:nvPr>
            <p:ph type="title"/>
          </p:nvPr>
        </p:nvSpPr>
        <p:spPr>
          <a:xfrm>
            <a:off x="931127" y="397252"/>
            <a:ext cx="7281746" cy="499713"/>
          </a:xfrm>
        </p:spPr>
        <p:txBody>
          <a:bodyPr/>
          <a:lstStyle/>
          <a:p>
            <a:pPr algn="ctr"/>
            <a:r>
              <a:rPr lang="en-US" sz="2800" dirty="0">
                <a:solidFill>
                  <a:srgbClr val="FA6D26"/>
                </a:solidFill>
              </a:rPr>
              <a:t>Payroll vouchers &amp; </a:t>
            </a:r>
            <a:r>
              <a:rPr lang="en-US" sz="2800" dirty="0">
                <a:solidFill>
                  <a:schemeClr val="tx1"/>
                </a:solidFill>
              </a:rPr>
              <a:t>Information Section</a:t>
            </a:r>
          </a:p>
        </p:txBody>
      </p:sp>
      <p:cxnSp>
        <p:nvCxnSpPr>
          <p:cNvPr id="5" name="Straight Connector 4">
            <a:extLst>
              <a:ext uri="{FF2B5EF4-FFF2-40B4-BE49-F238E27FC236}">
                <a16:creationId xmlns:a16="http://schemas.microsoft.com/office/drawing/2014/main" id="{3FCD6FBD-9C96-47DD-DBD9-E2FBFA81B99B}"/>
              </a:ext>
            </a:extLst>
          </p:cNvPr>
          <p:cNvCxnSpPr>
            <a:cxnSpLocks/>
          </p:cNvCxnSpPr>
          <p:nvPr/>
        </p:nvCxnSpPr>
        <p:spPr>
          <a:xfrm>
            <a:off x="0" y="791737"/>
            <a:ext cx="8686800" cy="0"/>
          </a:xfrm>
          <a:prstGeom prst="line">
            <a:avLst/>
          </a:prstGeom>
          <a:ln w="38100">
            <a:solidFill>
              <a:srgbClr val="E7E6E6">
                <a:alpha val="72157"/>
              </a:srgb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3CD0E76-75A0-E80A-0045-E047CE92877B}"/>
              </a:ext>
            </a:extLst>
          </p:cNvPr>
          <p:cNvCxnSpPr>
            <a:cxnSpLocks/>
          </p:cNvCxnSpPr>
          <p:nvPr/>
        </p:nvCxnSpPr>
        <p:spPr>
          <a:xfrm>
            <a:off x="0" y="4522158"/>
            <a:ext cx="9144000" cy="26019"/>
          </a:xfrm>
          <a:prstGeom prst="line">
            <a:avLst/>
          </a:prstGeom>
          <a:ln w="38100">
            <a:solidFill>
              <a:srgbClr val="AFABAB">
                <a:alpha val="41176"/>
              </a:srgb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17082EB-9A6B-9907-5E88-FEA427DFBBB4}"/>
              </a:ext>
            </a:extLst>
          </p:cNvPr>
          <p:cNvSpPr txBox="1"/>
          <p:nvPr/>
        </p:nvSpPr>
        <p:spPr>
          <a:xfrm>
            <a:off x="320987" y="1344913"/>
            <a:ext cx="2826754" cy="1107996"/>
          </a:xfrm>
          <a:prstGeom prst="wedgeRectCallout">
            <a:avLst/>
          </a:prstGeom>
          <a:solidFill>
            <a:srgbClr val="FFFF00">
              <a:alpha val="38039"/>
            </a:srgbClr>
          </a:solidFill>
          <a:ln>
            <a:solidFill>
              <a:schemeClr val="bg1">
                <a:lumMod val="85000"/>
              </a:schemeClr>
            </a:solidFill>
          </a:ln>
        </p:spPr>
        <p:txBody>
          <a:bodyPr wrap="square" rtlCol="0">
            <a:spAutoFit/>
          </a:bodyPr>
          <a:lstStyle/>
          <a:p>
            <a:pPr marL="171450" indent="-171450">
              <a:buFont typeface="Arial" panose="020B0604020202020204" pitchFamily="34" charset="0"/>
              <a:buChar char="•"/>
            </a:pPr>
            <a:r>
              <a:rPr lang="en-US" sz="1100" dirty="0"/>
              <a:t>Find the employee's account</a:t>
            </a:r>
          </a:p>
          <a:p>
            <a:pPr marL="171450" indent="-171450">
              <a:buFont typeface="Arial" panose="020B0604020202020204" pitchFamily="34" charset="0"/>
              <a:buChar char="•"/>
            </a:pPr>
            <a:r>
              <a:rPr lang="en-US" sz="1100" dirty="0"/>
              <a:t>Find the Client’s account</a:t>
            </a:r>
          </a:p>
          <a:p>
            <a:pPr marL="171450" indent="-171450">
              <a:buFont typeface="Arial" panose="020B0604020202020204" pitchFamily="34" charset="0"/>
              <a:buChar char="•"/>
            </a:pPr>
            <a:r>
              <a:rPr lang="en-US" sz="1100" dirty="0"/>
              <a:t>Confirm the Pay Period</a:t>
            </a:r>
          </a:p>
          <a:p>
            <a:pPr marL="171450" indent="-171450">
              <a:buFont typeface="Arial" panose="020B0604020202020204" pitchFamily="34" charset="0"/>
              <a:buChar char="•"/>
            </a:pPr>
            <a:r>
              <a:rPr lang="en-US" sz="1100" dirty="0"/>
              <a:t>Find / Confirm Payroll Voucher number</a:t>
            </a:r>
          </a:p>
          <a:p>
            <a:pPr marL="171450" indent="-171450">
              <a:buFont typeface="Arial" panose="020B0604020202020204" pitchFamily="34" charset="0"/>
              <a:buChar char="•"/>
            </a:pPr>
            <a:r>
              <a:rPr lang="en-US" sz="1100" dirty="0"/>
              <a:t>Find / Confirm Check Number</a:t>
            </a:r>
          </a:p>
          <a:p>
            <a:pPr marL="171450" indent="-171450">
              <a:buFont typeface="Arial" panose="020B0604020202020204" pitchFamily="34" charset="0"/>
              <a:buChar char="•"/>
            </a:pPr>
            <a:r>
              <a:rPr lang="en-US" sz="1100" dirty="0"/>
              <a:t>Find / Confirm Employee ID</a:t>
            </a:r>
          </a:p>
        </p:txBody>
      </p:sp>
      <p:sp>
        <p:nvSpPr>
          <p:cNvPr id="12" name="TextBox 11">
            <a:extLst>
              <a:ext uri="{FF2B5EF4-FFF2-40B4-BE49-F238E27FC236}">
                <a16:creationId xmlns:a16="http://schemas.microsoft.com/office/drawing/2014/main" id="{11E06EA6-BF99-C604-694A-45E35AAD41B9}"/>
              </a:ext>
            </a:extLst>
          </p:cNvPr>
          <p:cNvSpPr txBox="1"/>
          <p:nvPr/>
        </p:nvSpPr>
        <p:spPr>
          <a:xfrm>
            <a:off x="205326" y="967948"/>
            <a:ext cx="3198271" cy="307777"/>
          </a:xfrm>
          <a:prstGeom prst="rect">
            <a:avLst/>
          </a:prstGeom>
          <a:noFill/>
        </p:spPr>
        <p:txBody>
          <a:bodyPr wrap="square" rtlCol="0">
            <a:spAutoFit/>
          </a:bodyPr>
          <a:lstStyle/>
          <a:p>
            <a:pPr algn="ctr"/>
            <a:r>
              <a:rPr lang="en-US" sz="1400" b="1" dirty="0">
                <a:solidFill>
                  <a:srgbClr val="706866"/>
                </a:solidFill>
              </a:rPr>
              <a:t>You can use the Payroll Voucher to:</a:t>
            </a:r>
          </a:p>
        </p:txBody>
      </p:sp>
      <p:pic>
        <p:nvPicPr>
          <p:cNvPr id="9" name="Picture 8">
            <a:extLst>
              <a:ext uri="{FF2B5EF4-FFF2-40B4-BE49-F238E27FC236}">
                <a16:creationId xmlns:a16="http://schemas.microsoft.com/office/drawing/2014/main" id="{EB704F4B-3D94-C6A9-124E-8B1F4F0A438A}"/>
              </a:ext>
            </a:extLst>
          </p:cNvPr>
          <p:cNvPicPr>
            <a:picLocks noChangeAspect="1"/>
          </p:cNvPicPr>
          <p:nvPr/>
        </p:nvPicPr>
        <p:blipFill>
          <a:blip r:embed="rId3"/>
          <a:stretch>
            <a:fillRect/>
          </a:stretch>
        </p:blipFill>
        <p:spPr>
          <a:xfrm>
            <a:off x="511411" y="2598672"/>
            <a:ext cx="2636330" cy="1748734"/>
          </a:xfrm>
          <a:prstGeom prst="rect">
            <a:avLst/>
          </a:prstGeom>
          <a:ln>
            <a:solidFill>
              <a:schemeClr val="bg1">
                <a:lumMod val="75000"/>
              </a:schemeClr>
            </a:solidFill>
          </a:ln>
        </p:spPr>
      </p:pic>
      <p:pic>
        <p:nvPicPr>
          <p:cNvPr id="11" name="Picture 2" descr="1,336 Old Woman On Telephone Illustrations &amp; Clip Art - iStock">
            <a:extLst>
              <a:ext uri="{FF2B5EF4-FFF2-40B4-BE49-F238E27FC236}">
                <a16:creationId xmlns:a16="http://schemas.microsoft.com/office/drawing/2014/main" id="{0F4231B1-6A37-5888-A301-961C0193FF0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887" t="6137" r="14586" b="15470"/>
          <a:stretch/>
        </p:blipFill>
        <p:spPr bwMode="auto">
          <a:xfrm rot="20571491">
            <a:off x="3898048" y="938464"/>
            <a:ext cx="3165475" cy="3421484"/>
          </a:xfrm>
          <a:prstGeom prst="flowChartConnector">
            <a:avLst/>
          </a:prstGeom>
          <a:noFill/>
          <a:ln w="76200">
            <a:solidFill>
              <a:schemeClr val="bg1">
                <a:lumMod val="85000"/>
              </a:schemeClr>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B748A1C-A866-902A-6F0B-9F1786A1536A}"/>
              </a:ext>
            </a:extLst>
          </p:cNvPr>
          <p:cNvSpPr txBox="1"/>
          <p:nvPr/>
        </p:nvSpPr>
        <p:spPr>
          <a:xfrm>
            <a:off x="4037394" y="913789"/>
            <a:ext cx="2545174" cy="510778"/>
          </a:xfrm>
          <a:prstGeom prst="wedgeRoundRectCallout">
            <a:avLst/>
          </a:prstGeom>
          <a:solidFill>
            <a:srgbClr val="E7E6E6"/>
          </a:solidFill>
          <a:ln>
            <a:solidFill>
              <a:schemeClr val="bg1">
                <a:lumMod val="75000"/>
              </a:schemeClr>
            </a:solidFill>
          </a:ln>
          <a:effectLst>
            <a:outerShdw blurRad="63500" sx="102000" sy="102000" algn="ctr" rotWithShape="0">
              <a:prstClr val="black">
                <a:alpha val="40000"/>
              </a:prstClr>
            </a:outerShdw>
          </a:effectLst>
        </p:spPr>
        <p:txBody>
          <a:bodyPr wrap="square" rtlCol="0">
            <a:spAutoFit/>
          </a:bodyPr>
          <a:lstStyle/>
          <a:p>
            <a:r>
              <a:rPr lang="en-US" sz="1200" i="1" dirty="0">
                <a:latin typeface="Comic Sans MS" panose="030F0702030302020204" pitchFamily="66" charset="0"/>
              </a:rPr>
              <a:t>I am sorry young boy; I do not have more information to give….</a:t>
            </a:r>
          </a:p>
        </p:txBody>
      </p:sp>
      <p:pic>
        <p:nvPicPr>
          <p:cNvPr id="2054" name="Picture 6" descr="Vectores e ilustraciones de Robot para descargar gratis | Freepik">
            <a:extLst>
              <a:ext uri="{FF2B5EF4-FFF2-40B4-BE49-F238E27FC236}">
                <a16:creationId xmlns:a16="http://schemas.microsoft.com/office/drawing/2014/main" id="{9D69EAC8-E290-DE3B-D5B0-A14981D9EF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929750">
            <a:off x="5913939" y="2517282"/>
            <a:ext cx="1831047" cy="1831047"/>
          </a:xfrm>
          <a:prstGeom prst="flowChartConnector">
            <a:avLst/>
          </a:prstGeom>
          <a:noFill/>
          <a:ln w="76200">
            <a:solidFill>
              <a:srgbClr val="009999"/>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C9C4E43B-9978-462A-C5FA-963AA0209D67}"/>
              </a:ext>
            </a:extLst>
          </p:cNvPr>
          <p:cNvSpPr txBox="1"/>
          <p:nvPr/>
        </p:nvSpPr>
        <p:spPr>
          <a:xfrm>
            <a:off x="6185526" y="1816907"/>
            <a:ext cx="2735598" cy="638473"/>
          </a:xfrm>
          <a:prstGeom prst="wedgeRoundRectCallout">
            <a:avLst/>
          </a:prstGeom>
          <a:solidFill>
            <a:srgbClr val="E7E6E6"/>
          </a:solidFill>
          <a:ln>
            <a:solidFill>
              <a:schemeClr val="bg1">
                <a:lumMod val="75000"/>
              </a:schemeClr>
            </a:solidFill>
          </a:ln>
          <a:effectLst>
            <a:outerShdw blurRad="63500" sx="102000" sy="102000" algn="ctr" rotWithShape="0">
              <a:prstClr val="black">
                <a:alpha val="40000"/>
              </a:prstClr>
            </a:outerShdw>
          </a:effectLst>
        </p:spPr>
        <p:txBody>
          <a:bodyPr wrap="square" rtlCol="0">
            <a:spAutoFit/>
          </a:bodyPr>
          <a:lstStyle/>
          <a:p>
            <a:pPr algn="r"/>
            <a:r>
              <a:rPr lang="en-US" sz="1050" dirty="0">
                <a:latin typeface="Consolas" panose="020B0609020204030204" pitchFamily="49" charset="0"/>
              </a:rPr>
              <a:t>Try asking for the payroll voucher if you are having a hard time finding an employee.</a:t>
            </a:r>
          </a:p>
        </p:txBody>
      </p:sp>
    </p:spTree>
    <p:extLst>
      <p:ext uri="{BB962C8B-B14F-4D97-AF65-F5344CB8AC3E}">
        <p14:creationId xmlns:p14="http://schemas.microsoft.com/office/powerpoint/2010/main" val="3839746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ree vector dollars illustration set">
            <a:extLst>
              <a:ext uri="{FF2B5EF4-FFF2-40B4-BE49-F238E27FC236}">
                <a16:creationId xmlns:a16="http://schemas.microsoft.com/office/drawing/2014/main" id="{55B13CA6-5F12-8A2B-AB04-102BA2BD0BEE}"/>
              </a:ext>
            </a:extLst>
          </p:cNvPr>
          <p:cNvPicPr>
            <a:picLocks noChangeAspect="1" noChangeArrowheads="1"/>
          </p:cNvPicPr>
          <p:nvPr/>
        </p:nvPicPr>
        <p:blipFill>
          <a:blip r:embed="rId2">
            <a:alphaModFix amt="16000"/>
            <a:extLst>
              <a:ext uri="{28A0092B-C50C-407E-A947-70E740481C1C}">
                <a14:useLocalDpi xmlns:a14="http://schemas.microsoft.com/office/drawing/2010/main" val="0"/>
              </a:ext>
            </a:extLst>
          </a:blip>
          <a:srcRect/>
          <a:stretch>
            <a:fillRect/>
          </a:stretch>
        </p:blipFill>
        <p:spPr bwMode="auto">
          <a:xfrm>
            <a:off x="215992" y="793880"/>
            <a:ext cx="5686425" cy="3787922"/>
          </a:xfrm>
          <a:prstGeom prst="rect">
            <a:avLst/>
          </a:prstGeom>
          <a:noFill/>
          <a:extLst>
            <a:ext uri="{909E8E84-426E-40DD-AFC4-6F175D3DCCD1}">
              <a14:hiddenFill xmlns:a14="http://schemas.microsoft.com/office/drawing/2010/main">
                <a:solidFill>
                  <a:srgbClr val="FFFFFF"/>
                </a:solidFill>
              </a14:hiddenFill>
            </a:ext>
          </a:extLst>
        </p:spPr>
      </p:pic>
      <p:sp>
        <p:nvSpPr>
          <p:cNvPr id="7" name="Title 2">
            <a:extLst>
              <a:ext uri="{FF2B5EF4-FFF2-40B4-BE49-F238E27FC236}">
                <a16:creationId xmlns:a16="http://schemas.microsoft.com/office/drawing/2014/main" id="{4F1A9104-C37B-4752-9A1C-A3583AF66705}"/>
              </a:ext>
            </a:extLst>
          </p:cNvPr>
          <p:cNvSpPr>
            <a:spLocks noGrp="1"/>
          </p:cNvSpPr>
          <p:nvPr>
            <p:ph type="title"/>
          </p:nvPr>
        </p:nvSpPr>
        <p:spPr>
          <a:xfrm>
            <a:off x="931127" y="397252"/>
            <a:ext cx="7281746" cy="499713"/>
          </a:xfrm>
        </p:spPr>
        <p:txBody>
          <a:bodyPr/>
          <a:lstStyle/>
          <a:p>
            <a:pPr algn="ctr"/>
            <a:r>
              <a:rPr lang="en-US" sz="2800" dirty="0">
                <a:solidFill>
                  <a:srgbClr val="FA6D26"/>
                </a:solidFill>
              </a:rPr>
              <a:t>Payroll vouchers &amp; </a:t>
            </a:r>
            <a:r>
              <a:rPr lang="en-US" sz="2800" dirty="0">
                <a:solidFill>
                  <a:schemeClr val="tx1"/>
                </a:solidFill>
              </a:rPr>
              <a:t>Deductions</a:t>
            </a:r>
          </a:p>
        </p:txBody>
      </p:sp>
      <p:cxnSp>
        <p:nvCxnSpPr>
          <p:cNvPr id="5" name="Straight Connector 4">
            <a:extLst>
              <a:ext uri="{FF2B5EF4-FFF2-40B4-BE49-F238E27FC236}">
                <a16:creationId xmlns:a16="http://schemas.microsoft.com/office/drawing/2014/main" id="{3FCD6FBD-9C96-47DD-DBD9-E2FBFA81B99B}"/>
              </a:ext>
            </a:extLst>
          </p:cNvPr>
          <p:cNvCxnSpPr>
            <a:cxnSpLocks/>
          </p:cNvCxnSpPr>
          <p:nvPr/>
        </p:nvCxnSpPr>
        <p:spPr>
          <a:xfrm>
            <a:off x="0" y="791737"/>
            <a:ext cx="8686800" cy="0"/>
          </a:xfrm>
          <a:prstGeom prst="line">
            <a:avLst/>
          </a:prstGeom>
          <a:ln w="38100">
            <a:solidFill>
              <a:srgbClr val="E7E6E6">
                <a:alpha val="72157"/>
              </a:srgb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3CD0E76-75A0-E80A-0045-E047CE92877B}"/>
              </a:ext>
            </a:extLst>
          </p:cNvPr>
          <p:cNvCxnSpPr>
            <a:cxnSpLocks/>
          </p:cNvCxnSpPr>
          <p:nvPr/>
        </p:nvCxnSpPr>
        <p:spPr>
          <a:xfrm>
            <a:off x="0" y="4522158"/>
            <a:ext cx="9144000" cy="26019"/>
          </a:xfrm>
          <a:prstGeom prst="line">
            <a:avLst/>
          </a:prstGeom>
          <a:ln w="38100">
            <a:solidFill>
              <a:srgbClr val="AFABAB">
                <a:alpha val="41176"/>
              </a:srgb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1E06EA6-BF99-C604-694A-45E35AAD41B9}"/>
              </a:ext>
            </a:extLst>
          </p:cNvPr>
          <p:cNvSpPr txBox="1"/>
          <p:nvPr/>
        </p:nvSpPr>
        <p:spPr>
          <a:xfrm>
            <a:off x="141158" y="935655"/>
            <a:ext cx="3198271" cy="307777"/>
          </a:xfrm>
          <a:prstGeom prst="rect">
            <a:avLst/>
          </a:prstGeom>
          <a:noFill/>
        </p:spPr>
        <p:txBody>
          <a:bodyPr wrap="square" rtlCol="0">
            <a:spAutoFit/>
          </a:bodyPr>
          <a:lstStyle/>
          <a:p>
            <a:pPr algn="ctr"/>
            <a:r>
              <a:rPr lang="en-US" sz="1400" b="1" dirty="0">
                <a:solidFill>
                  <a:srgbClr val="009999"/>
                </a:solidFill>
              </a:rPr>
              <a:t>Key Points in Deductions</a:t>
            </a:r>
          </a:p>
        </p:txBody>
      </p:sp>
      <p:pic>
        <p:nvPicPr>
          <p:cNvPr id="4" name="Picture 3">
            <a:extLst>
              <a:ext uri="{FF2B5EF4-FFF2-40B4-BE49-F238E27FC236}">
                <a16:creationId xmlns:a16="http://schemas.microsoft.com/office/drawing/2014/main" id="{0FAC34BC-B761-4E07-E7BD-B48A90C03550}"/>
              </a:ext>
            </a:extLst>
          </p:cNvPr>
          <p:cNvPicPr>
            <a:picLocks noChangeAspect="1"/>
          </p:cNvPicPr>
          <p:nvPr/>
        </p:nvPicPr>
        <p:blipFill>
          <a:blip r:embed="rId3"/>
          <a:stretch>
            <a:fillRect/>
          </a:stretch>
        </p:blipFill>
        <p:spPr>
          <a:xfrm>
            <a:off x="575400" y="1319106"/>
            <a:ext cx="2324424" cy="1371791"/>
          </a:xfrm>
          <a:prstGeom prst="rect">
            <a:avLst/>
          </a:prstGeom>
          <a:ln>
            <a:solidFill>
              <a:srgbClr val="AFABAB"/>
            </a:solidFill>
          </a:ln>
          <a:effectLst>
            <a:outerShdw blurRad="63500" sx="102000" sy="102000" algn="ctr" rotWithShape="0">
              <a:prstClr val="black">
                <a:alpha val="40000"/>
              </a:prstClr>
            </a:outerShdw>
          </a:effectLst>
        </p:spPr>
      </p:pic>
      <p:pic>
        <p:nvPicPr>
          <p:cNvPr id="20" name="Picture 19">
            <a:extLst>
              <a:ext uri="{FF2B5EF4-FFF2-40B4-BE49-F238E27FC236}">
                <a16:creationId xmlns:a16="http://schemas.microsoft.com/office/drawing/2014/main" id="{3FDA9CAE-F06E-79FC-D7B8-15BEDE36F756}"/>
              </a:ext>
            </a:extLst>
          </p:cNvPr>
          <p:cNvPicPr>
            <a:picLocks noChangeAspect="1"/>
          </p:cNvPicPr>
          <p:nvPr/>
        </p:nvPicPr>
        <p:blipFill>
          <a:blip r:embed="rId4"/>
          <a:stretch>
            <a:fillRect/>
          </a:stretch>
        </p:blipFill>
        <p:spPr>
          <a:xfrm>
            <a:off x="575400" y="2892776"/>
            <a:ext cx="2426607" cy="1572608"/>
          </a:xfrm>
          <a:prstGeom prst="rect">
            <a:avLst/>
          </a:prstGeom>
          <a:ln>
            <a:solidFill>
              <a:srgbClr val="AFABAB"/>
            </a:solidFill>
          </a:ln>
          <a:effectLst>
            <a:outerShdw blurRad="63500" sx="102000" sy="102000" algn="ctr" rotWithShape="0">
              <a:prstClr val="black">
                <a:alpha val="40000"/>
              </a:prstClr>
            </a:outerShdw>
          </a:effectLst>
        </p:spPr>
      </p:pic>
      <p:sp>
        <p:nvSpPr>
          <p:cNvPr id="29" name="TextBox 28">
            <a:extLst>
              <a:ext uri="{FF2B5EF4-FFF2-40B4-BE49-F238E27FC236}">
                <a16:creationId xmlns:a16="http://schemas.microsoft.com/office/drawing/2014/main" id="{DB3A9DE0-306D-038C-B33B-3B6B2DAD5C14}"/>
              </a:ext>
            </a:extLst>
          </p:cNvPr>
          <p:cNvSpPr txBox="1"/>
          <p:nvPr/>
        </p:nvSpPr>
        <p:spPr>
          <a:xfrm>
            <a:off x="3059204" y="2151601"/>
            <a:ext cx="5720127" cy="430887"/>
          </a:xfrm>
          <a:prstGeom prst="rect">
            <a:avLst/>
          </a:prstGeom>
          <a:noFill/>
        </p:spPr>
        <p:txBody>
          <a:bodyPr wrap="square" rtlCol="0">
            <a:spAutoFit/>
          </a:bodyPr>
          <a:lstStyle/>
          <a:p>
            <a:pPr algn="ctr"/>
            <a:r>
              <a:rPr lang="es-US" sz="1100" b="1" dirty="0">
                <a:solidFill>
                  <a:srgbClr val="706866"/>
                </a:solidFill>
              </a:rPr>
              <a:t>I</a:t>
            </a:r>
            <a:r>
              <a:rPr lang="en-US" sz="1100" b="1" dirty="0">
                <a:solidFill>
                  <a:srgbClr val="706866"/>
                </a:solidFill>
              </a:rPr>
              <a:t>f you see items that are not familiar to you, you can do a small research in the Deductions and Workers Comp tabs in the Payroll Voucher section</a:t>
            </a:r>
          </a:p>
        </p:txBody>
      </p:sp>
      <p:pic>
        <p:nvPicPr>
          <p:cNvPr id="31" name="Picture 30">
            <a:extLst>
              <a:ext uri="{FF2B5EF4-FFF2-40B4-BE49-F238E27FC236}">
                <a16:creationId xmlns:a16="http://schemas.microsoft.com/office/drawing/2014/main" id="{54E9F55F-AE84-F46C-AA2B-61254C2EC0BA}"/>
              </a:ext>
            </a:extLst>
          </p:cNvPr>
          <p:cNvPicPr>
            <a:picLocks noChangeAspect="1"/>
          </p:cNvPicPr>
          <p:nvPr/>
        </p:nvPicPr>
        <p:blipFill>
          <a:blip r:embed="rId5"/>
          <a:stretch>
            <a:fillRect/>
          </a:stretch>
        </p:blipFill>
        <p:spPr>
          <a:xfrm>
            <a:off x="3201237" y="3064339"/>
            <a:ext cx="2172009" cy="1384425"/>
          </a:xfrm>
          <a:prstGeom prst="rect">
            <a:avLst/>
          </a:prstGeom>
          <a:ln>
            <a:solidFill>
              <a:srgbClr val="AFABAB"/>
            </a:solidFill>
          </a:ln>
          <a:effectLst>
            <a:outerShdw blurRad="63500" sx="102000" sy="102000" algn="ctr" rotWithShape="0">
              <a:prstClr val="black">
                <a:alpha val="40000"/>
              </a:prstClr>
            </a:outerShdw>
          </a:effectLst>
        </p:spPr>
      </p:pic>
      <p:pic>
        <p:nvPicPr>
          <p:cNvPr id="28" name="Picture 27">
            <a:extLst>
              <a:ext uri="{FF2B5EF4-FFF2-40B4-BE49-F238E27FC236}">
                <a16:creationId xmlns:a16="http://schemas.microsoft.com/office/drawing/2014/main" id="{CF16355F-5CA9-FE96-D6E7-293FF4660C51}"/>
              </a:ext>
            </a:extLst>
          </p:cNvPr>
          <p:cNvPicPr>
            <a:picLocks noChangeAspect="1"/>
          </p:cNvPicPr>
          <p:nvPr/>
        </p:nvPicPr>
        <p:blipFill>
          <a:blip r:embed="rId6"/>
          <a:stretch>
            <a:fillRect/>
          </a:stretch>
        </p:blipFill>
        <p:spPr>
          <a:xfrm>
            <a:off x="4169590" y="3102896"/>
            <a:ext cx="1171739" cy="161948"/>
          </a:xfrm>
          <a:prstGeom prst="rect">
            <a:avLst/>
          </a:prstGeom>
          <a:effectLst>
            <a:outerShdw blurRad="63500" sx="102000" sy="102000" algn="ctr" rotWithShape="0">
              <a:prstClr val="black">
                <a:alpha val="40000"/>
              </a:prstClr>
            </a:outerShdw>
          </a:effectLst>
        </p:spPr>
      </p:pic>
      <p:pic>
        <p:nvPicPr>
          <p:cNvPr id="33" name="Picture 32">
            <a:extLst>
              <a:ext uri="{FF2B5EF4-FFF2-40B4-BE49-F238E27FC236}">
                <a16:creationId xmlns:a16="http://schemas.microsoft.com/office/drawing/2014/main" id="{6D98465E-F892-3410-774D-21678A00CBE7}"/>
              </a:ext>
            </a:extLst>
          </p:cNvPr>
          <p:cNvPicPr>
            <a:picLocks noChangeAspect="1"/>
          </p:cNvPicPr>
          <p:nvPr/>
        </p:nvPicPr>
        <p:blipFill>
          <a:blip r:embed="rId7"/>
          <a:stretch>
            <a:fillRect/>
          </a:stretch>
        </p:blipFill>
        <p:spPr>
          <a:xfrm>
            <a:off x="5567463" y="3267499"/>
            <a:ext cx="2905530" cy="1181265"/>
          </a:xfrm>
          <a:prstGeom prst="rect">
            <a:avLst/>
          </a:prstGeom>
          <a:ln>
            <a:solidFill>
              <a:srgbClr val="AFABAB"/>
            </a:solidFill>
          </a:ln>
          <a:effectLst>
            <a:outerShdw blurRad="63500" sx="102000" sy="102000" algn="ctr" rotWithShape="0">
              <a:prstClr val="black">
                <a:alpha val="40000"/>
              </a:prstClr>
            </a:outerShdw>
          </a:effectLst>
        </p:spPr>
      </p:pic>
      <p:pic>
        <p:nvPicPr>
          <p:cNvPr id="26" name="Picture 25">
            <a:extLst>
              <a:ext uri="{FF2B5EF4-FFF2-40B4-BE49-F238E27FC236}">
                <a16:creationId xmlns:a16="http://schemas.microsoft.com/office/drawing/2014/main" id="{541B1416-BEF7-2F10-3FDD-9917ED14DD25}"/>
              </a:ext>
            </a:extLst>
          </p:cNvPr>
          <p:cNvPicPr>
            <a:picLocks noChangeAspect="1"/>
          </p:cNvPicPr>
          <p:nvPr/>
        </p:nvPicPr>
        <p:blipFill>
          <a:blip r:embed="rId8"/>
          <a:stretch>
            <a:fillRect/>
          </a:stretch>
        </p:blipFill>
        <p:spPr>
          <a:xfrm>
            <a:off x="7310781" y="3341194"/>
            <a:ext cx="1162212" cy="247685"/>
          </a:xfrm>
          <a:prstGeom prst="rect">
            <a:avLst/>
          </a:prstGeom>
          <a:effectLst>
            <a:outerShdw blurRad="63500" sx="102000" sy="102000" algn="ctr" rotWithShape="0">
              <a:prstClr val="black">
                <a:alpha val="40000"/>
              </a:prstClr>
            </a:outerShdw>
          </a:effectLst>
        </p:spPr>
      </p:pic>
      <p:sp>
        <p:nvSpPr>
          <p:cNvPr id="34" name="TextBox 33">
            <a:extLst>
              <a:ext uri="{FF2B5EF4-FFF2-40B4-BE49-F238E27FC236}">
                <a16:creationId xmlns:a16="http://schemas.microsoft.com/office/drawing/2014/main" id="{B520EA57-3D6F-1854-9581-7B931F73A24E}"/>
              </a:ext>
            </a:extLst>
          </p:cNvPr>
          <p:cNvSpPr txBox="1"/>
          <p:nvPr/>
        </p:nvSpPr>
        <p:spPr>
          <a:xfrm>
            <a:off x="3108677" y="1334434"/>
            <a:ext cx="5720127" cy="76944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706866"/>
                </a:solidFill>
              </a:rPr>
              <a:t>Medicare and Social Security are common deductions, they should appear always.</a:t>
            </a:r>
          </a:p>
          <a:p>
            <a:pPr marL="285750" indent="-285750">
              <a:buFont typeface="Wingdings" panose="05000000000000000000" pitchFamily="2" charset="2"/>
              <a:buChar char="ü"/>
            </a:pPr>
            <a:r>
              <a:rPr lang="en-US" sz="1100" dirty="0">
                <a:solidFill>
                  <a:srgbClr val="706866"/>
                </a:solidFill>
              </a:rPr>
              <a:t>EE should have Federal Tax and State Tax deductions (Unless they Claim exempt</a:t>
            </a:r>
            <a:r>
              <a:rPr lang="es-US" sz="1100" dirty="0">
                <a:solidFill>
                  <a:srgbClr val="706866"/>
                </a:solidFill>
              </a:rPr>
              <a:t>)</a:t>
            </a:r>
          </a:p>
          <a:p>
            <a:pPr marL="285750" indent="-285750">
              <a:buFont typeface="Wingdings" panose="05000000000000000000" pitchFamily="2" charset="2"/>
              <a:buChar char="ü"/>
            </a:pPr>
            <a:r>
              <a:rPr lang="en-US" sz="1100" dirty="0">
                <a:solidFill>
                  <a:srgbClr val="706866"/>
                </a:solidFill>
              </a:rPr>
              <a:t>Benefits and Garnishments deductions will appear here. </a:t>
            </a:r>
          </a:p>
          <a:p>
            <a:pPr marL="285750" indent="-285750">
              <a:buFont typeface="Wingdings" panose="05000000000000000000" pitchFamily="2" charset="2"/>
              <a:buChar char="ü"/>
            </a:pPr>
            <a:r>
              <a:rPr lang="en-US" sz="1100" dirty="0">
                <a:solidFill>
                  <a:srgbClr val="706866"/>
                </a:solidFill>
              </a:rPr>
              <a:t>Every month deductions will add up to the YTD amount.</a:t>
            </a:r>
          </a:p>
        </p:txBody>
      </p:sp>
      <p:pic>
        <p:nvPicPr>
          <p:cNvPr id="36" name="Picture 35">
            <a:extLst>
              <a:ext uri="{FF2B5EF4-FFF2-40B4-BE49-F238E27FC236}">
                <a16:creationId xmlns:a16="http://schemas.microsoft.com/office/drawing/2014/main" id="{754122E2-C03D-979A-DC68-CAFCFA9180A7}"/>
              </a:ext>
            </a:extLst>
          </p:cNvPr>
          <p:cNvPicPr>
            <a:picLocks noChangeAspect="1"/>
          </p:cNvPicPr>
          <p:nvPr/>
        </p:nvPicPr>
        <p:blipFill>
          <a:blip r:embed="rId9"/>
          <a:stretch>
            <a:fillRect/>
          </a:stretch>
        </p:blipFill>
        <p:spPr>
          <a:xfrm>
            <a:off x="3461453" y="2687841"/>
            <a:ext cx="5107147" cy="169485"/>
          </a:xfrm>
          <a:prstGeom prst="rect">
            <a:avLst/>
          </a:prstGeom>
          <a:ln>
            <a:solidFill>
              <a:srgbClr val="AFABAB"/>
            </a:solidFill>
          </a:ln>
          <a:effectLst>
            <a:glow rad="101600">
              <a:schemeClr val="accent4">
                <a:satMod val="175000"/>
                <a:alpha val="40000"/>
              </a:schemeClr>
            </a:glow>
          </a:effectLst>
        </p:spPr>
      </p:pic>
    </p:spTree>
    <p:extLst>
      <p:ext uri="{BB962C8B-B14F-4D97-AF65-F5344CB8AC3E}">
        <p14:creationId xmlns:p14="http://schemas.microsoft.com/office/powerpoint/2010/main" val="1240032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ree vector dollars illustration set">
            <a:extLst>
              <a:ext uri="{FF2B5EF4-FFF2-40B4-BE49-F238E27FC236}">
                <a16:creationId xmlns:a16="http://schemas.microsoft.com/office/drawing/2014/main" id="{55B13CA6-5F12-8A2B-AB04-102BA2BD0BEE}"/>
              </a:ext>
            </a:extLst>
          </p:cNvPr>
          <p:cNvPicPr>
            <a:picLocks noChangeAspect="1" noChangeArrowheads="1"/>
          </p:cNvPicPr>
          <p:nvPr/>
        </p:nvPicPr>
        <p:blipFill>
          <a:blip r:embed="rId2">
            <a:alphaModFix amt="16000"/>
            <a:extLst>
              <a:ext uri="{28A0092B-C50C-407E-A947-70E740481C1C}">
                <a14:useLocalDpi xmlns:a14="http://schemas.microsoft.com/office/drawing/2010/main" val="0"/>
              </a:ext>
            </a:extLst>
          </a:blip>
          <a:srcRect/>
          <a:stretch>
            <a:fillRect/>
          </a:stretch>
        </p:blipFill>
        <p:spPr bwMode="auto">
          <a:xfrm>
            <a:off x="141158" y="791737"/>
            <a:ext cx="5686425" cy="3787922"/>
          </a:xfrm>
          <a:prstGeom prst="rect">
            <a:avLst/>
          </a:prstGeom>
          <a:noFill/>
          <a:extLst>
            <a:ext uri="{909E8E84-426E-40DD-AFC4-6F175D3DCCD1}">
              <a14:hiddenFill xmlns:a14="http://schemas.microsoft.com/office/drawing/2010/main">
                <a:solidFill>
                  <a:srgbClr val="FFFFFF"/>
                </a:solidFill>
              </a14:hiddenFill>
            </a:ext>
          </a:extLst>
        </p:spPr>
      </p:pic>
      <p:sp>
        <p:nvSpPr>
          <p:cNvPr id="7" name="Title 2">
            <a:extLst>
              <a:ext uri="{FF2B5EF4-FFF2-40B4-BE49-F238E27FC236}">
                <a16:creationId xmlns:a16="http://schemas.microsoft.com/office/drawing/2014/main" id="{4F1A9104-C37B-4752-9A1C-A3583AF66705}"/>
              </a:ext>
            </a:extLst>
          </p:cNvPr>
          <p:cNvSpPr>
            <a:spLocks noGrp="1"/>
          </p:cNvSpPr>
          <p:nvPr>
            <p:ph type="title"/>
          </p:nvPr>
        </p:nvSpPr>
        <p:spPr>
          <a:xfrm>
            <a:off x="571500" y="373083"/>
            <a:ext cx="7543800" cy="499713"/>
          </a:xfrm>
        </p:spPr>
        <p:txBody>
          <a:bodyPr/>
          <a:lstStyle/>
          <a:p>
            <a:pPr algn="ctr"/>
            <a:r>
              <a:rPr lang="en-US" sz="2800" dirty="0">
                <a:solidFill>
                  <a:srgbClr val="FA6D26"/>
                </a:solidFill>
              </a:rPr>
              <a:t>Payroll vouchers &amp; </a:t>
            </a:r>
            <a:r>
              <a:rPr lang="en-US" sz="2800" dirty="0">
                <a:solidFill>
                  <a:schemeClr val="tx1"/>
                </a:solidFill>
              </a:rPr>
              <a:t>Earnings and Direct Deposit</a:t>
            </a:r>
          </a:p>
        </p:txBody>
      </p:sp>
      <p:cxnSp>
        <p:nvCxnSpPr>
          <p:cNvPr id="5" name="Straight Connector 4">
            <a:extLst>
              <a:ext uri="{FF2B5EF4-FFF2-40B4-BE49-F238E27FC236}">
                <a16:creationId xmlns:a16="http://schemas.microsoft.com/office/drawing/2014/main" id="{3FCD6FBD-9C96-47DD-DBD9-E2FBFA81B99B}"/>
              </a:ext>
            </a:extLst>
          </p:cNvPr>
          <p:cNvCxnSpPr>
            <a:cxnSpLocks/>
          </p:cNvCxnSpPr>
          <p:nvPr/>
        </p:nvCxnSpPr>
        <p:spPr>
          <a:xfrm>
            <a:off x="0" y="791737"/>
            <a:ext cx="8686800" cy="0"/>
          </a:xfrm>
          <a:prstGeom prst="line">
            <a:avLst/>
          </a:prstGeom>
          <a:ln w="38100">
            <a:solidFill>
              <a:srgbClr val="E7E6E6">
                <a:alpha val="72157"/>
              </a:srgb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3CD0E76-75A0-E80A-0045-E047CE92877B}"/>
              </a:ext>
            </a:extLst>
          </p:cNvPr>
          <p:cNvCxnSpPr>
            <a:cxnSpLocks/>
          </p:cNvCxnSpPr>
          <p:nvPr/>
        </p:nvCxnSpPr>
        <p:spPr>
          <a:xfrm>
            <a:off x="0" y="4522158"/>
            <a:ext cx="9144000" cy="26019"/>
          </a:xfrm>
          <a:prstGeom prst="line">
            <a:avLst/>
          </a:prstGeom>
          <a:ln w="38100">
            <a:solidFill>
              <a:srgbClr val="AFABAB">
                <a:alpha val="41176"/>
              </a:srgb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1E06EA6-BF99-C604-694A-45E35AAD41B9}"/>
              </a:ext>
            </a:extLst>
          </p:cNvPr>
          <p:cNvSpPr txBox="1"/>
          <p:nvPr/>
        </p:nvSpPr>
        <p:spPr>
          <a:xfrm>
            <a:off x="141158" y="1234707"/>
            <a:ext cx="3198271" cy="307777"/>
          </a:xfrm>
          <a:prstGeom prst="rect">
            <a:avLst/>
          </a:prstGeom>
          <a:noFill/>
        </p:spPr>
        <p:txBody>
          <a:bodyPr wrap="square" rtlCol="0">
            <a:spAutoFit/>
          </a:bodyPr>
          <a:lstStyle/>
          <a:p>
            <a:pPr algn="ctr"/>
            <a:r>
              <a:rPr lang="en-US" sz="1400" b="1" dirty="0">
                <a:solidFill>
                  <a:srgbClr val="009999"/>
                </a:solidFill>
              </a:rPr>
              <a:t>Key Points in Earnings  </a:t>
            </a:r>
          </a:p>
        </p:txBody>
      </p:sp>
      <p:sp>
        <p:nvSpPr>
          <p:cNvPr id="34" name="TextBox 33">
            <a:extLst>
              <a:ext uri="{FF2B5EF4-FFF2-40B4-BE49-F238E27FC236}">
                <a16:creationId xmlns:a16="http://schemas.microsoft.com/office/drawing/2014/main" id="{B520EA57-3D6F-1854-9581-7B931F73A24E}"/>
              </a:ext>
            </a:extLst>
          </p:cNvPr>
          <p:cNvSpPr txBox="1"/>
          <p:nvPr/>
        </p:nvSpPr>
        <p:spPr>
          <a:xfrm>
            <a:off x="4276135" y="1681627"/>
            <a:ext cx="4488366" cy="600164"/>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706866"/>
                </a:solidFill>
              </a:rPr>
              <a:t>If you see items that do not have a quantity on them, they do not affect the EE’s payment., is an old pay code in the EE profile.</a:t>
            </a:r>
          </a:p>
          <a:p>
            <a:pPr marL="285750" indent="-285750">
              <a:buFont typeface="Wingdings" panose="05000000000000000000" pitchFamily="2" charset="2"/>
              <a:buChar char="ü"/>
            </a:pPr>
            <a:endParaRPr lang="en-US" sz="1100" dirty="0">
              <a:solidFill>
                <a:srgbClr val="706866"/>
              </a:solidFill>
            </a:endParaRPr>
          </a:p>
        </p:txBody>
      </p:sp>
      <p:pic>
        <p:nvPicPr>
          <p:cNvPr id="8" name="Picture 7">
            <a:extLst>
              <a:ext uri="{FF2B5EF4-FFF2-40B4-BE49-F238E27FC236}">
                <a16:creationId xmlns:a16="http://schemas.microsoft.com/office/drawing/2014/main" id="{0B53870E-C9EB-F32E-B6F1-C0E9191431F0}"/>
              </a:ext>
            </a:extLst>
          </p:cNvPr>
          <p:cNvPicPr>
            <a:picLocks noChangeAspect="1"/>
          </p:cNvPicPr>
          <p:nvPr/>
        </p:nvPicPr>
        <p:blipFill>
          <a:blip r:embed="rId3"/>
          <a:stretch>
            <a:fillRect/>
          </a:stretch>
        </p:blipFill>
        <p:spPr>
          <a:xfrm>
            <a:off x="437024" y="1617633"/>
            <a:ext cx="3839111" cy="762106"/>
          </a:xfrm>
          <a:prstGeom prst="rect">
            <a:avLst/>
          </a:prstGeom>
          <a:ln>
            <a:solidFill>
              <a:srgbClr val="AFABAB"/>
            </a:solidFill>
          </a:ln>
        </p:spPr>
      </p:pic>
      <p:sp>
        <p:nvSpPr>
          <p:cNvPr id="9" name="TextBox 8">
            <a:extLst>
              <a:ext uri="{FF2B5EF4-FFF2-40B4-BE49-F238E27FC236}">
                <a16:creationId xmlns:a16="http://schemas.microsoft.com/office/drawing/2014/main" id="{2E149645-DD60-BFB9-874D-6C5FA54D2B96}"/>
              </a:ext>
            </a:extLst>
          </p:cNvPr>
          <p:cNvSpPr txBox="1"/>
          <p:nvPr/>
        </p:nvSpPr>
        <p:spPr>
          <a:xfrm>
            <a:off x="5827583" y="2274095"/>
            <a:ext cx="3198271" cy="307777"/>
          </a:xfrm>
          <a:prstGeom prst="rect">
            <a:avLst/>
          </a:prstGeom>
          <a:noFill/>
        </p:spPr>
        <p:txBody>
          <a:bodyPr wrap="square" rtlCol="0">
            <a:spAutoFit/>
          </a:bodyPr>
          <a:lstStyle/>
          <a:p>
            <a:pPr algn="ctr"/>
            <a:r>
              <a:rPr lang="en-US" sz="1400" b="1" dirty="0">
                <a:solidFill>
                  <a:srgbClr val="009999"/>
                </a:solidFill>
              </a:rPr>
              <a:t>Key Points in Direct Deposit</a:t>
            </a:r>
          </a:p>
        </p:txBody>
      </p:sp>
      <p:pic>
        <p:nvPicPr>
          <p:cNvPr id="11" name="Picture 10">
            <a:extLst>
              <a:ext uri="{FF2B5EF4-FFF2-40B4-BE49-F238E27FC236}">
                <a16:creationId xmlns:a16="http://schemas.microsoft.com/office/drawing/2014/main" id="{986699D6-18BD-2AEB-9AAD-FE305559FADB}"/>
              </a:ext>
            </a:extLst>
          </p:cNvPr>
          <p:cNvPicPr>
            <a:picLocks noChangeAspect="1"/>
          </p:cNvPicPr>
          <p:nvPr/>
        </p:nvPicPr>
        <p:blipFill>
          <a:blip r:embed="rId4"/>
          <a:stretch>
            <a:fillRect/>
          </a:stretch>
        </p:blipFill>
        <p:spPr>
          <a:xfrm>
            <a:off x="4756339" y="2735200"/>
            <a:ext cx="3930461" cy="1190100"/>
          </a:xfrm>
          <a:prstGeom prst="rect">
            <a:avLst/>
          </a:prstGeom>
          <a:ln>
            <a:solidFill>
              <a:srgbClr val="AFABAB"/>
            </a:solidFill>
          </a:ln>
        </p:spPr>
      </p:pic>
      <p:sp>
        <p:nvSpPr>
          <p:cNvPr id="13" name="TextBox 12">
            <a:extLst>
              <a:ext uri="{FF2B5EF4-FFF2-40B4-BE49-F238E27FC236}">
                <a16:creationId xmlns:a16="http://schemas.microsoft.com/office/drawing/2014/main" id="{60B42C49-4286-C9A0-3FE2-21FA933003EB}"/>
              </a:ext>
            </a:extLst>
          </p:cNvPr>
          <p:cNvSpPr txBox="1"/>
          <p:nvPr/>
        </p:nvSpPr>
        <p:spPr>
          <a:xfrm>
            <a:off x="197394" y="2932615"/>
            <a:ext cx="4488366" cy="938719"/>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706866"/>
                </a:solidFill>
              </a:rPr>
              <a:t>The Bank account # should match with the one on PRISM under Deposit Tab.</a:t>
            </a:r>
          </a:p>
          <a:p>
            <a:pPr marL="285750" indent="-285750">
              <a:buFont typeface="Wingdings" panose="05000000000000000000" pitchFamily="2" charset="2"/>
              <a:buChar char="ü"/>
            </a:pPr>
            <a:r>
              <a:rPr lang="en-US" sz="1100" dirty="0">
                <a:solidFill>
                  <a:srgbClr val="706866"/>
                </a:solidFill>
              </a:rPr>
              <a:t>Net Pay Value is the total after deductions.</a:t>
            </a:r>
          </a:p>
          <a:p>
            <a:pPr marL="285750" indent="-285750">
              <a:buFont typeface="Wingdings" panose="05000000000000000000" pitchFamily="2" charset="2"/>
              <a:buChar char="ü"/>
            </a:pPr>
            <a:r>
              <a:rPr lang="en-US" sz="1100" dirty="0">
                <a:solidFill>
                  <a:srgbClr val="706866"/>
                </a:solidFill>
              </a:rPr>
              <a:t>Inactive bank accounts will not appear in this section</a:t>
            </a:r>
          </a:p>
          <a:p>
            <a:pPr marL="285750" indent="-285750">
              <a:buFont typeface="Wingdings" panose="05000000000000000000" pitchFamily="2" charset="2"/>
              <a:buChar char="ü"/>
            </a:pPr>
            <a:endParaRPr lang="en-US" sz="1100" dirty="0">
              <a:solidFill>
                <a:srgbClr val="706866"/>
              </a:solidFill>
            </a:endParaRPr>
          </a:p>
        </p:txBody>
      </p:sp>
    </p:spTree>
    <p:extLst>
      <p:ext uri="{BB962C8B-B14F-4D97-AF65-F5344CB8AC3E}">
        <p14:creationId xmlns:p14="http://schemas.microsoft.com/office/powerpoint/2010/main" val="3484377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ree vector dollars illustration set">
            <a:extLst>
              <a:ext uri="{FF2B5EF4-FFF2-40B4-BE49-F238E27FC236}">
                <a16:creationId xmlns:a16="http://schemas.microsoft.com/office/drawing/2014/main" id="{55B13CA6-5F12-8A2B-AB04-102BA2BD0BEE}"/>
              </a:ext>
            </a:extLst>
          </p:cNvPr>
          <p:cNvPicPr>
            <a:picLocks noChangeAspect="1" noChangeArrowheads="1"/>
          </p:cNvPicPr>
          <p:nvPr/>
        </p:nvPicPr>
        <p:blipFill>
          <a:blip r:embed="rId2">
            <a:alphaModFix amt="16000"/>
            <a:extLst>
              <a:ext uri="{28A0092B-C50C-407E-A947-70E740481C1C}">
                <a14:useLocalDpi xmlns:a14="http://schemas.microsoft.com/office/drawing/2010/main" val="0"/>
              </a:ext>
            </a:extLst>
          </a:blip>
          <a:srcRect/>
          <a:stretch>
            <a:fillRect/>
          </a:stretch>
        </p:blipFill>
        <p:spPr bwMode="auto">
          <a:xfrm>
            <a:off x="141158" y="791737"/>
            <a:ext cx="5686425" cy="3787922"/>
          </a:xfrm>
          <a:prstGeom prst="rect">
            <a:avLst/>
          </a:prstGeom>
          <a:noFill/>
          <a:extLst>
            <a:ext uri="{909E8E84-426E-40DD-AFC4-6F175D3DCCD1}">
              <a14:hiddenFill xmlns:a14="http://schemas.microsoft.com/office/drawing/2010/main">
                <a:solidFill>
                  <a:srgbClr val="FFFFFF"/>
                </a:solidFill>
              </a14:hiddenFill>
            </a:ext>
          </a:extLst>
        </p:spPr>
      </p:pic>
      <p:sp>
        <p:nvSpPr>
          <p:cNvPr id="7" name="Title 2">
            <a:extLst>
              <a:ext uri="{FF2B5EF4-FFF2-40B4-BE49-F238E27FC236}">
                <a16:creationId xmlns:a16="http://schemas.microsoft.com/office/drawing/2014/main" id="{4F1A9104-C37B-4752-9A1C-A3583AF66705}"/>
              </a:ext>
            </a:extLst>
          </p:cNvPr>
          <p:cNvSpPr>
            <a:spLocks noGrp="1"/>
          </p:cNvSpPr>
          <p:nvPr>
            <p:ph type="title"/>
          </p:nvPr>
        </p:nvSpPr>
        <p:spPr>
          <a:xfrm>
            <a:off x="571500" y="373083"/>
            <a:ext cx="7543800" cy="499713"/>
          </a:xfrm>
        </p:spPr>
        <p:txBody>
          <a:bodyPr/>
          <a:lstStyle/>
          <a:p>
            <a:pPr algn="ctr"/>
            <a:r>
              <a:rPr lang="en-US" sz="2800" dirty="0">
                <a:solidFill>
                  <a:srgbClr val="FA6D26"/>
                </a:solidFill>
              </a:rPr>
              <a:t>Payroll vouchers &amp; </a:t>
            </a:r>
            <a:r>
              <a:rPr lang="en-US" sz="2800" dirty="0">
                <a:solidFill>
                  <a:schemeClr val="tx1"/>
                </a:solidFill>
              </a:rPr>
              <a:t>Overview</a:t>
            </a:r>
          </a:p>
        </p:txBody>
      </p:sp>
      <p:cxnSp>
        <p:nvCxnSpPr>
          <p:cNvPr id="5" name="Straight Connector 4">
            <a:extLst>
              <a:ext uri="{FF2B5EF4-FFF2-40B4-BE49-F238E27FC236}">
                <a16:creationId xmlns:a16="http://schemas.microsoft.com/office/drawing/2014/main" id="{3FCD6FBD-9C96-47DD-DBD9-E2FBFA81B99B}"/>
              </a:ext>
            </a:extLst>
          </p:cNvPr>
          <p:cNvCxnSpPr>
            <a:cxnSpLocks/>
          </p:cNvCxnSpPr>
          <p:nvPr/>
        </p:nvCxnSpPr>
        <p:spPr>
          <a:xfrm>
            <a:off x="0" y="791737"/>
            <a:ext cx="8686800" cy="0"/>
          </a:xfrm>
          <a:prstGeom prst="line">
            <a:avLst/>
          </a:prstGeom>
          <a:ln w="38100">
            <a:solidFill>
              <a:srgbClr val="E7E6E6">
                <a:alpha val="72157"/>
              </a:srgb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3CD0E76-75A0-E80A-0045-E047CE92877B}"/>
              </a:ext>
            </a:extLst>
          </p:cNvPr>
          <p:cNvCxnSpPr>
            <a:cxnSpLocks/>
          </p:cNvCxnSpPr>
          <p:nvPr/>
        </p:nvCxnSpPr>
        <p:spPr>
          <a:xfrm>
            <a:off x="0" y="4522158"/>
            <a:ext cx="9144000" cy="26019"/>
          </a:xfrm>
          <a:prstGeom prst="line">
            <a:avLst/>
          </a:prstGeom>
          <a:ln w="38100">
            <a:solidFill>
              <a:srgbClr val="AFABAB">
                <a:alpha val="41176"/>
              </a:srgb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37D07FB0-8A7E-6714-1189-3ED732448AAC}"/>
              </a:ext>
            </a:extLst>
          </p:cNvPr>
          <p:cNvPicPr>
            <a:picLocks noChangeAspect="1"/>
          </p:cNvPicPr>
          <p:nvPr/>
        </p:nvPicPr>
        <p:blipFill>
          <a:blip r:embed="rId3"/>
          <a:stretch>
            <a:fillRect/>
          </a:stretch>
        </p:blipFill>
        <p:spPr>
          <a:xfrm>
            <a:off x="939490" y="872796"/>
            <a:ext cx="7564117" cy="2990004"/>
          </a:xfrm>
          <a:prstGeom prst="rect">
            <a:avLst/>
          </a:prstGeom>
          <a:ln>
            <a:solidFill>
              <a:srgbClr val="AFABAB"/>
            </a:solidFill>
          </a:ln>
        </p:spPr>
      </p:pic>
      <p:sp>
        <p:nvSpPr>
          <p:cNvPr id="10" name="TextBox 9">
            <a:extLst>
              <a:ext uri="{FF2B5EF4-FFF2-40B4-BE49-F238E27FC236}">
                <a16:creationId xmlns:a16="http://schemas.microsoft.com/office/drawing/2014/main" id="{5DD32D79-64D7-795A-6944-584080E5B8D9}"/>
              </a:ext>
            </a:extLst>
          </p:cNvPr>
          <p:cNvSpPr txBox="1"/>
          <p:nvPr/>
        </p:nvSpPr>
        <p:spPr>
          <a:xfrm>
            <a:off x="939490" y="3918532"/>
            <a:ext cx="7543800" cy="461665"/>
          </a:xfrm>
          <a:prstGeom prst="rect">
            <a:avLst/>
          </a:prstGeom>
          <a:noFill/>
        </p:spPr>
        <p:txBody>
          <a:bodyPr wrap="square" rtlCol="0">
            <a:spAutoFit/>
          </a:bodyPr>
          <a:lstStyle/>
          <a:p>
            <a:pPr algn="ctr"/>
            <a:r>
              <a:rPr lang="en-US" sz="1200" b="1" i="1" dirty="0"/>
              <a:t>In the general view of the Payroll vouchers we can identify patterns, high/low amounts of earnings/deductions. Double dated payments are related to bonus payments most of the time.</a:t>
            </a:r>
          </a:p>
        </p:txBody>
      </p:sp>
    </p:spTree>
    <p:extLst>
      <p:ext uri="{BB962C8B-B14F-4D97-AF65-F5344CB8AC3E}">
        <p14:creationId xmlns:p14="http://schemas.microsoft.com/office/powerpoint/2010/main" val="3738793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ree vector dollars illustration set">
            <a:extLst>
              <a:ext uri="{FF2B5EF4-FFF2-40B4-BE49-F238E27FC236}">
                <a16:creationId xmlns:a16="http://schemas.microsoft.com/office/drawing/2014/main" id="{55B13CA6-5F12-8A2B-AB04-102BA2BD0BEE}"/>
              </a:ext>
            </a:extLst>
          </p:cNvPr>
          <p:cNvPicPr>
            <a:picLocks noChangeAspect="1" noChangeArrowheads="1"/>
          </p:cNvPicPr>
          <p:nvPr/>
        </p:nvPicPr>
        <p:blipFill>
          <a:blip r:embed="rId2">
            <a:alphaModFix amt="16000"/>
            <a:extLst>
              <a:ext uri="{28A0092B-C50C-407E-A947-70E740481C1C}">
                <a14:useLocalDpi xmlns:a14="http://schemas.microsoft.com/office/drawing/2010/main" val="0"/>
              </a:ext>
            </a:extLst>
          </a:blip>
          <a:srcRect/>
          <a:stretch>
            <a:fillRect/>
          </a:stretch>
        </p:blipFill>
        <p:spPr bwMode="auto">
          <a:xfrm>
            <a:off x="141158" y="791737"/>
            <a:ext cx="5686425" cy="3787922"/>
          </a:xfrm>
          <a:prstGeom prst="rect">
            <a:avLst/>
          </a:prstGeom>
          <a:noFill/>
          <a:extLst>
            <a:ext uri="{909E8E84-426E-40DD-AFC4-6F175D3DCCD1}">
              <a14:hiddenFill xmlns:a14="http://schemas.microsoft.com/office/drawing/2010/main">
                <a:solidFill>
                  <a:srgbClr val="FFFFFF"/>
                </a:solidFill>
              </a14:hiddenFill>
            </a:ext>
          </a:extLst>
        </p:spPr>
      </p:pic>
      <p:sp>
        <p:nvSpPr>
          <p:cNvPr id="7" name="Title 2">
            <a:extLst>
              <a:ext uri="{FF2B5EF4-FFF2-40B4-BE49-F238E27FC236}">
                <a16:creationId xmlns:a16="http://schemas.microsoft.com/office/drawing/2014/main" id="{4F1A9104-C37B-4752-9A1C-A3583AF66705}"/>
              </a:ext>
            </a:extLst>
          </p:cNvPr>
          <p:cNvSpPr>
            <a:spLocks noGrp="1"/>
          </p:cNvSpPr>
          <p:nvPr>
            <p:ph type="title"/>
          </p:nvPr>
        </p:nvSpPr>
        <p:spPr>
          <a:xfrm>
            <a:off x="571500" y="373083"/>
            <a:ext cx="7543800" cy="499713"/>
          </a:xfrm>
        </p:spPr>
        <p:txBody>
          <a:bodyPr/>
          <a:lstStyle/>
          <a:p>
            <a:pPr algn="ctr"/>
            <a:r>
              <a:rPr lang="en-US" sz="2800" dirty="0">
                <a:solidFill>
                  <a:srgbClr val="FA6D26"/>
                </a:solidFill>
              </a:rPr>
              <a:t>Payroll vouchers &amp; </a:t>
            </a:r>
            <a:r>
              <a:rPr lang="en-US" sz="2800" dirty="0">
                <a:solidFill>
                  <a:schemeClr val="tx1"/>
                </a:solidFill>
              </a:rPr>
              <a:t>Overview</a:t>
            </a:r>
          </a:p>
        </p:txBody>
      </p:sp>
      <p:cxnSp>
        <p:nvCxnSpPr>
          <p:cNvPr id="5" name="Straight Connector 4">
            <a:extLst>
              <a:ext uri="{FF2B5EF4-FFF2-40B4-BE49-F238E27FC236}">
                <a16:creationId xmlns:a16="http://schemas.microsoft.com/office/drawing/2014/main" id="{3FCD6FBD-9C96-47DD-DBD9-E2FBFA81B99B}"/>
              </a:ext>
            </a:extLst>
          </p:cNvPr>
          <p:cNvCxnSpPr>
            <a:cxnSpLocks/>
          </p:cNvCxnSpPr>
          <p:nvPr/>
        </p:nvCxnSpPr>
        <p:spPr>
          <a:xfrm>
            <a:off x="0" y="791737"/>
            <a:ext cx="8686800" cy="0"/>
          </a:xfrm>
          <a:prstGeom prst="line">
            <a:avLst/>
          </a:prstGeom>
          <a:ln w="38100">
            <a:solidFill>
              <a:srgbClr val="E7E6E6">
                <a:alpha val="72157"/>
              </a:srgb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3CD0E76-75A0-E80A-0045-E047CE92877B}"/>
              </a:ext>
            </a:extLst>
          </p:cNvPr>
          <p:cNvCxnSpPr>
            <a:cxnSpLocks/>
          </p:cNvCxnSpPr>
          <p:nvPr/>
        </p:nvCxnSpPr>
        <p:spPr>
          <a:xfrm>
            <a:off x="0" y="4522158"/>
            <a:ext cx="9144000" cy="26019"/>
          </a:xfrm>
          <a:prstGeom prst="line">
            <a:avLst/>
          </a:prstGeom>
          <a:ln w="38100">
            <a:solidFill>
              <a:srgbClr val="AFABAB">
                <a:alpha val="41176"/>
              </a:srgb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DD32D79-64D7-795A-6944-584080E5B8D9}"/>
              </a:ext>
            </a:extLst>
          </p:cNvPr>
          <p:cNvSpPr txBox="1"/>
          <p:nvPr/>
        </p:nvSpPr>
        <p:spPr>
          <a:xfrm>
            <a:off x="800100" y="3757867"/>
            <a:ext cx="7543800" cy="646331"/>
          </a:xfrm>
          <a:prstGeom prst="rect">
            <a:avLst/>
          </a:prstGeom>
          <a:noFill/>
        </p:spPr>
        <p:txBody>
          <a:bodyPr wrap="square" rtlCol="0">
            <a:spAutoFit/>
          </a:bodyPr>
          <a:lstStyle/>
          <a:p>
            <a:pPr marL="171450" indent="-171450" algn="ctr">
              <a:buFont typeface="Arial" panose="020B0604020202020204" pitchFamily="34" charset="0"/>
              <a:buChar char="•"/>
            </a:pPr>
            <a:r>
              <a:rPr lang="en-US" sz="1200" i="1" dirty="0"/>
              <a:t>When you open the Voucher you can also check the </a:t>
            </a:r>
            <a:r>
              <a:rPr lang="en-US" sz="1200" b="1" i="1" dirty="0">
                <a:solidFill>
                  <a:srgbClr val="00A5B5"/>
                </a:solidFill>
              </a:rPr>
              <a:t>Period Start Date/ End Date</a:t>
            </a:r>
          </a:p>
          <a:p>
            <a:pPr marL="171450" indent="-171450" algn="ctr">
              <a:buFont typeface="Arial" panose="020B0604020202020204" pitchFamily="34" charset="0"/>
              <a:buChar char="•"/>
            </a:pPr>
            <a:r>
              <a:rPr lang="en-US" sz="1200" i="1" dirty="0"/>
              <a:t>When a</a:t>
            </a:r>
            <a:r>
              <a:rPr lang="en-US" sz="1200" b="1" i="1" dirty="0"/>
              <a:t> </a:t>
            </a:r>
            <a:r>
              <a:rPr lang="en-US" sz="1200" b="1" i="1" dirty="0">
                <a:solidFill>
                  <a:srgbClr val="00A5B5"/>
                </a:solidFill>
              </a:rPr>
              <a:t>check is processed </a:t>
            </a:r>
            <a:r>
              <a:rPr lang="en-US" sz="1200" i="1" dirty="0"/>
              <a:t>and </a:t>
            </a:r>
            <a:r>
              <a:rPr lang="en-US" sz="1200" b="1" i="1" dirty="0">
                <a:solidFill>
                  <a:srgbClr val="00A5B5"/>
                </a:solidFill>
              </a:rPr>
              <a:t>where it was delivered to</a:t>
            </a:r>
          </a:p>
          <a:p>
            <a:pPr marL="171450" indent="-171450" algn="ctr">
              <a:buFont typeface="Arial" panose="020B0604020202020204" pitchFamily="34" charset="0"/>
              <a:buChar char="•"/>
            </a:pPr>
            <a:r>
              <a:rPr lang="en-US" sz="1200" b="1" i="1" dirty="0">
                <a:solidFill>
                  <a:srgbClr val="00A5B5"/>
                </a:solidFill>
              </a:rPr>
              <a:t>Andy Frain </a:t>
            </a:r>
            <a:r>
              <a:rPr lang="en-US" sz="1200" i="1" dirty="0"/>
              <a:t>Requests regarding payroll must be directed </a:t>
            </a:r>
            <a:r>
              <a:rPr lang="en-US" sz="1200" i="1"/>
              <a:t>to </a:t>
            </a:r>
            <a:r>
              <a:rPr lang="en-US" sz="1200" b="1" i="1">
                <a:solidFill>
                  <a:srgbClr val="00A5B5"/>
                </a:solidFill>
              </a:rPr>
              <a:t>AF </a:t>
            </a:r>
            <a:r>
              <a:rPr lang="en-US" sz="1200" b="1" i="1" dirty="0">
                <a:solidFill>
                  <a:srgbClr val="00A5B5"/>
                </a:solidFill>
              </a:rPr>
              <a:t>Sups</a:t>
            </a:r>
            <a:r>
              <a:rPr lang="en-US" sz="1200" b="1" i="1" dirty="0"/>
              <a:t>.</a:t>
            </a:r>
          </a:p>
        </p:txBody>
      </p:sp>
      <p:pic>
        <p:nvPicPr>
          <p:cNvPr id="8" name="Picture 7">
            <a:extLst>
              <a:ext uri="{FF2B5EF4-FFF2-40B4-BE49-F238E27FC236}">
                <a16:creationId xmlns:a16="http://schemas.microsoft.com/office/drawing/2014/main" id="{18F53BC9-F39D-3D6B-3223-07BFE1435720}"/>
              </a:ext>
            </a:extLst>
          </p:cNvPr>
          <p:cNvPicPr>
            <a:picLocks noChangeAspect="1"/>
          </p:cNvPicPr>
          <p:nvPr/>
        </p:nvPicPr>
        <p:blipFill>
          <a:blip r:embed="rId3"/>
          <a:stretch>
            <a:fillRect/>
          </a:stretch>
        </p:blipFill>
        <p:spPr>
          <a:xfrm>
            <a:off x="800100" y="933699"/>
            <a:ext cx="7543800" cy="2706209"/>
          </a:xfrm>
          <a:prstGeom prst="rect">
            <a:avLst/>
          </a:prstGeom>
          <a:ln>
            <a:solidFill>
              <a:schemeClr val="bg1">
                <a:lumMod val="85000"/>
              </a:schemeClr>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111951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424 Old Man On Phone Illustrations &amp; Clip Art - iStock">
            <a:extLst>
              <a:ext uri="{FF2B5EF4-FFF2-40B4-BE49-F238E27FC236}">
                <a16:creationId xmlns:a16="http://schemas.microsoft.com/office/drawing/2014/main" id="{748A7FC0-8384-68B6-B73A-6C49E670B5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275" y="1949642"/>
            <a:ext cx="2663825" cy="257251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Free vector dollars illustration set">
            <a:extLst>
              <a:ext uri="{FF2B5EF4-FFF2-40B4-BE49-F238E27FC236}">
                <a16:creationId xmlns:a16="http://schemas.microsoft.com/office/drawing/2014/main" id="{55B13CA6-5F12-8A2B-AB04-102BA2BD0BEE}"/>
              </a:ext>
            </a:extLst>
          </p:cNvPr>
          <p:cNvPicPr>
            <a:picLocks noChangeAspect="1" noChangeArrowheads="1"/>
          </p:cNvPicPr>
          <p:nvPr/>
        </p:nvPicPr>
        <p:blipFill>
          <a:blip r:embed="rId3">
            <a:alphaModFix amt="16000"/>
            <a:extLst>
              <a:ext uri="{28A0092B-C50C-407E-A947-70E740481C1C}">
                <a14:useLocalDpi xmlns:a14="http://schemas.microsoft.com/office/drawing/2010/main" val="0"/>
              </a:ext>
            </a:extLst>
          </a:blip>
          <a:srcRect/>
          <a:stretch>
            <a:fillRect/>
          </a:stretch>
        </p:blipFill>
        <p:spPr bwMode="auto">
          <a:xfrm>
            <a:off x="2832100" y="710046"/>
            <a:ext cx="5686425" cy="3787922"/>
          </a:xfrm>
          <a:prstGeom prst="rect">
            <a:avLst/>
          </a:prstGeom>
          <a:noFill/>
          <a:extLst>
            <a:ext uri="{909E8E84-426E-40DD-AFC4-6F175D3DCCD1}">
              <a14:hiddenFill xmlns:a14="http://schemas.microsoft.com/office/drawing/2010/main">
                <a:solidFill>
                  <a:srgbClr val="FFFFFF"/>
                </a:solidFill>
              </a14:hiddenFill>
            </a:ext>
          </a:extLst>
        </p:spPr>
      </p:pic>
      <p:sp>
        <p:nvSpPr>
          <p:cNvPr id="7" name="Title 2">
            <a:extLst>
              <a:ext uri="{FF2B5EF4-FFF2-40B4-BE49-F238E27FC236}">
                <a16:creationId xmlns:a16="http://schemas.microsoft.com/office/drawing/2014/main" id="{4F1A9104-C37B-4752-9A1C-A3583AF66705}"/>
              </a:ext>
            </a:extLst>
          </p:cNvPr>
          <p:cNvSpPr>
            <a:spLocks noGrp="1"/>
          </p:cNvSpPr>
          <p:nvPr>
            <p:ph type="title"/>
          </p:nvPr>
        </p:nvSpPr>
        <p:spPr>
          <a:xfrm>
            <a:off x="571500" y="373083"/>
            <a:ext cx="7543800" cy="499713"/>
          </a:xfrm>
        </p:spPr>
        <p:txBody>
          <a:bodyPr/>
          <a:lstStyle/>
          <a:p>
            <a:pPr algn="ctr"/>
            <a:r>
              <a:rPr lang="en-US" sz="2800" dirty="0">
                <a:solidFill>
                  <a:srgbClr val="FA6D26"/>
                </a:solidFill>
              </a:rPr>
              <a:t>Payroll vouchers &amp; </a:t>
            </a:r>
            <a:r>
              <a:rPr lang="en-US" sz="2800" dirty="0">
                <a:solidFill>
                  <a:schemeClr val="tx1"/>
                </a:solidFill>
              </a:rPr>
              <a:t>Scenarios</a:t>
            </a:r>
          </a:p>
        </p:txBody>
      </p:sp>
      <p:cxnSp>
        <p:nvCxnSpPr>
          <p:cNvPr id="5" name="Straight Connector 4">
            <a:extLst>
              <a:ext uri="{FF2B5EF4-FFF2-40B4-BE49-F238E27FC236}">
                <a16:creationId xmlns:a16="http://schemas.microsoft.com/office/drawing/2014/main" id="{3FCD6FBD-9C96-47DD-DBD9-E2FBFA81B99B}"/>
              </a:ext>
            </a:extLst>
          </p:cNvPr>
          <p:cNvCxnSpPr>
            <a:cxnSpLocks/>
          </p:cNvCxnSpPr>
          <p:nvPr/>
        </p:nvCxnSpPr>
        <p:spPr>
          <a:xfrm>
            <a:off x="0" y="791737"/>
            <a:ext cx="8686800" cy="0"/>
          </a:xfrm>
          <a:prstGeom prst="line">
            <a:avLst/>
          </a:prstGeom>
          <a:ln w="38100">
            <a:solidFill>
              <a:srgbClr val="E7E6E6">
                <a:alpha val="72157"/>
              </a:srgb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3CD0E76-75A0-E80A-0045-E047CE92877B}"/>
              </a:ext>
            </a:extLst>
          </p:cNvPr>
          <p:cNvCxnSpPr>
            <a:cxnSpLocks/>
          </p:cNvCxnSpPr>
          <p:nvPr/>
        </p:nvCxnSpPr>
        <p:spPr>
          <a:xfrm>
            <a:off x="0" y="4522158"/>
            <a:ext cx="9144000" cy="26019"/>
          </a:xfrm>
          <a:prstGeom prst="line">
            <a:avLst/>
          </a:prstGeom>
          <a:ln w="38100">
            <a:solidFill>
              <a:srgbClr val="AFABAB">
                <a:alpha val="41176"/>
              </a:srgb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B04B783-F732-957C-B484-F18FFA3C4E85}"/>
              </a:ext>
            </a:extLst>
          </p:cNvPr>
          <p:cNvSpPr txBox="1"/>
          <p:nvPr/>
        </p:nvSpPr>
        <p:spPr>
          <a:xfrm>
            <a:off x="2252546" y="1233198"/>
            <a:ext cx="4638907" cy="1021556"/>
          </a:xfrm>
          <a:prstGeom prst="flowChartAlternateProcess">
            <a:avLst/>
          </a:prstGeom>
          <a:solidFill>
            <a:srgbClr val="92D050">
              <a:alpha val="47843"/>
            </a:srgbClr>
          </a:solidFill>
        </p:spPr>
        <p:txBody>
          <a:bodyPr wrap="square" rtlCol="0">
            <a:spAutoFit/>
          </a:bodyPr>
          <a:lstStyle/>
          <a:p>
            <a:pPr algn="ctr"/>
            <a:r>
              <a:rPr lang="en-US" dirty="0"/>
              <a:t>Hi! this is Matthew, I do not understand what are the deductions on my paystub, can you explain a bit better?</a:t>
            </a:r>
          </a:p>
        </p:txBody>
      </p:sp>
      <p:pic>
        <p:nvPicPr>
          <p:cNvPr id="11" name="Picture 6" descr="Vectores e ilustraciones de Robot para descargar gratis | Freepik">
            <a:extLst>
              <a:ext uri="{FF2B5EF4-FFF2-40B4-BE49-F238E27FC236}">
                <a16:creationId xmlns:a16="http://schemas.microsoft.com/office/drawing/2014/main" id="{0ACBAF3C-0E53-20D1-ACF6-0E56AEA7836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6097756" y="2843610"/>
            <a:ext cx="1587393" cy="1587393"/>
          </a:xfrm>
          <a:prstGeom prst="flowChartConnector">
            <a:avLst/>
          </a:prstGeom>
          <a:noFill/>
          <a:ln w="76200">
            <a:solidFill>
              <a:srgbClr val="009999"/>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28E170F-10F4-9C6C-4F9B-A0E7BC9F3685}"/>
              </a:ext>
            </a:extLst>
          </p:cNvPr>
          <p:cNvSpPr txBox="1"/>
          <p:nvPr/>
        </p:nvSpPr>
        <p:spPr>
          <a:xfrm>
            <a:off x="6826481" y="2494333"/>
            <a:ext cx="1717336" cy="276999"/>
          </a:xfrm>
          <a:prstGeom prst="rect">
            <a:avLst/>
          </a:prstGeom>
          <a:noFill/>
        </p:spPr>
        <p:txBody>
          <a:bodyPr wrap="square" rtlCol="0">
            <a:spAutoFit/>
          </a:bodyPr>
          <a:lstStyle/>
          <a:p>
            <a:r>
              <a:rPr lang="en-US" sz="1200" b="1" i="1" dirty="0"/>
              <a:t>Let’s Find out…</a:t>
            </a:r>
          </a:p>
        </p:txBody>
      </p:sp>
      <p:pic>
        <p:nvPicPr>
          <p:cNvPr id="13" name="Picture 12">
            <a:extLst>
              <a:ext uri="{FF2B5EF4-FFF2-40B4-BE49-F238E27FC236}">
                <a16:creationId xmlns:a16="http://schemas.microsoft.com/office/drawing/2014/main" id="{7EA6D2C0-AEBE-8508-9C26-65BE0023E424}"/>
              </a:ext>
            </a:extLst>
          </p:cNvPr>
          <p:cNvPicPr>
            <a:picLocks noChangeAspect="1"/>
          </p:cNvPicPr>
          <p:nvPr/>
        </p:nvPicPr>
        <p:blipFill>
          <a:blip r:embed="rId5"/>
          <a:stretch>
            <a:fillRect/>
          </a:stretch>
        </p:blipFill>
        <p:spPr>
          <a:xfrm>
            <a:off x="2865840" y="2304871"/>
            <a:ext cx="2955120" cy="2118766"/>
          </a:xfrm>
          <a:prstGeom prst="rect">
            <a:avLst/>
          </a:prstGeom>
          <a:ln>
            <a:solidFill>
              <a:schemeClr val="bg1">
                <a:lumMod val="75000"/>
              </a:schemeClr>
            </a:solidFill>
          </a:ln>
        </p:spPr>
      </p:pic>
    </p:spTree>
    <p:extLst>
      <p:ext uri="{BB962C8B-B14F-4D97-AF65-F5344CB8AC3E}">
        <p14:creationId xmlns:p14="http://schemas.microsoft.com/office/powerpoint/2010/main" val="1951373991"/>
      </p:ext>
    </p:extLst>
  </p:cSld>
  <p:clrMapOvr>
    <a:masterClrMapping/>
  </p:clrMapOvr>
</p:sld>
</file>

<file path=ppt/theme/theme1.xml><?xml version="1.0" encoding="utf-8"?>
<a:theme xmlns:a="http://schemas.openxmlformats.org/drawingml/2006/main" name="Vensure PPT Template">
  <a:themeElements>
    <a:clrScheme name="Vensure">
      <a:dk1>
        <a:srgbClr val="000000"/>
      </a:dk1>
      <a:lt1>
        <a:srgbClr val="FFFFFF"/>
      </a:lt1>
      <a:dk2>
        <a:srgbClr val="44546A"/>
      </a:dk2>
      <a:lt2>
        <a:srgbClr val="E7E6E6"/>
      </a:lt2>
      <a:accent1>
        <a:srgbClr val="E05106"/>
      </a:accent1>
      <a:accent2>
        <a:srgbClr val="6C6F70"/>
      </a:accent2>
      <a:accent3>
        <a:srgbClr val="00A5B5"/>
      </a:accent3>
      <a:accent4>
        <a:srgbClr val="E18849"/>
      </a:accent4>
      <a:accent5>
        <a:srgbClr val="A71930"/>
      </a:accent5>
      <a:accent6>
        <a:srgbClr val="69BE47"/>
      </a:accent6>
      <a:hlink>
        <a:srgbClr val="E05106"/>
      </a:hlink>
      <a:folHlink>
        <a:srgbClr val="3B00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392A58BE00B1545AA1A12C2241357A0" ma:contentTypeVersion="16" ma:contentTypeDescription="Create a new document." ma:contentTypeScope="" ma:versionID="f990e31ca3e6a2f3c25af19ee732136a">
  <xsd:schema xmlns:xsd="http://www.w3.org/2001/XMLSchema" xmlns:xs="http://www.w3.org/2001/XMLSchema" xmlns:p="http://schemas.microsoft.com/office/2006/metadata/properties" xmlns:ns2="3033b280-ae71-40d6-aa29-5fd3ac97e96f" xmlns:ns3="9116cb9f-bd0d-43bf-83a7-1685e5d6ba3a" targetNamespace="http://schemas.microsoft.com/office/2006/metadata/properties" ma:root="true" ma:fieldsID="09a62feaea0e5bed8f36ab825d73174d" ns2:_="" ns3:_="">
    <xsd:import namespace="3033b280-ae71-40d6-aa29-5fd3ac97e96f"/>
    <xsd:import namespace="9116cb9f-bd0d-43bf-83a7-1685e5d6ba3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33b280-ae71-40d6-aa29-5fd3ac97e9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4269d6d-f8a2-4d27-bd71-c96a8741e68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116cb9f-bd0d-43bf-83a7-1685e5d6ba3a"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f6a6ed9-464b-4bc5-b25f-4d225d3d0700}" ma:internalName="TaxCatchAll" ma:showField="CatchAllData" ma:web="9116cb9f-bd0d-43bf-83a7-1685e5d6ba3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A62B48-BB6D-4EC4-A9DB-8D22149DC2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33b280-ae71-40d6-aa29-5fd3ac97e96f"/>
    <ds:schemaRef ds:uri="9116cb9f-bd0d-43bf-83a7-1685e5d6ba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8E4A0DB-81EA-42D8-8AB9-B5CE9029A3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33699</TotalTime>
  <Words>1267</Words>
  <Application>Microsoft Office PowerPoint</Application>
  <PresentationFormat>Presentación en pantalla (16:9)</PresentationFormat>
  <Paragraphs>89</Paragraphs>
  <Slides>19</Slides>
  <Notes>2</Notes>
  <HiddenSlides>0</HiddenSlides>
  <MMClips>0</MMClips>
  <ScaleCrop>false</ScaleCrop>
  <HeadingPairs>
    <vt:vector size="4" baseType="variant">
      <vt:variant>
        <vt:lpstr>Tema</vt:lpstr>
      </vt:variant>
      <vt:variant>
        <vt:i4>1</vt:i4>
      </vt:variant>
      <vt:variant>
        <vt:lpstr>Títulos de diapositiva</vt:lpstr>
      </vt:variant>
      <vt:variant>
        <vt:i4>19</vt:i4>
      </vt:variant>
    </vt:vector>
  </HeadingPairs>
  <TitlesOfParts>
    <vt:vector size="20" baseType="lpstr">
      <vt:lpstr>Vensure PPT Template</vt:lpstr>
      <vt:lpstr>Employee Relations </vt:lpstr>
      <vt:lpstr>Payroll Vouchers -The Goal Of This Presentation</vt:lpstr>
      <vt:lpstr>Payroll Vouchers – The Generals</vt:lpstr>
      <vt:lpstr>Payroll vouchers &amp; Information Section</vt:lpstr>
      <vt:lpstr>Payroll vouchers &amp; Deductions</vt:lpstr>
      <vt:lpstr>Payroll vouchers &amp; Earnings and Direct Deposit</vt:lpstr>
      <vt:lpstr>Payroll vouchers &amp; Overview</vt:lpstr>
      <vt:lpstr>Payroll vouchers &amp; Overview</vt:lpstr>
      <vt:lpstr>Payroll vouchers &amp; Scenarios</vt:lpstr>
      <vt:lpstr>Payroll vouchers &amp; Scenarios</vt:lpstr>
      <vt:lpstr>Payroll vouchers &amp; Scenarios</vt:lpstr>
      <vt:lpstr>Payroll vouchers &amp; Scenarios</vt:lpstr>
      <vt:lpstr>Payroll vouchers &amp; Scenarios</vt:lpstr>
      <vt:lpstr>Payroll vouchers &amp; Scenarios</vt:lpstr>
      <vt:lpstr>Payroll vouchers &amp; Scenarios</vt:lpstr>
      <vt:lpstr>Payroll vouchers &amp; Scenarios</vt:lpstr>
      <vt:lpstr>Payroll vouchers &amp; Scenarios</vt:lpstr>
      <vt:lpstr>Payroll vouchers &amp; Scenarios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Customized Business Solutions</dc:title>
  <dc:creator>Julie Dower</dc:creator>
  <cp:lastModifiedBy>Sergio Garcia</cp:lastModifiedBy>
  <cp:revision>314</cp:revision>
  <cp:lastPrinted>2019-03-04T13:55:30Z</cp:lastPrinted>
  <dcterms:modified xsi:type="dcterms:W3CDTF">2023-10-10T19:31:45Z</dcterms:modified>
</cp:coreProperties>
</file>