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256" r:id="rId2"/>
    <p:sldId id="264" r:id="rId3"/>
    <p:sldId id="260" r:id="rId4"/>
    <p:sldId id="312" r:id="rId5"/>
    <p:sldId id="314" r:id="rId6"/>
    <p:sldId id="341" r:id="rId7"/>
    <p:sldId id="342" r:id="rId8"/>
    <p:sldId id="262" r:id="rId9"/>
    <p:sldId id="356" r:id="rId10"/>
    <p:sldId id="359" r:id="rId11"/>
    <p:sldId id="343" r:id="rId12"/>
    <p:sldId id="283" r:id="rId13"/>
    <p:sldId id="353" r:id="rId14"/>
    <p:sldId id="344" r:id="rId15"/>
    <p:sldId id="345" r:id="rId16"/>
    <p:sldId id="346" r:id="rId17"/>
    <p:sldId id="323" r:id="rId18"/>
    <p:sldId id="324" r:id="rId19"/>
    <p:sldId id="347" r:id="rId20"/>
    <p:sldId id="325" r:id="rId21"/>
    <p:sldId id="348" r:id="rId22"/>
    <p:sldId id="326" r:id="rId23"/>
    <p:sldId id="349" r:id="rId24"/>
    <p:sldId id="327" r:id="rId25"/>
    <p:sldId id="350" r:id="rId26"/>
    <p:sldId id="351" r:id="rId27"/>
    <p:sldId id="352" r:id="rId28"/>
    <p:sldId id="357" r:id="rId29"/>
    <p:sldId id="358" r:id="rId30"/>
    <p:sldId id="258" r:id="rId31"/>
  </p:sldIdLst>
  <p:sldSz cx="9144000" cy="5143500" type="screen16x9"/>
  <p:notesSz cx="6858000" cy="9144000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4C6E3F-18E0-5039-F061-CC558A637881}" name="Sergio Garcia" initials="SG" userId="S::Sergio.Garcia@vensure.com::46ddb158-204b-44eb-8216-a956a3c9be5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6866"/>
    <a:srgbClr val="FA6A22"/>
    <a:srgbClr val="00A5B5"/>
    <a:srgbClr val="F96013"/>
    <a:srgbClr val="000000"/>
    <a:srgbClr val="009999"/>
    <a:srgbClr val="19728C"/>
    <a:srgbClr val="E7E6E6"/>
    <a:srgbClr val="FEDBC8"/>
    <a:srgbClr val="033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5C4D64-3CB1-44FE-A7C1-7C6792326531}">
  <a:tblStyle styleId="{8F5C4D64-3CB1-44FE-A7C1-7C67923265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18" autoAdjust="0"/>
    <p:restoredTop sz="90538" autoAdjust="0"/>
  </p:normalViewPr>
  <p:slideViewPr>
    <p:cSldViewPr snapToGrid="0">
      <p:cViewPr varScale="1">
        <p:scale>
          <a:sx n="86" d="100"/>
          <a:sy n="86" d="100"/>
        </p:scale>
        <p:origin x="4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Garcia" userId="46ddb158-204b-44eb-8216-a956a3c9be5c" providerId="ADAL" clId="{5494A171-B306-4836-A486-BCD26D037195}"/>
    <pc:docChg chg="modSld">
      <pc:chgData name="Sergio Garcia" userId="46ddb158-204b-44eb-8216-a956a3c9be5c" providerId="ADAL" clId="{5494A171-B306-4836-A486-BCD26D037195}" dt="2022-08-10T22:13:01.194" v="25" actId="20577"/>
      <pc:docMkLst>
        <pc:docMk/>
      </pc:docMkLst>
      <pc:sldChg chg="modSp mod">
        <pc:chgData name="Sergio Garcia" userId="46ddb158-204b-44eb-8216-a956a3c9be5c" providerId="ADAL" clId="{5494A171-B306-4836-A486-BCD26D037195}" dt="2022-08-09T22:21:53.424" v="1" actId="790"/>
        <pc:sldMkLst>
          <pc:docMk/>
          <pc:sldMk cId="2440335034" sldId="258"/>
        </pc:sldMkLst>
        <pc:spChg chg="mod">
          <ac:chgData name="Sergio Garcia" userId="46ddb158-204b-44eb-8216-a956a3c9be5c" providerId="ADAL" clId="{5494A171-B306-4836-A486-BCD26D037195}" dt="2022-08-09T22:21:53.424" v="1" actId="790"/>
          <ac:spMkLst>
            <pc:docMk/>
            <pc:sldMk cId="2440335034" sldId="258"/>
            <ac:spMk id="3" creationId="{C6AEA51D-B2AD-624B-B563-7231E43D79EC}"/>
          </ac:spMkLst>
        </pc:spChg>
      </pc:sldChg>
      <pc:sldChg chg="modSp mod">
        <pc:chgData name="Sergio Garcia" userId="46ddb158-204b-44eb-8216-a956a3c9be5c" providerId="ADAL" clId="{5494A171-B306-4836-A486-BCD26D037195}" dt="2022-08-10T22:12:58.718" v="24" actId="20577"/>
        <pc:sldMkLst>
          <pc:docMk/>
          <pc:sldMk cId="2789526339" sldId="325"/>
        </pc:sldMkLst>
        <pc:spChg chg="mod">
          <ac:chgData name="Sergio Garcia" userId="46ddb158-204b-44eb-8216-a956a3c9be5c" providerId="ADAL" clId="{5494A171-B306-4836-A486-BCD26D037195}" dt="2022-08-10T16:07:47.240" v="9" actId="20577"/>
          <ac:spMkLst>
            <pc:docMk/>
            <pc:sldMk cId="2789526339" sldId="325"/>
            <ac:spMk id="11" creationId="{B9C7AFEF-037F-3CAC-5305-C48861BDF70B}"/>
          </ac:spMkLst>
        </pc:spChg>
        <pc:spChg chg="mod">
          <ac:chgData name="Sergio Garcia" userId="46ddb158-204b-44eb-8216-a956a3c9be5c" providerId="ADAL" clId="{5494A171-B306-4836-A486-BCD26D037195}" dt="2022-08-10T22:12:58.718" v="24" actId="20577"/>
          <ac:spMkLst>
            <pc:docMk/>
            <pc:sldMk cId="2789526339" sldId="325"/>
            <ac:spMk id="15" creationId="{D5184A27-41CB-44D3-A440-E2556FCD006C}"/>
          </ac:spMkLst>
        </pc:spChg>
      </pc:sldChg>
      <pc:sldChg chg="modSp mod">
        <pc:chgData name="Sergio Garcia" userId="46ddb158-204b-44eb-8216-a956a3c9be5c" providerId="ADAL" clId="{5494A171-B306-4836-A486-BCD26D037195}" dt="2022-08-10T22:12:42.596" v="22" actId="6549"/>
        <pc:sldMkLst>
          <pc:docMk/>
          <pc:sldMk cId="3949668541" sldId="327"/>
        </pc:sldMkLst>
        <pc:spChg chg="mod">
          <ac:chgData name="Sergio Garcia" userId="46ddb158-204b-44eb-8216-a956a3c9be5c" providerId="ADAL" clId="{5494A171-B306-4836-A486-BCD26D037195}" dt="2022-08-10T22:12:42.596" v="22" actId="6549"/>
          <ac:spMkLst>
            <pc:docMk/>
            <pc:sldMk cId="3949668541" sldId="327"/>
            <ac:spMk id="2" creationId="{266976B7-7DE4-4132-ABC4-39440F830FA0}"/>
          </ac:spMkLst>
        </pc:spChg>
        <pc:spChg chg="mod">
          <ac:chgData name="Sergio Garcia" userId="46ddb158-204b-44eb-8216-a956a3c9be5c" providerId="ADAL" clId="{5494A171-B306-4836-A486-BCD26D037195}" dt="2022-08-10T16:10:59.510" v="15" actId="113"/>
          <ac:spMkLst>
            <pc:docMk/>
            <pc:sldMk cId="3949668541" sldId="327"/>
            <ac:spMk id="15" creationId="{D5184A27-41CB-44D3-A440-E2556FCD006C}"/>
          </ac:spMkLst>
        </pc:spChg>
        <pc:spChg chg="mod">
          <ac:chgData name="Sergio Garcia" userId="46ddb158-204b-44eb-8216-a956a3c9be5c" providerId="ADAL" clId="{5494A171-B306-4836-A486-BCD26D037195}" dt="2022-08-10T16:10:59.510" v="15" actId="113"/>
          <ac:spMkLst>
            <pc:docMk/>
            <pc:sldMk cId="3949668541" sldId="327"/>
            <ac:spMk id="16" creationId="{F66D1C96-6A24-483A-954B-3DE97029C6C4}"/>
          </ac:spMkLst>
        </pc:spChg>
        <pc:spChg chg="mod">
          <ac:chgData name="Sergio Garcia" userId="46ddb158-204b-44eb-8216-a956a3c9be5c" providerId="ADAL" clId="{5494A171-B306-4836-A486-BCD26D037195}" dt="2022-08-10T16:10:59.510" v="15" actId="113"/>
          <ac:spMkLst>
            <pc:docMk/>
            <pc:sldMk cId="3949668541" sldId="327"/>
            <ac:spMk id="17" creationId="{7FA585A3-4F3D-4681-9446-0EDAC1F70E94}"/>
          </ac:spMkLst>
        </pc:spChg>
        <pc:spChg chg="mod">
          <ac:chgData name="Sergio Garcia" userId="46ddb158-204b-44eb-8216-a956a3c9be5c" providerId="ADAL" clId="{5494A171-B306-4836-A486-BCD26D037195}" dt="2022-08-10T16:10:59.510" v="15" actId="113"/>
          <ac:spMkLst>
            <pc:docMk/>
            <pc:sldMk cId="3949668541" sldId="327"/>
            <ac:spMk id="18" creationId="{6D5C296A-072C-444A-8B01-565A29F8B858}"/>
          </ac:spMkLst>
        </pc:spChg>
      </pc:sldChg>
      <pc:sldChg chg="modSp mod">
        <pc:chgData name="Sergio Garcia" userId="46ddb158-204b-44eb-8216-a956a3c9be5c" providerId="ADAL" clId="{5494A171-B306-4836-A486-BCD26D037195}" dt="2022-08-10T22:13:01.194" v="25" actId="20577"/>
        <pc:sldMkLst>
          <pc:docMk/>
          <pc:sldMk cId="2449882853" sldId="348"/>
        </pc:sldMkLst>
        <pc:spChg chg="mod">
          <ac:chgData name="Sergio Garcia" userId="46ddb158-204b-44eb-8216-a956a3c9be5c" providerId="ADAL" clId="{5494A171-B306-4836-A486-BCD26D037195}" dt="2022-08-10T16:07:52.088" v="11" actId="20577"/>
          <ac:spMkLst>
            <pc:docMk/>
            <pc:sldMk cId="2449882853" sldId="348"/>
            <ac:spMk id="11" creationId="{B9C7AFEF-037F-3CAC-5305-C48861BDF70B}"/>
          </ac:spMkLst>
        </pc:spChg>
        <pc:spChg chg="mod">
          <ac:chgData name="Sergio Garcia" userId="46ddb158-204b-44eb-8216-a956a3c9be5c" providerId="ADAL" clId="{5494A171-B306-4836-A486-BCD26D037195}" dt="2022-08-10T22:13:01.194" v="25" actId="20577"/>
          <ac:spMkLst>
            <pc:docMk/>
            <pc:sldMk cId="2449882853" sldId="348"/>
            <ac:spMk id="15" creationId="{D5184A27-41CB-44D3-A440-E2556FCD006C}"/>
          </ac:spMkLst>
        </pc:spChg>
      </pc:sldChg>
      <pc:sldChg chg="modSp mod">
        <pc:chgData name="Sergio Garcia" userId="46ddb158-204b-44eb-8216-a956a3c9be5c" providerId="ADAL" clId="{5494A171-B306-4836-A486-BCD26D037195}" dt="2022-08-10T22:12:48.837" v="23" actId="6549"/>
        <pc:sldMkLst>
          <pc:docMk/>
          <pc:sldMk cId="3847186217" sldId="350"/>
        </pc:sldMkLst>
        <pc:spChg chg="mod">
          <ac:chgData name="Sergio Garcia" userId="46ddb158-204b-44eb-8216-a956a3c9be5c" providerId="ADAL" clId="{5494A171-B306-4836-A486-BCD26D037195}" dt="2022-08-10T22:12:48.837" v="23" actId="6549"/>
          <ac:spMkLst>
            <pc:docMk/>
            <pc:sldMk cId="3847186217" sldId="350"/>
            <ac:spMk id="2" creationId="{266976B7-7DE4-4132-ABC4-39440F830FA0}"/>
          </ac:spMkLst>
        </pc:spChg>
        <pc:spChg chg="mod">
          <ac:chgData name="Sergio Garcia" userId="46ddb158-204b-44eb-8216-a956a3c9be5c" providerId="ADAL" clId="{5494A171-B306-4836-A486-BCD26D037195}" dt="2022-08-10T16:11:04.993" v="17" actId="113"/>
          <ac:spMkLst>
            <pc:docMk/>
            <pc:sldMk cId="3847186217" sldId="350"/>
            <ac:spMk id="15" creationId="{D5184A27-41CB-44D3-A440-E2556FCD006C}"/>
          </ac:spMkLst>
        </pc:spChg>
        <pc:spChg chg="mod">
          <ac:chgData name="Sergio Garcia" userId="46ddb158-204b-44eb-8216-a956a3c9be5c" providerId="ADAL" clId="{5494A171-B306-4836-A486-BCD26D037195}" dt="2022-08-10T16:11:04.993" v="17" actId="113"/>
          <ac:spMkLst>
            <pc:docMk/>
            <pc:sldMk cId="3847186217" sldId="350"/>
            <ac:spMk id="16" creationId="{F66D1C96-6A24-483A-954B-3DE97029C6C4}"/>
          </ac:spMkLst>
        </pc:spChg>
        <pc:spChg chg="mod">
          <ac:chgData name="Sergio Garcia" userId="46ddb158-204b-44eb-8216-a956a3c9be5c" providerId="ADAL" clId="{5494A171-B306-4836-A486-BCD26D037195}" dt="2022-08-10T16:11:04.993" v="17" actId="113"/>
          <ac:spMkLst>
            <pc:docMk/>
            <pc:sldMk cId="3847186217" sldId="350"/>
            <ac:spMk id="17" creationId="{7FA585A3-4F3D-4681-9446-0EDAC1F70E94}"/>
          </ac:spMkLst>
        </pc:spChg>
        <pc:spChg chg="mod">
          <ac:chgData name="Sergio Garcia" userId="46ddb158-204b-44eb-8216-a956a3c9be5c" providerId="ADAL" clId="{5494A171-B306-4836-A486-BCD26D037195}" dt="2022-08-10T16:11:04.993" v="17" actId="113"/>
          <ac:spMkLst>
            <pc:docMk/>
            <pc:sldMk cId="3847186217" sldId="350"/>
            <ac:spMk id="18" creationId="{6D5C296A-072C-444A-8B01-565A29F8B858}"/>
          </ac:spMkLst>
        </pc:spChg>
      </pc:sldChg>
      <pc:sldChg chg="modSp mod">
        <pc:chgData name="Sergio Garcia" userId="46ddb158-204b-44eb-8216-a956a3c9be5c" providerId="ADAL" clId="{5494A171-B306-4836-A486-BCD26D037195}" dt="2022-08-10T16:11:11.625" v="20" actId="113"/>
        <pc:sldMkLst>
          <pc:docMk/>
          <pc:sldMk cId="1325619255" sldId="351"/>
        </pc:sldMkLst>
        <pc:spChg chg="mod">
          <ac:chgData name="Sergio Garcia" userId="46ddb158-204b-44eb-8216-a956a3c9be5c" providerId="ADAL" clId="{5494A171-B306-4836-A486-BCD26D037195}" dt="2022-08-10T16:11:11.625" v="20" actId="113"/>
          <ac:spMkLst>
            <pc:docMk/>
            <pc:sldMk cId="1325619255" sldId="351"/>
            <ac:spMk id="15" creationId="{D5184A27-41CB-44D3-A440-E2556FCD006C}"/>
          </ac:spMkLst>
        </pc:spChg>
        <pc:spChg chg="mod">
          <ac:chgData name="Sergio Garcia" userId="46ddb158-204b-44eb-8216-a956a3c9be5c" providerId="ADAL" clId="{5494A171-B306-4836-A486-BCD26D037195}" dt="2022-08-10T16:11:11.625" v="20" actId="113"/>
          <ac:spMkLst>
            <pc:docMk/>
            <pc:sldMk cId="1325619255" sldId="351"/>
            <ac:spMk id="16" creationId="{F66D1C96-6A24-483A-954B-3DE97029C6C4}"/>
          </ac:spMkLst>
        </pc:spChg>
        <pc:spChg chg="mod">
          <ac:chgData name="Sergio Garcia" userId="46ddb158-204b-44eb-8216-a956a3c9be5c" providerId="ADAL" clId="{5494A171-B306-4836-A486-BCD26D037195}" dt="2022-08-10T16:11:11.625" v="20" actId="113"/>
          <ac:spMkLst>
            <pc:docMk/>
            <pc:sldMk cId="1325619255" sldId="351"/>
            <ac:spMk id="17" creationId="{7FA585A3-4F3D-4681-9446-0EDAC1F70E94}"/>
          </ac:spMkLst>
        </pc:spChg>
        <pc:spChg chg="mod">
          <ac:chgData name="Sergio Garcia" userId="46ddb158-204b-44eb-8216-a956a3c9be5c" providerId="ADAL" clId="{5494A171-B306-4836-A486-BCD26D037195}" dt="2022-08-10T16:11:11.625" v="20" actId="113"/>
          <ac:spMkLst>
            <pc:docMk/>
            <pc:sldMk cId="1325619255" sldId="351"/>
            <ac:spMk id="18" creationId="{6D5C296A-072C-444A-8B01-565A29F8B858}"/>
          </ac:spMkLst>
        </pc:spChg>
      </pc:sldChg>
      <pc:sldChg chg="modSp mod">
        <pc:chgData name="Sergio Garcia" userId="46ddb158-204b-44eb-8216-a956a3c9be5c" providerId="ADAL" clId="{5494A171-B306-4836-A486-BCD26D037195}" dt="2022-08-10T16:11:16.137" v="21" actId="113"/>
        <pc:sldMkLst>
          <pc:docMk/>
          <pc:sldMk cId="1582321349" sldId="352"/>
        </pc:sldMkLst>
        <pc:spChg chg="mod">
          <ac:chgData name="Sergio Garcia" userId="46ddb158-204b-44eb-8216-a956a3c9be5c" providerId="ADAL" clId="{5494A171-B306-4836-A486-BCD26D037195}" dt="2022-08-10T16:11:16.137" v="21" actId="113"/>
          <ac:spMkLst>
            <pc:docMk/>
            <pc:sldMk cId="1582321349" sldId="352"/>
            <ac:spMk id="15" creationId="{D5184A27-41CB-44D3-A440-E2556FCD006C}"/>
          </ac:spMkLst>
        </pc:spChg>
        <pc:spChg chg="mod">
          <ac:chgData name="Sergio Garcia" userId="46ddb158-204b-44eb-8216-a956a3c9be5c" providerId="ADAL" clId="{5494A171-B306-4836-A486-BCD26D037195}" dt="2022-08-10T16:11:16.137" v="21" actId="113"/>
          <ac:spMkLst>
            <pc:docMk/>
            <pc:sldMk cId="1582321349" sldId="352"/>
            <ac:spMk id="16" creationId="{F66D1C96-6A24-483A-954B-3DE97029C6C4}"/>
          </ac:spMkLst>
        </pc:spChg>
        <pc:spChg chg="mod">
          <ac:chgData name="Sergio Garcia" userId="46ddb158-204b-44eb-8216-a956a3c9be5c" providerId="ADAL" clId="{5494A171-B306-4836-A486-BCD26D037195}" dt="2022-08-10T16:11:16.137" v="21" actId="113"/>
          <ac:spMkLst>
            <pc:docMk/>
            <pc:sldMk cId="1582321349" sldId="352"/>
            <ac:spMk id="18" creationId="{6D5C296A-072C-444A-8B01-565A29F8B85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1DCF1-0F16-4F79-BC4A-993379236393}" type="datetimeFigureOut">
              <a:rPr lang="en-US" smtClean="0">
                <a:latin typeface="Arial" panose="020B0604020202020204" pitchFamily="34" charset="0"/>
              </a:rPr>
              <a:t>9/7/2023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39175-E3A9-42A0-88B3-EEBBCA8AEA0A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07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1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91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746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6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59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70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32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44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80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4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BB9254-56DE-794F-961D-A24086E6D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76416F-8C6A-AC4E-A18F-EC32C35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9FF3E-AE10-8E4F-8E81-254EF500B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34718-C46E-7F4E-B569-A1DB7B63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D884-D5B6-4C42-B66C-5ABA98285411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0A55B-9E57-084F-A789-DF2B360B5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5833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4943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4297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24924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972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30192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/>
            </a:lvl1pPr>
            <a:lvl2pPr marL="914378" lvl="1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/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7041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18841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2931575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022150" y="2515375"/>
            <a:ext cx="19887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45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9720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eneric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2360-7B7E-5548-99D7-24BBF323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67" y="411958"/>
            <a:ext cx="4326248" cy="2139553"/>
          </a:xfrm>
        </p:spPr>
        <p:txBody>
          <a:bodyPr anchor="b"/>
          <a:lstStyle>
            <a:lvl1pPr>
              <a:lnSpc>
                <a:spcPct val="80000"/>
              </a:lnSpc>
              <a:defRPr sz="33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55EC5-1754-3F42-9FFB-5454C1C59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696792"/>
            <a:ext cx="4326248" cy="100009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4F554-2113-824E-8CC8-31F5AF981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2220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A900-65F0-E644-A71F-1C6270A2E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C42E4-E9CC-E64D-AE53-4DE36C8A91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325" y="1042417"/>
            <a:ext cx="40005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30287-ADAD-0D4C-B7AB-E89B5B160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1924" y="1042417"/>
            <a:ext cx="4000501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74054-1D32-EE45-A4AB-469AEC6F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3EB28-F109-2948-A5E8-7EDC96C8D832}" type="datetime1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A2DEC-EEBA-6348-B03C-EC19A08D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3787EF6-966F-D04A-800C-A352E681A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7288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73579-1B6C-F240-8FCB-D4E526FDA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7" y="452630"/>
            <a:ext cx="6973967" cy="5116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4F066-3469-7843-8E1A-B15B98337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5" y="973233"/>
            <a:ext cx="405029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962522-E27B-1442-9784-F1A23DD35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2325" y="1562942"/>
            <a:ext cx="405029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F07E-5A6E-5B49-8C89-825C14AE6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81671" y="973233"/>
            <a:ext cx="4140004" cy="464693"/>
          </a:xfrm>
        </p:spPr>
        <p:txBody>
          <a:bodyPr anchor="b">
            <a:normAutofit/>
          </a:bodyPr>
          <a:lstStyle>
            <a:lvl1pPr marL="0" indent="0">
              <a:lnSpc>
                <a:spcPct val="80000"/>
              </a:lnSpc>
              <a:buNone/>
              <a:defRPr sz="1500" b="1" spc="-30" baseline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4080B7-5AFD-7A40-89A7-EA4E3FDE5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81671" y="1562942"/>
            <a:ext cx="4140004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FAF372-9889-4745-8B0C-8171C4705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1E128-AEB7-EC40-AF18-3E2E77CC645E}" type="datetime1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F62DF5-E870-7344-B52F-331ACC1B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03264F2-420C-FA41-A91C-98285ECE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777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C240-9B3B-7846-A052-534CE8F3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D99B-AC6F-1B4B-BED5-47C3B755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2B72-3EB7-B24E-A764-C7F4B4E79A64}" type="datetime1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67C11-F96B-BA4E-83D4-5CFC58F4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F6636-19D9-B947-88A7-85C2FE59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201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B0C86-06F9-DE41-9D1A-01A0715A3F63}" type="datetime1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B9B1DD-C4E8-684D-9F0A-021799235ECD}"/>
              </a:ext>
            </a:extLst>
          </p:cNvPr>
          <p:cNvSpPr/>
          <p:nvPr/>
        </p:nvSpPr>
        <p:spPr>
          <a:xfrm>
            <a:off x="7657240" y="4573720"/>
            <a:ext cx="1486760" cy="56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E0130-FD56-F142-AEF8-B55ABA39B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3959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35ECE2-75D3-3A4E-8627-D05577BC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7016-B0C7-5F4B-B7A7-253FA3F29E3A}" type="datetime1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ADA39-BBB8-5F46-929B-26AAE441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A14633-042B-3C43-941C-5021BB672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968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4045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0DDCC-EA11-0046-B3D4-7A293086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52629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62768-2A21-2E46-A1A3-2240DCC9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327" y="1044367"/>
            <a:ext cx="8474477" cy="3565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3F9AF-637F-5C4E-A1B2-D21481D8C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2325" y="4767264"/>
            <a:ext cx="20574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901BA-C0FF-3046-A855-1EBEA2D049D1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576E9-3237-B74F-A744-D1267D774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5C11F-93B5-E847-A3C5-5D816B198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45720" y="4910328"/>
            <a:ext cx="274320" cy="27384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6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DEF3C-47D5-8F40-A9B9-D958DCD7ACA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167826" y="0"/>
            <a:ext cx="1977376" cy="1356461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EC707A4E-92DE-CB4E-B484-953D77B82B6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914900"/>
            <a:ext cx="241914" cy="2419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E5EE4-9CE0-C547-AD36-8BF0E05405C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830752" y="4653283"/>
            <a:ext cx="1089654" cy="3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0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7" r:id="rId11"/>
    <p:sldLayoutId id="2147483678" r:id="rId12"/>
    <p:sldLayoutId id="2147483679" r:id="rId13"/>
  </p:sldLayoutIdLst>
  <p:transition>
    <p:fade thruBlk="1"/>
  </p:transition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 spc="-113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86914" indent="-86914" algn="l" defTabSz="685783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1pPr>
      <a:lvl2pPr marL="260741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System Font Regular"/>
        <a:buChar char="–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2pPr>
      <a:lvl3pPr marL="429806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3pPr>
      <a:lvl4pPr marL="603632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4pPr>
      <a:lvl5pPr marL="772697" indent="-86914" algn="l" defTabSz="685783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tabLst/>
        <a:defRPr sz="1050" kern="1200" spc="-15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ensureinc.sharepoint.com/sites/StrategicRelations/Shared%20Documents/Forms/AllItems.aspx?id=%2Fsites%2FStrategicRelations%2FShared%20Documents%2FProducts%20%26%20Services%2F401K%2FVensure%20MEP%20401%28k%29%20Plan%20Features%20%282022%29%2Epdf&amp;parent=%2Fsites%2FStrategicRelations%2FShared%20Documents%2FProducts%20%26%20Services%2F401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lavic401k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401k@vensure.co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401k@vensure.com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ransamerica.com/portal/home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53A144-7F26-C044-B0B0-AAA92B77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25" y="411958"/>
            <a:ext cx="5083023" cy="2139553"/>
          </a:xfrm>
        </p:spPr>
        <p:txBody>
          <a:bodyPr/>
          <a:lstStyle/>
          <a:p>
            <a:r>
              <a:rPr lang="en-US" dirty="0"/>
              <a:t>Employee Relations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6F9CA84-2AD0-E241-8528-A924FFDB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925" y="2591990"/>
            <a:ext cx="4326248" cy="1000098"/>
          </a:xfrm>
        </p:spPr>
        <p:txBody>
          <a:bodyPr/>
          <a:lstStyle/>
          <a:p>
            <a:r>
              <a:rPr lang="es-CO" dirty="0"/>
              <a:t>Training </a:t>
            </a:r>
            <a:r>
              <a:rPr lang="en-US" dirty="0"/>
              <a:t>Session</a:t>
            </a:r>
            <a:r>
              <a:rPr lang="es-CO" dirty="0"/>
              <a:t> – 401k Slavic – </a:t>
            </a:r>
            <a:r>
              <a:rPr lang="es-CO" dirty="0" err="1"/>
              <a:t>EmPower</a:t>
            </a:r>
            <a:r>
              <a:rPr lang="es-CO" dirty="0"/>
              <a:t> -</a:t>
            </a:r>
            <a:r>
              <a:rPr lang="en-US" dirty="0"/>
              <a:t>Retirement</a:t>
            </a:r>
            <a:r>
              <a:rPr lang="es-CO" dirty="0"/>
              <a:t> Plan Questions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96F9E-4B4B-C84C-8F32-7F0646615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8333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A51D-B2AD-624B-B563-7231E43D7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578720"/>
            <a:ext cx="4326248" cy="1000098"/>
          </a:xfrm>
        </p:spPr>
        <p:txBody>
          <a:bodyPr/>
          <a:lstStyle/>
          <a:p>
            <a:r>
              <a:rPr lang="es-MX" dirty="0" err="1"/>
              <a:t>Frequently</a:t>
            </a:r>
            <a:r>
              <a:rPr lang="es-MX" dirty="0"/>
              <a:t> </a:t>
            </a:r>
            <a:r>
              <a:rPr lang="es-MX" dirty="0" err="1"/>
              <a:t>Asked</a:t>
            </a:r>
            <a:r>
              <a:rPr lang="es-MX" dirty="0"/>
              <a:t> </a:t>
            </a:r>
            <a:r>
              <a:rPr lang="es-MX" dirty="0" err="1"/>
              <a:t>Questions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8118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FAQ for Retirement Plans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251012" y="1454810"/>
            <a:ext cx="6105525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Hello! I want to know more information about the retirement plans offered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61C3E-A6E8-4261-91D7-66EE8B9EB5EC}"/>
              </a:ext>
            </a:extLst>
          </p:cNvPr>
          <p:cNvSpPr txBox="1"/>
          <p:nvPr/>
        </p:nvSpPr>
        <p:spPr>
          <a:xfrm>
            <a:off x="1251012" y="1753245"/>
            <a:ext cx="6632303" cy="1569660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6866"/>
                </a:solidFill>
              </a:rPr>
              <a:t>First, we </a:t>
            </a:r>
            <a:r>
              <a:rPr lang="en-US" sz="1200" b="1" i="1" dirty="0">
                <a:solidFill>
                  <a:srgbClr val="706866"/>
                </a:solidFill>
              </a:rPr>
              <a:t>need to identify which plan is being offered by the Client.</a:t>
            </a:r>
            <a:br>
              <a:rPr lang="en-US" sz="1200" b="1" i="1" dirty="0">
                <a:solidFill>
                  <a:srgbClr val="706866"/>
                </a:solidFill>
              </a:rPr>
            </a:br>
            <a:r>
              <a:rPr lang="en-US" sz="1200" b="1" i="1" dirty="0">
                <a:solidFill>
                  <a:srgbClr val="706866"/>
                </a:solidFill>
              </a:rPr>
              <a:t>If the Client offer Slavic401k we can send the </a:t>
            </a:r>
            <a:r>
              <a:rPr lang="en-US" sz="1200" b="1" i="1" dirty="0">
                <a:solidFill>
                  <a:srgbClr val="706866"/>
                </a:solidFill>
                <a:hlinkClick r:id="rId3"/>
              </a:rPr>
              <a:t>Plan features file </a:t>
            </a:r>
            <a:r>
              <a:rPr lang="en-US" sz="1200" b="1" i="1" dirty="0">
                <a:solidFill>
                  <a:srgbClr val="706866"/>
                </a:solidFill>
              </a:rPr>
              <a:t>located in the SP (Master Benefit plan).</a:t>
            </a:r>
          </a:p>
          <a:p>
            <a:endParaRPr lang="en-US" sz="1200" b="1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</a:rPr>
              <a:t>For Transamerica talk to leadership so they can provide the flyer for that specific Client.</a:t>
            </a:r>
          </a:p>
          <a:p>
            <a:endParaRPr lang="en-US" sz="1200" b="1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200" b="1" i="1" dirty="0">
                <a:solidFill>
                  <a:srgbClr val="706866"/>
                </a:solidFill>
              </a:rPr>
              <a:t>Escalation:</a:t>
            </a:r>
          </a:p>
          <a:p>
            <a:r>
              <a:rPr lang="en-US" sz="1200" i="1" dirty="0">
                <a:solidFill>
                  <a:srgbClr val="FA6A22"/>
                </a:solidFill>
              </a:rPr>
              <a:t>*If the WSM was not able to assist with the provider, we can create a case to our 401k Team:</a:t>
            </a:r>
            <a:endParaRPr lang="en-US" sz="1200" i="1" dirty="0">
              <a:solidFill>
                <a:srgbClr val="706866"/>
              </a:solidFill>
            </a:endParaRPr>
          </a:p>
        </p:txBody>
      </p:sp>
      <p:pic>
        <p:nvPicPr>
          <p:cNvPr id="6146" name="Picture 2" descr="Vector Free Customers PNG Transparent Background, Free Download #35908 -  FreeIconsPNG">
            <a:extLst>
              <a:ext uri="{FF2B5EF4-FFF2-40B4-BE49-F238E27FC236}">
                <a16:creationId xmlns:a16="http://schemas.microsoft.com/office/drawing/2014/main" id="{248612E0-F2C0-441E-8890-24008A2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2" y="1379714"/>
            <a:ext cx="658425" cy="64633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140" y="1228870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A82CF0-A7D2-EEE5-B39B-078F14DD5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356" y="3708255"/>
            <a:ext cx="6887959" cy="85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41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FAQ for Retirement Plans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257299" y="1046588"/>
            <a:ext cx="6105525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Hello! When is a Good time to enroll in the retirement plan? Any requirements?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61C3E-A6E8-4261-91D7-66EE8B9EB5EC}"/>
              </a:ext>
            </a:extLst>
          </p:cNvPr>
          <p:cNvSpPr txBox="1"/>
          <p:nvPr/>
        </p:nvSpPr>
        <p:spPr>
          <a:xfrm>
            <a:off x="1519237" y="1340825"/>
            <a:ext cx="6105525" cy="138499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6866"/>
                </a:solidFill>
              </a:rPr>
              <a:t>Employees can enroll anytime as long as they comply with the rules that the Client set up for the retirement plan.</a:t>
            </a:r>
          </a:p>
          <a:p>
            <a:endParaRPr lang="en-US" sz="1200" i="1" dirty="0">
              <a:solidFill>
                <a:srgbClr val="706866"/>
              </a:solidFill>
            </a:endParaRPr>
          </a:p>
          <a:p>
            <a:r>
              <a:rPr lang="en-US" sz="1200" i="1" dirty="0">
                <a:solidFill>
                  <a:srgbClr val="706866"/>
                </a:solidFill>
              </a:rPr>
              <a:t>We can check these rules on the </a:t>
            </a:r>
            <a:r>
              <a:rPr lang="en-US" sz="1200" b="1" i="1" dirty="0">
                <a:solidFill>
                  <a:srgbClr val="706866"/>
                </a:solidFill>
              </a:rPr>
              <a:t>Benefit Plan Setup Module (For Empower Transamerica use the client Flyers)</a:t>
            </a:r>
            <a:r>
              <a:rPr lang="en-US" sz="1200" b="1" i="1" dirty="0">
                <a:solidFill>
                  <a:srgbClr val="FA6A22"/>
                </a:solidFill>
              </a:rPr>
              <a:t>, we do not modify anything this is only for information purposes.</a:t>
            </a:r>
          </a:p>
          <a:p>
            <a:endParaRPr lang="en-US" sz="1200" b="1" i="1" dirty="0">
              <a:solidFill>
                <a:srgbClr val="FA6A22"/>
              </a:solidFill>
            </a:endParaRPr>
          </a:p>
        </p:txBody>
      </p:sp>
      <p:pic>
        <p:nvPicPr>
          <p:cNvPr id="6146" name="Picture 2" descr="Vector Free Customers PNG Transparent Background, Free Download #35908 -  FreeIconsPNG">
            <a:extLst>
              <a:ext uri="{FF2B5EF4-FFF2-40B4-BE49-F238E27FC236}">
                <a16:creationId xmlns:a16="http://schemas.microsoft.com/office/drawing/2014/main" id="{248612E0-F2C0-441E-8890-24008A2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" y="971492"/>
            <a:ext cx="658425" cy="64633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27" y="957665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69892A-C346-28FD-8B13-5E9DD54D1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864" y="2798695"/>
            <a:ext cx="7792537" cy="112410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9C3433-50C0-AAB7-B5BF-DF92144501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811" y="3995603"/>
            <a:ext cx="4896533" cy="876422"/>
          </a:xfrm>
          <a:prstGeom prst="rect">
            <a:avLst/>
          </a:prstGeom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0A18134-71C3-A20B-A787-8ACCC45D1D61}"/>
              </a:ext>
            </a:extLst>
          </p:cNvPr>
          <p:cNvSpPr txBox="1"/>
          <p:nvPr/>
        </p:nvSpPr>
        <p:spPr>
          <a:xfrm>
            <a:off x="4361054" y="4123629"/>
            <a:ext cx="2889586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</a:rPr>
              <a:t>For eligibility </a:t>
            </a:r>
            <a:r>
              <a:rPr lang="en-US" sz="1200" b="1" i="1" dirty="0">
                <a:solidFill>
                  <a:schemeClr val="accent1"/>
                </a:solidFill>
              </a:rPr>
              <a:t>criteria in EmPower </a:t>
            </a:r>
            <a:r>
              <a:rPr lang="en-US" sz="1200" b="1" i="1" dirty="0">
                <a:solidFill>
                  <a:schemeClr val="bg2">
                    <a:lumMod val="50000"/>
                  </a:schemeClr>
                </a:solidFill>
              </a:rPr>
              <a:t>, have leadership provide the flyer.</a:t>
            </a:r>
          </a:p>
        </p:txBody>
      </p:sp>
    </p:spTree>
    <p:extLst>
      <p:ext uri="{BB962C8B-B14F-4D97-AF65-F5344CB8AC3E}">
        <p14:creationId xmlns:p14="http://schemas.microsoft.com/office/powerpoint/2010/main" val="314060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FAQ for Retirement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85085-047A-2D2B-133D-6B33370F4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085"/>
          <a:stretch/>
        </p:blipFill>
        <p:spPr>
          <a:xfrm>
            <a:off x="282366" y="1389019"/>
            <a:ext cx="4100063" cy="273071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CC450B-D4B3-F150-9163-B30466774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1573" y="1389019"/>
            <a:ext cx="3915577" cy="2816739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BEDB05-1D4F-5FC3-5A1D-EA26EF429866}"/>
              </a:ext>
            </a:extLst>
          </p:cNvPr>
          <p:cNvSpPr txBox="1"/>
          <p:nvPr/>
        </p:nvSpPr>
        <p:spPr>
          <a:xfrm>
            <a:off x="2079179" y="825985"/>
            <a:ext cx="4985641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06866"/>
                </a:solidFill>
              </a:rPr>
              <a:t>Here we can see the different requirements between companies, each Client has its own rules when offering retirement plans.</a:t>
            </a:r>
            <a:endParaRPr lang="en-US" sz="1200" b="1" i="1" dirty="0">
              <a:solidFill>
                <a:srgbClr val="706866"/>
              </a:solidFill>
            </a:endParaRPr>
          </a:p>
        </p:txBody>
      </p:sp>
      <p:pic>
        <p:nvPicPr>
          <p:cNvPr id="16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4D5C0D34-F7A2-94AB-DAF4-0378B2D63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59" y="727333"/>
            <a:ext cx="618370" cy="61837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7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FAQ for Retirement Plans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257299" y="1046588"/>
            <a:ext cx="6367463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Hello! The deductions on the retirement plan are not correct or they are missing…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61C3E-A6E8-4261-91D7-66EE8B9EB5EC}"/>
              </a:ext>
            </a:extLst>
          </p:cNvPr>
          <p:cNvSpPr txBox="1"/>
          <p:nvPr/>
        </p:nvSpPr>
        <p:spPr>
          <a:xfrm>
            <a:off x="1519237" y="1340825"/>
            <a:ext cx="6105525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6866"/>
                </a:solidFill>
              </a:rPr>
              <a:t>First, lets check on </a:t>
            </a:r>
            <a:r>
              <a:rPr lang="en-US" sz="1200" b="1" i="1" dirty="0">
                <a:solidFill>
                  <a:srgbClr val="706866"/>
                </a:solidFill>
              </a:rPr>
              <a:t>the Paystub</a:t>
            </a:r>
            <a:r>
              <a:rPr lang="en-US" sz="1200" i="1" dirty="0">
                <a:solidFill>
                  <a:srgbClr val="706866"/>
                </a:solidFill>
              </a:rPr>
              <a:t>, as we know they reflect the deductions of the Employee’s paycheck. We can also verify this on the Deductions section.</a:t>
            </a:r>
          </a:p>
        </p:txBody>
      </p:sp>
      <p:pic>
        <p:nvPicPr>
          <p:cNvPr id="6146" name="Picture 2" descr="Vector Free Customers PNG Transparent Background, Free Download #35908 -  FreeIconsPNG">
            <a:extLst>
              <a:ext uri="{FF2B5EF4-FFF2-40B4-BE49-F238E27FC236}">
                <a16:creationId xmlns:a16="http://schemas.microsoft.com/office/drawing/2014/main" id="{248612E0-F2C0-441E-8890-24008A2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" y="971492"/>
            <a:ext cx="658425" cy="64633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27" y="957665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0A18134-71C3-A20B-A787-8ACCC45D1D61}"/>
              </a:ext>
            </a:extLst>
          </p:cNvPr>
          <p:cNvSpPr txBox="1"/>
          <p:nvPr/>
        </p:nvSpPr>
        <p:spPr>
          <a:xfrm>
            <a:off x="845205" y="3525677"/>
            <a:ext cx="2653636" cy="646331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06866"/>
                </a:solidFill>
              </a:rPr>
              <a:t>In this example, the system is set up to contribute 6% of the Paycheck to the 401k Plan.</a:t>
            </a:r>
            <a:endParaRPr lang="en-US" sz="1200" b="1" i="1" dirty="0">
              <a:solidFill>
                <a:srgbClr val="706866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1C90CF-EE6B-F9B0-C962-2005E1F40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668" y="3475839"/>
            <a:ext cx="2120458" cy="136632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6C188B-A8B4-387A-BB70-7856B33FFD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11" y="1939795"/>
            <a:ext cx="7609578" cy="145416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4E28DE-A805-7FB7-1279-85B219C06151}"/>
              </a:ext>
            </a:extLst>
          </p:cNvPr>
          <p:cNvSpPr txBox="1"/>
          <p:nvPr/>
        </p:nvSpPr>
        <p:spPr>
          <a:xfrm>
            <a:off x="3846853" y="3697334"/>
            <a:ext cx="2100048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solidFill>
                  <a:srgbClr val="706866"/>
                </a:solidFill>
              </a:rPr>
              <a:t>6% of $1,400 = $84USD The contributions are ok.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8234809-5E6A-2812-2E99-EA988BE54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599" y="4375766"/>
            <a:ext cx="2838846" cy="16194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11059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FAQ for Retirement Plans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257299" y="1046588"/>
            <a:ext cx="6367463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Hello! I never enrolled into this retirement plan, I need my money back!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61C3E-A6E8-4261-91D7-66EE8B9EB5EC}"/>
              </a:ext>
            </a:extLst>
          </p:cNvPr>
          <p:cNvSpPr txBox="1"/>
          <p:nvPr/>
        </p:nvSpPr>
        <p:spPr>
          <a:xfrm>
            <a:off x="1519237" y="1340825"/>
            <a:ext cx="6105525" cy="830997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6866"/>
                </a:solidFill>
              </a:rPr>
              <a:t>We can send the opt out form to the Employee and create a case for the retirement team to process. Do not argue with the employee but ask questions in detail so that everything is well documented in the case. </a:t>
            </a:r>
            <a:r>
              <a:rPr lang="en-US" sz="1200" b="1" i="1" dirty="0">
                <a:solidFill>
                  <a:srgbClr val="706866"/>
                </a:solidFill>
              </a:rPr>
              <a:t>ONLY SLAVIC, Valid for the first 90 days of activation</a:t>
            </a:r>
          </a:p>
        </p:txBody>
      </p:sp>
      <p:pic>
        <p:nvPicPr>
          <p:cNvPr id="6146" name="Picture 2" descr="Vector Free Customers PNG Transparent Background, Free Download #35908 -  FreeIconsPNG">
            <a:extLst>
              <a:ext uri="{FF2B5EF4-FFF2-40B4-BE49-F238E27FC236}">
                <a16:creationId xmlns:a16="http://schemas.microsoft.com/office/drawing/2014/main" id="{248612E0-F2C0-441E-8890-24008A2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" y="971492"/>
            <a:ext cx="658425" cy="64633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27" y="957665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A41801-E3E2-A1BE-A0F2-529244C78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94" y="2239937"/>
            <a:ext cx="8259410" cy="2433637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70A64A-5BDA-DBE3-8CE7-80BA0C5942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7949" y="2734403"/>
            <a:ext cx="5297028" cy="675545"/>
          </a:xfrm>
          <a:prstGeom prst="rect">
            <a:avLst/>
          </a:prstGeom>
          <a:ln>
            <a:solidFill>
              <a:srgbClr val="FA6A22"/>
            </a:solidFill>
          </a:ln>
        </p:spPr>
      </p:pic>
    </p:spTree>
    <p:extLst>
      <p:ext uri="{BB962C8B-B14F-4D97-AF65-F5344CB8AC3E}">
        <p14:creationId xmlns:p14="http://schemas.microsoft.com/office/powerpoint/2010/main" val="288495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8FDAB4-A8E8-4A4A-9ABF-A68DA450D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426" y="357379"/>
            <a:ext cx="7886700" cy="367238"/>
          </a:xfrm>
        </p:spPr>
        <p:txBody>
          <a:bodyPr/>
          <a:lstStyle/>
          <a:p>
            <a:pPr algn="ctr"/>
            <a:r>
              <a:rPr lang="en-US" dirty="0"/>
              <a:t>FAQ for Retirement Plans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948A-CEF8-4C6D-B50B-422FEC90AB64}"/>
              </a:ext>
            </a:extLst>
          </p:cNvPr>
          <p:cNvSpPr txBox="1"/>
          <p:nvPr/>
        </p:nvSpPr>
        <p:spPr>
          <a:xfrm>
            <a:off x="1257299" y="1046588"/>
            <a:ext cx="6367463" cy="276999"/>
          </a:xfrm>
          <a:prstGeom prst="rect">
            <a:avLst/>
          </a:prstGeom>
          <a:solidFill>
            <a:srgbClr val="FEDBC8">
              <a:alpha val="3607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706866"/>
                </a:solidFill>
              </a:rPr>
              <a:t>Hello! I want to change my contribution on the retirement plan, what can I do?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C61C3E-A6E8-4261-91D7-66EE8B9EB5EC}"/>
              </a:ext>
            </a:extLst>
          </p:cNvPr>
          <p:cNvSpPr txBox="1"/>
          <p:nvPr/>
        </p:nvSpPr>
        <p:spPr>
          <a:xfrm>
            <a:off x="1169909" y="1340825"/>
            <a:ext cx="6454853" cy="1015663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706866"/>
                </a:solidFill>
              </a:rPr>
              <a:t>As always, we need to identify which plan is being offered by the Client:</a:t>
            </a:r>
            <a:br>
              <a:rPr lang="en-US" sz="1200" i="1" dirty="0">
                <a:solidFill>
                  <a:srgbClr val="706866"/>
                </a:solidFill>
              </a:rPr>
            </a:br>
            <a:br>
              <a:rPr lang="en-US" sz="1200" i="1" dirty="0">
                <a:solidFill>
                  <a:srgbClr val="706866"/>
                </a:solidFill>
              </a:rPr>
            </a:br>
            <a:r>
              <a:rPr lang="en-US" sz="1200" i="1" dirty="0">
                <a:solidFill>
                  <a:srgbClr val="706866"/>
                </a:solidFill>
              </a:rPr>
              <a:t>If the plan is not Slavic401k – Our team can Help, we create a case.</a:t>
            </a:r>
          </a:p>
          <a:p>
            <a:r>
              <a:rPr lang="en-US" sz="1200" i="1" dirty="0">
                <a:solidFill>
                  <a:srgbClr val="706866"/>
                </a:solidFill>
              </a:rPr>
              <a:t>If the plan is Slavic401k, we direct the employee to </a:t>
            </a:r>
            <a:r>
              <a:rPr lang="en-US" sz="1200" b="1" i="1" dirty="0">
                <a:solidFill>
                  <a:srgbClr val="706866"/>
                </a:solidFill>
                <a:hlinkClick r:id="rId3"/>
              </a:rPr>
              <a:t>https://slavic401k.com/</a:t>
            </a:r>
            <a:r>
              <a:rPr lang="en-US" sz="1200" b="1" i="1" dirty="0">
                <a:solidFill>
                  <a:srgbClr val="706866"/>
                </a:solidFill>
              </a:rPr>
              <a:t> </a:t>
            </a:r>
          </a:p>
          <a:p>
            <a:r>
              <a:rPr lang="en-US" sz="1200" i="1" dirty="0">
                <a:solidFill>
                  <a:srgbClr val="706866"/>
                </a:solidFill>
              </a:rPr>
              <a:t>If the plan is Transamerica refer employee to the website </a:t>
            </a:r>
            <a:r>
              <a:rPr lang="en-US" sz="1200" b="1" i="1" dirty="0">
                <a:solidFill>
                  <a:schemeClr val="accent1"/>
                </a:solidFill>
              </a:rPr>
              <a:t>https://www.transamerica.com/</a:t>
            </a:r>
          </a:p>
        </p:txBody>
      </p:sp>
      <p:pic>
        <p:nvPicPr>
          <p:cNvPr id="6146" name="Picture 2" descr="Vector Free Customers PNG Transparent Background, Free Download #35908 -  FreeIconsPNG">
            <a:extLst>
              <a:ext uri="{FF2B5EF4-FFF2-40B4-BE49-F238E27FC236}">
                <a16:creationId xmlns:a16="http://schemas.microsoft.com/office/drawing/2014/main" id="{248612E0-F2C0-441E-8890-24008A21E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99" y="971492"/>
            <a:ext cx="658425" cy="646332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stomer service rep Vector Clipart in AI, SVG, EPS, PSD, PNG">
            <a:extLst>
              <a:ext uri="{FF2B5EF4-FFF2-40B4-BE49-F238E27FC236}">
                <a16:creationId xmlns:a16="http://schemas.microsoft.com/office/drawing/2014/main" id="{A868042C-0BFA-4147-8D3F-4B97B8012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427" y="957665"/>
            <a:ext cx="994974" cy="9949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2457CA-75C9-DE9D-59E8-A74F31F3C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27" y="2571750"/>
            <a:ext cx="7281746" cy="20478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C470120-EEB0-DF45-9BF4-18573C5555BE}"/>
              </a:ext>
            </a:extLst>
          </p:cNvPr>
          <p:cNvSpPr txBox="1"/>
          <p:nvPr/>
        </p:nvSpPr>
        <p:spPr>
          <a:xfrm>
            <a:off x="2357876" y="4490333"/>
            <a:ext cx="6105525" cy="461665"/>
          </a:xfrm>
          <a:prstGeom prst="rect">
            <a:avLst/>
          </a:prstGeom>
          <a:solidFill>
            <a:srgbClr val="009999">
              <a:alpha val="1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706866"/>
                </a:solidFill>
              </a:rPr>
              <a:t>Check on the Slavic401k website for more details! </a:t>
            </a:r>
            <a:r>
              <a:rPr lang="en-US" sz="1200" b="1" i="1" dirty="0">
                <a:solidFill>
                  <a:srgbClr val="706866"/>
                </a:solidFill>
              </a:rPr>
              <a:t>https://slavic401k.com/frequently-asked-questions/ </a:t>
            </a:r>
          </a:p>
        </p:txBody>
      </p:sp>
    </p:spTree>
    <p:extLst>
      <p:ext uri="{BB962C8B-B14F-4D97-AF65-F5344CB8AC3E}">
        <p14:creationId xmlns:p14="http://schemas.microsoft.com/office/powerpoint/2010/main" val="3397236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Test your Knowledge?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A51D-B2AD-624B-B563-7231E43D7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578720"/>
            <a:ext cx="4326248" cy="1000098"/>
          </a:xfrm>
        </p:spPr>
        <p:txBody>
          <a:bodyPr/>
          <a:lstStyle/>
          <a:p>
            <a:r>
              <a:rPr lang="es-MX" dirty="0"/>
              <a:t>Be preparad!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6450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sz="1200" dirty="0">
                <a:solidFill>
                  <a:schemeClr val="bg1"/>
                </a:solidFill>
              </a:rPr>
              <a:t>W</a:t>
            </a:r>
            <a:r>
              <a:rPr lang="en-US" sz="1200" dirty="0">
                <a:solidFill>
                  <a:schemeClr val="bg1"/>
                </a:solidFill>
              </a:rPr>
              <a:t>hat is the first thing we must review when employees call regarding their retirement plan?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b="1" i="1" dirty="0"/>
              <a:t>Check if the employee is active</a:t>
            </a:r>
            <a:endParaRPr 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b="1" i="1" dirty="0"/>
              <a:t>Client details – WSM assigned and refer to them.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i="1" dirty="0"/>
              <a:t> </a:t>
            </a:r>
            <a:r>
              <a:rPr lang="en-US" b="1" i="1" dirty="0"/>
              <a:t>Client details – Benefits tab – Retirement plans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b="1" i="1" dirty="0"/>
              <a:t>Employee details – Payroll Vouchers - deductions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6A065-CBB6-4565-8A89-B04C64D3C354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Not bad – You are fine – Kind of good – Your Rock – What a Beast!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108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S" sz="1200" dirty="0">
                <a:solidFill>
                  <a:schemeClr val="bg1"/>
                </a:solidFill>
              </a:rPr>
              <a:t>W</a:t>
            </a:r>
            <a:r>
              <a:rPr lang="en-US" sz="1200" dirty="0">
                <a:solidFill>
                  <a:schemeClr val="bg1"/>
                </a:solidFill>
              </a:rPr>
              <a:t>hat is the first thing we must review when employees call regarding their retirement plan?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b="1" i="1" dirty="0"/>
              <a:t>Check if the employee is active</a:t>
            </a:r>
            <a:endParaRPr lang="en-US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b="1" i="1" dirty="0"/>
              <a:t>Client details – WSM assigned and refer to them.</a:t>
            </a:r>
            <a:endParaRPr lang="en-US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306467"/>
          </a:xfrm>
          <a:prstGeom prst="flowChartAlternateProcess">
            <a:avLst/>
          </a:prstGeom>
          <a:solidFill>
            <a:srgbClr val="F96013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i="1" dirty="0"/>
              <a:t> </a:t>
            </a:r>
            <a:r>
              <a:rPr lang="en-US" b="1" i="1" dirty="0"/>
              <a:t>Client details – Benefits tab – Retirement plans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b="1" i="1" dirty="0"/>
              <a:t>Employee details – Payroll Vouchers - deductions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FFF3B-E1C9-88B6-F742-B9727DBF86F2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b="1" dirty="0">
                <a:solidFill>
                  <a:srgbClr val="FA6A22"/>
                </a:solidFill>
              </a:rPr>
              <a:t>Not bad </a:t>
            </a:r>
            <a:r>
              <a:rPr lang="en-US" dirty="0"/>
              <a:t>– You are fine – Kind of good – Your Rock – What a Beast!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109B-60F5-4A41-B4AD-00E4F710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97" y="2033978"/>
            <a:ext cx="7863731" cy="157211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400" dirty="0"/>
              <a:t>Retirement Plans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281DEA-D7E2-419D-9F5B-82A7BF4AAE73}"/>
              </a:ext>
            </a:extLst>
          </p:cNvPr>
          <p:cNvSpPr txBox="1"/>
          <p:nvPr/>
        </p:nvSpPr>
        <p:spPr>
          <a:xfrm>
            <a:off x="404897" y="2635369"/>
            <a:ext cx="561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401k 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</a:rPr>
              <a:t>Slavic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s-CO" dirty="0" err="1">
                <a:solidFill>
                  <a:schemeClr val="bg1">
                    <a:lumMod val="50000"/>
                  </a:schemeClr>
                </a:solidFill>
              </a:rPr>
              <a:t>EmPower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Using</a:t>
            </a:r>
            <a:r>
              <a:rPr lang="es-CO" dirty="0">
                <a:solidFill>
                  <a:schemeClr val="bg1">
                    <a:lumMod val="50000"/>
                  </a:schemeClr>
                </a:solidFill>
              </a:rPr>
              <a:t> PRISM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9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Employee Sam calls in, stating that he never enrolled in the plan he wants to be opt out of the plan and get a refund. We should: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Refer the employee to the WSM as the client is the one in charge of the retirement plans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i="1" dirty="0"/>
              <a:t> </a:t>
            </a:r>
            <a:r>
              <a:rPr lang="en-US" b="1" i="1" dirty="0"/>
              <a:t>Ask questions to know in detail what happened, send the opt out form found in the Share Point and create a case to retirement.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919401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b="1" i="1" dirty="0"/>
              <a:t>We do not process this transaction, employee must send an email to </a:t>
            </a:r>
            <a:r>
              <a:rPr lang="en-US" b="1" i="1" dirty="0">
                <a:hlinkClick r:id="rId3"/>
              </a:rPr>
              <a:t>401k@vensure.com</a:t>
            </a:r>
            <a:r>
              <a:rPr lang="en-US" b="1" i="1" dirty="0"/>
              <a:t> for assistance.</a:t>
            </a:r>
          </a:p>
          <a:p>
            <a:pPr marL="228600" indent="-228600">
              <a:buAutoNum type="alphaUcPeriod"/>
            </a:pPr>
            <a:endParaRPr lang="en-US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7AFEF-037F-3CAC-5305-C48861BDF70B}"/>
              </a:ext>
            </a:extLst>
          </p:cNvPr>
          <p:cNvSpPr txBox="1"/>
          <p:nvPr/>
        </p:nvSpPr>
        <p:spPr>
          <a:xfrm>
            <a:off x="4840441" y="1830375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Create a case to Payroll for the refund and send the opt out form located in the Vensure website.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A2DBD-10B9-6B94-0DCB-7C8A1BAE80F1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b="1" dirty="0">
                <a:solidFill>
                  <a:srgbClr val="FA6A22"/>
                </a:solidFill>
              </a:rPr>
              <a:t>Not bad </a:t>
            </a:r>
            <a:r>
              <a:rPr lang="en-US" dirty="0"/>
              <a:t>– You are fine – Kind of good – Your Rock – What a Beast!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26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6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Employee Sam calls in, stating that he never enrolled in the plan he wants to be opt out of the plan and get a refund. We should: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Refer the employee to the WSM as the client is </a:t>
            </a:r>
            <a:r>
              <a:rPr lang="en-US" b="1" i="1">
                <a:solidFill>
                  <a:schemeClr val="bg1">
                    <a:lumMod val="95000"/>
                  </a:schemeClr>
                </a:solidFill>
              </a:rPr>
              <a:t>the one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in charge of the retirement plans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715089"/>
          </a:xfrm>
          <a:prstGeom prst="flowChartAlternateProcess">
            <a:avLst/>
          </a:prstGeom>
          <a:solidFill>
            <a:srgbClr val="FA6A22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i="1" dirty="0"/>
              <a:t> </a:t>
            </a:r>
            <a:r>
              <a:rPr lang="en-US" b="1" i="1" dirty="0"/>
              <a:t>Ask questions to know in detail what happened, send the opt out form found in the Share Point and create a case to retirement.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919401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b="1" i="1" dirty="0"/>
              <a:t>We do not process this transaction, employee must send an email to </a:t>
            </a:r>
            <a:r>
              <a:rPr lang="en-US" b="1" i="1" dirty="0">
                <a:hlinkClick r:id="rId3"/>
              </a:rPr>
              <a:t>401k@vensure.com</a:t>
            </a:r>
            <a:r>
              <a:rPr lang="en-US" b="1" i="1" dirty="0"/>
              <a:t> for assistance.</a:t>
            </a:r>
          </a:p>
          <a:p>
            <a:pPr marL="228600" indent="-228600">
              <a:buAutoNum type="alphaUcPeriod"/>
            </a:pPr>
            <a:endParaRPr lang="en-US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C7AFEF-037F-3CAC-5305-C48861BDF70B}"/>
              </a:ext>
            </a:extLst>
          </p:cNvPr>
          <p:cNvSpPr txBox="1"/>
          <p:nvPr/>
        </p:nvSpPr>
        <p:spPr>
          <a:xfrm>
            <a:off x="4840441" y="1830375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b="1" i="1" dirty="0">
                <a:solidFill>
                  <a:schemeClr val="bg1">
                    <a:lumMod val="95000"/>
                  </a:schemeClr>
                </a:solidFill>
              </a:rPr>
              <a:t>Create a case to Payroll for the refund and send the opt out form located in the Vensure website.</a:t>
            </a:r>
            <a:endParaRPr lang="en-US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049C14-E138-5006-E50F-8E24F66FB53C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Not bad – </a:t>
            </a:r>
            <a:r>
              <a:rPr lang="en-US" b="1" dirty="0">
                <a:solidFill>
                  <a:srgbClr val="FA6A22"/>
                </a:solidFill>
              </a:rPr>
              <a:t>You are fine </a:t>
            </a:r>
            <a:r>
              <a:rPr lang="en-US" dirty="0"/>
              <a:t>– Kind of good – Your Rock – What a Beast!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82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22</a:t>
            </a:fld>
            <a:endParaRPr lang="en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Mark wants to make changes to his contribution amount on his retirement plan, when checking on the system you see he is using Slavic401k, we should: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b="1" i="1" dirty="0"/>
              <a:t>Create a case for the retirement team to assist.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b="1" i="1" dirty="0"/>
              <a:t>Explain that contributions cannot be modified so the employee will have to go to their WSM for further assistance.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b="1" i="1" dirty="0"/>
              <a:t> Direct the employee to the WSM as we change the contribution for plans that are not Slavic401k.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714349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b="1" i="1" dirty="0"/>
              <a:t>Refer Mark to the Slavic401k Website as these modifications can be done on their portal.</a:t>
            </a:r>
          </a:p>
          <a:p>
            <a:pPr marL="228600" indent="-228600">
              <a:buAutoNum type="alphaUcPeriod"/>
            </a:pPr>
            <a:endParaRPr lang="en-US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AFA78-3BBA-70C0-7F20-ED1EF934E7F1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Not bad – </a:t>
            </a:r>
            <a:r>
              <a:rPr lang="en-US" b="1" dirty="0">
                <a:solidFill>
                  <a:srgbClr val="F96013"/>
                </a:solidFill>
              </a:rPr>
              <a:t>You are fine </a:t>
            </a:r>
            <a:r>
              <a:rPr lang="en-US" dirty="0"/>
              <a:t>– Kind of good – Your Rock – What a Beast!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09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23</a:t>
            </a:fld>
            <a:endParaRPr lang="en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Mark wants to make changes to his contribution amount on his retirement plan, when checking on the system you see he is using Slavic401k, we should: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306467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b="1" i="1" dirty="0"/>
              <a:t>Create a case for the retirement team to assist.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b="1" i="1" dirty="0"/>
              <a:t>Explain that contributions cannot be modified so the employee will have to go to their WSM for further assistance.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b="1" i="1" dirty="0"/>
              <a:t> Direct the employee to the WSM as we change the contribution for plans that are not Slavic401k.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714349"/>
            <a:ext cx="4079721" cy="715089"/>
          </a:xfrm>
          <a:prstGeom prst="flowChartAlternateProcess">
            <a:avLst/>
          </a:prstGeom>
          <a:solidFill>
            <a:srgbClr val="F96013"/>
          </a:solidFill>
          <a:ln w="3810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D</a:t>
            </a:r>
            <a:r>
              <a:rPr lang="en-US" b="1" i="1" dirty="0">
                <a:solidFill>
                  <a:srgbClr val="F96013"/>
                </a:solidFill>
              </a:rPr>
              <a:t>. </a:t>
            </a:r>
            <a:r>
              <a:rPr lang="en-US" b="1" i="1" dirty="0"/>
              <a:t>Refer Mark to the Slavic401k Website as these modifications can be done on their portal.</a:t>
            </a:r>
          </a:p>
          <a:p>
            <a:pPr marL="228600" indent="-228600">
              <a:buAutoNum type="alphaUcPeriod"/>
            </a:pPr>
            <a:endParaRPr lang="en-US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4847AF-15C7-5702-8F94-7A34C7C558C1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Not bad – You are fine – </a:t>
            </a:r>
            <a:r>
              <a:rPr lang="en-US" b="1" dirty="0">
                <a:solidFill>
                  <a:srgbClr val="FA6A22"/>
                </a:solidFill>
              </a:rPr>
              <a:t>Kind of good </a:t>
            </a:r>
            <a:r>
              <a:rPr lang="en-US" dirty="0"/>
              <a:t>– Your Rock – What a Beast!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14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24</a:t>
            </a:fld>
            <a:endParaRPr lang="en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Susan calls in because she wants to know how much is the contribution amount for her retirement plan…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b="1" i="1" dirty="0"/>
              <a:t>Create a case to Retirement as we do not have access to that information.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b="1" i="1" dirty="0"/>
              <a:t>Reset ESS password for Susan and make sure she has access to her account in the portal she will be able to locate that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b="1" i="1" dirty="0"/>
              <a:t> Verify Payroll vouchers – Deductions or download the paystubs and check on the Deductions section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510778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i="1" dirty="0">
                <a:solidFill>
                  <a:srgbClr val="F96013"/>
                </a:solidFill>
              </a:rPr>
              <a:t>D. </a:t>
            </a:r>
            <a:r>
              <a:rPr lang="en-US" i="1" dirty="0"/>
              <a:t>Benefits overview – Action Tab – Retirement plans</a:t>
            </a:r>
          </a:p>
          <a:p>
            <a:endParaRPr lang="en-US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4EA9F2-5F18-29D7-B591-08949CE4A022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Not bad – You are fine – </a:t>
            </a:r>
            <a:r>
              <a:rPr lang="en-US" b="1" dirty="0">
                <a:solidFill>
                  <a:srgbClr val="F96013"/>
                </a:solidFill>
              </a:rPr>
              <a:t>Kind of good </a:t>
            </a:r>
            <a:r>
              <a:rPr lang="en-US" dirty="0"/>
              <a:t>– Your Rock – What a Beast!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68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25</a:t>
            </a:fld>
            <a:endParaRPr lang="en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Susan calls in because she wants to know how much is the contribution amount for her retirement plan…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b="1" i="1" dirty="0"/>
              <a:t>Create a case to Retirement as we do not have access to that information.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b="1" i="1" dirty="0"/>
              <a:t>Reset ESS password for Susan and make sure she has access to her account in the portal she will be able to locate that information.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510778"/>
          </a:xfrm>
          <a:prstGeom prst="flowChartAlternateProcess">
            <a:avLst/>
          </a:prstGeom>
          <a:solidFill>
            <a:srgbClr val="FA6A22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b="1" i="1" dirty="0"/>
              <a:t> Verify Payroll vouchers – Deductions or download the paystubs and check on the Deductions section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510778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i="1" dirty="0">
                <a:solidFill>
                  <a:srgbClr val="F96013"/>
                </a:solidFill>
              </a:rPr>
              <a:t>D.</a:t>
            </a:r>
            <a:r>
              <a:rPr lang="en-US" i="1" dirty="0"/>
              <a:t> Benefits overview – Action Tab – Retirement plans</a:t>
            </a:r>
          </a:p>
          <a:p>
            <a:endParaRPr lang="en-US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1DC52D-770C-8F62-9722-2B1C6AE5B623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Not bad – You are fine – Kind of good – </a:t>
            </a:r>
            <a:r>
              <a:rPr lang="en-US" b="1" dirty="0">
                <a:solidFill>
                  <a:srgbClr val="FA6A22"/>
                </a:solidFill>
              </a:rPr>
              <a:t>Your Rock </a:t>
            </a:r>
            <a:r>
              <a:rPr lang="en-US" dirty="0"/>
              <a:t>– What a Beast!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186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Hello, this is Sergio from Captain’s Jay, I need to know why am I being deducted for a retirement plan I never enrolled into, you guys are a scam I need my money back!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b="1" i="1" dirty="0"/>
              <a:t>Well Sergio, enrollments are not happening out of nowhere you know? And I do see the deduction active so I am pretty sure you did enroll.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919401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b="1" i="1" dirty="0"/>
              <a:t>Is weird that this happened, but Sergio once the deduction is done we cannot process refunds, you better cancel the plan on the website before next paycheck.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b="1" i="1" dirty="0"/>
              <a:t> We do apologize for this misunderstanding, I will be sending an email with a form , please fill it out and our retirement team will assist from there.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919401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i="1" dirty="0">
                <a:solidFill>
                  <a:srgbClr val="F96013"/>
                </a:solidFill>
              </a:rPr>
              <a:t>D. </a:t>
            </a:r>
            <a:r>
              <a:rPr lang="en-US" i="1" dirty="0"/>
              <a:t>First of, we are not a scam Sergio so calm down and fill out the form I am going to send you, here is your ticket number and send the form back to 401k@vensure.com.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6836F6-A70B-4E85-EB46-710CA4A20481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Not bad – You are fine – Kind of good – </a:t>
            </a:r>
            <a:r>
              <a:rPr lang="en-US" b="1" dirty="0">
                <a:solidFill>
                  <a:srgbClr val="FA6A22"/>
                </a:solidFill>
              </a:rPr>
              <a:t>Your Rock </a:t>
            </a:r>
            <a:r>
              <a:rPr lang="en-US" dirty="0"/>
              <a:t>– What a Beast!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19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Hello, this is Sergio from Captain’s Jay, I need to know why am I being deducted for a retirement plan I never enrolled into, you guys are a scam I need my money back!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4886" y="1830375"/>
            <a:ext cx="4079721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b="1" i="1" dirty="0"/>
              <a:t>Well Sergio, enrollments are not happening out of nowhere you know? And I do see the deduction active so I am pretty sure you did enroll.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40441" y="1830375"/>
            <a:ext cx="4079721" cy="919401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b="1" i="1" dirty="0"/>
              <a:t>Is weird that this happened, but Sergio once the deduction is done we cannot process refunds, you better cancel the plan on the website before next paycheck.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9469" y="2816504"/>
            <a:ext cx="4079721" cy="715089"/>
          </a:xfrm>
          <a:prstGeom prst="flowChartAlternateProcess">
            <a:avLst/>
          </a:prstGeom>
          <a:solidFill>
            <a:srgbClr val="FA6A22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C.</a:t>
            </a:r>
            <a:r>
              <a:rPr lang="en-US" b="1" i="1" dirty="0"/>
              <a:t> We do apologize for this misunderstanding, I will be sending an email with a form , please fill it out and our retirement team will assist from there.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40441" y="2816504"/>
            <a:ext cx="4079721" cy="919401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i="1" dirty="0">
                <a:solidFill>
                  <a:srgbClr val="F96013"/>
                </a:solidFill>
              </a:rPr>
              <a:t>D. </a:t>
            </a:r>
            <a:r>
              <a:rPr lang="en-US" i="1" dirty="0"/>
              <a:t>First of, we are not a scam Sergio so calm down and fill out the form I am going to send you, here is your ticket number and send the form back to 401k@vensure.com.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1BFF62-CC43-B706-AB5D-1CED712B9456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Not bad – You are fine – Kind of good – Your Rock – </a:t>
            </a:r>
            <a:r>
              <a:rPr lang="en-US" b="1" dirty="0">
                <a:solidFill>
                  <a:srgbClr val="F96013"/>
                </a:solidFill>
              </a:rPr>
              <a:t>What a Beast!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321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Hello! This is Andrew, I made some changes in my contributions for the 401k on the 11th of August, it's been two weeks, on this paycheck I am being deducted the old amount, what is going on? (Transamerica)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3086" y="2136840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b="1" i="1" dirty="0"/>
              <a:t>Well Andrew, you mistyped something and that is why is not working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38641" y="2136840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b="1" dirty="0"/>
              <a:t>Changes will take some time to be effective go to your WSM for further information</a:t>
            </a:r>
            <a:r>
              <a:rPr lang="en-US" b="1" i="1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7669" y="3122969"/>
            <a:ext cx="4079721" cy="510778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 i="1">
                <a:solidFill>
                  <a:srgbClr val="F96013"/>
                </a:solidFill>
              </a:defRPr>
            </a:lvl1pPr>
          </a:lstStyle>
          <a:p>
            <a:r>
              <a:rPr lang="en-US" dirty="0"/>
              <a:t>C. </a:t>
            </a:r>
            <a:r>
              <a:rPr lang="en-US" dirty="0">
                <a:solidFill>
                  <a:schemeClr val="bg1"/>
                </a:solidFill>
              </a:rPr>
              <a:t>No worries, Andrew let me open up a case for you and have it fixed right away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38640" y="3122969"/>
            <a:ext cx="4079721" cy="510778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i="1" dirty="0">
                <a:solidFill>
                  <a:srgbClr val="F96013"/>
                </a:solidFill>
              </a:rPr>
              <a:t>D. </a:t>
            </a:r>
            <a:r>
              <a:rPr lang="en-US" i="1" dirty="0"/>
              <a:t>Andrew, changes will take place on the first paycheck of the following month, that is why.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1BFF62-CC43-B706-AB5D-1CED712B9456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Not bad – You are fine – Kind of good – Your Rock – </a:t>
            </a:r>
            <a:r>
              <a:rPr lang="en-US" b="1" dirty="0">
                <a:solidFill>
                  <a:srgbClr val="F96013"/>
                </a:solidFill>
              </a:rPr>
              <a:t>What a Beast!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4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o Wants to Be a Millionaire? (Magisteria) | Dream Fiction Wiki | Fandom">
            <a:extLst>
              <a:ext uri="{FF2B5EF4-FFF2-40B4-BE49-F238E27FC236}">
                <a16:creationId xmlns:a16="http://schemas.microsoft.com/office/drawing/2014/main" id="{AB84D91C-9947-4665-9E50-12ACC3421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877" y="111703"/>
            <a:ext cx="4798625" cy="4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21" y="310679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Test your Knowledge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976B7-7DE4-4132-ABC4-39440F830FA0}"/>
              </a:ext>
            </a:extLst>
          </p:cNvPr>
          <p:cNvSpPr txBox="1"/>
          <p:nvPr/>
        </p:nvSpPr>
        <p:spPr>
          <a:xfrm>
            <a:off x="1070517" y="1101130"/>
            <a:ext cx="7002966" cy="715089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Hello! This is Andrew, I made some changes in my contributions for the 401k on the 11th of August, it's been two weeks, on this paycheck I am being deducted the old amount, what is going on? (Transamerica)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84A27-41CB-44D3-A440-E2556FCD006C}"/>
              </a:ext>
            </a:extLst>
          </p:cNvPr>
          <p:cNvSpPr txBox="1"/>
          <p:nvPr/>
        </p:nvSpPr>
        <p:spPr>
          <a:xfrm>
            <a:off x="443086" y="2136840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A. </a:t>
            </a:r>
            <a:r>
              <a:rPr lang="en-US" b="1" i="1" dirty="0"/>
              <a:t>Well Andrew, you mistyped something and that is why is not working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6D1C96-6A24-483A-954B-3DE97029C6C4}"/>
              </a:ext>
            </a:extLst>
          </p:cNvPr>
          <p:cNvSpPr txBox="1"/>
          <p:nvPr/>
        </p:nvSpPr>
        <p:spPr>
          <a:xfrm>
            <a:off x="4838641" y="2136840"/>
            <a:ext cx="4079721" cy="510778"/>
          </a:xfrm>
          <a:prstGeom prst="flowChartAlternateProcess">
            <a:avLst/>
          </a:prstGeom>
          <a:solidFill>
            <a:srgbClr val="000000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b="1" dirty="0">
                <a:solidFill>
                  <a:srgbClr val="F96013"/>
                </a:solidFill>
              </a:rPr>
              <a:t>B. </a:t>
            </a:r>
            <a:r>
              <a:rPr lang="en-US" b="1" dirty="0"/>
              <a:t>Changes will take some time to be effective go to your WSM for further information</a:t>
            </a:r>
            <a:r>
              <a:rPr lang="en-US" b="1" i="1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A585A3-4F3D-4681-9446-0EDAC1F70E94}"/>
              </a:ext>
            </a:extLst>
          </p:cNvPr>
          <p:cNvSpPr txBox="1"/>
          <p:nvPr/>
        </p:nvSpPr>
        <p:spPr>
          <a:xfrm>
            <a:off x="397669" y="3122969"/>
            <a:ext cx="4079721" cy="510778"/>
          </a:xfrm>
          <a:prstGeom prst="flowChartAlternateProcess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 i="1">
                <a:solidFill>
                  <a:srgbClr val="F96013"/>
                </a:solidFill>
              </a:defRPr>
            </a:lvl1pPr>
          </a:lstStyle>
          <a:p>
            <a:r>
              <a:rPr lang="en-US" dirty="0"/>
              <a:t>C. </a:t>
            </a:r>
            <a:r>
              <a:rPr lang="en-US" dirty="0">
                <a:solidFill>
                  <a:schemeClr val="bg1"/>
                </a:solidFill>
              </a:rPr>
              <a:t>No worries, Andrew let me open up a case for you and have it fixed right away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5C296A-072C-444A-8B01-565A29F8B858}"/>
              </a:ext>
            </a:extLst>
          </p:cNvPr>
          <p:cNvSpPr txBox="1"/>
          <p:nvPr/>
        </p:nvSpPr>
        <p:spPr>
          <a:xfrm>
            <a:off x="4838640" y="3122969"/>
            <a:ext cx="4079721" cy="510778"/>
          </a:xfrm>
          <a:prstGeom prst="flowChartAlternateProcess">
            <a:avLst/>
          </a:prstGeom>
          <a:solidFill>
            <a:schemeClr val="accent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 i="1" dirty="0">
                <a:solidFill>
                  <a:srgbClr val="F96013"/>
                </a:solidFill>
              </a:rPr>
              <a:t>D. </a:t>
            </a:r>
            <a:r>
              <a:rPr lang="en-US" i="1" dirty="0"/>
              <a:t>Andrew, changes will take place on the first paycheck of the following month, that is why.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1BFF62-CC43-B706-AB5D-1CED712B9456}"/>
              </a:ext>
            </a:extLst>
          </p:cNvPr>
          <p:cNvSpPr txBox="1"/>
          <p:nvPr/>
        </p:nvSpPr>
        <p:spPr>
          <a:xfrm>
            <a:off x="1070517" y="3799202"/>
            <a:ext cx="7225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Scoreboard</a:t>
            </a:r>
            <a:br>
              <a:rPr lang="en-US" dirty="0"/>
            </a:br>
            <a:r>
              <a:rPr lang="en-US" dirty="0"/>
              <a:t>Not bad – You are fine – Kind of good – Your Rock – </a:t>
            </a:r>
            <a:r>
              <a:rPr lang="en-US" b="1" dirty="0">
                <a:solidFill>
                  <a:srgbClr val="F96013"/>
                </a:solidFill>
              </a:rPr>
              <a:t>What a Beast!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99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Overview: What Is Customer Service? - Salesforce">
            <a:extLst>
              <a:ext uri="{FF2B5EF4-FFF2-40B4-BE49-F238E27FC236}">
                <a16:creationId xmlns:a16="http://schemas.microsoft.com/office/drawing/2014/main" id="{FCAE07F8-9941-4C1B-9838-3889C80B1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3" y="548502"/>
            <a:ext cx="7315200" cy="4114800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2">
            <a:extLst>
              <a:ext uri="{FF2B5EF4-FFF2-40B4-BE49-F238E27FC236}">
                <a16:creationId xmlns:a16="http://schemas.microsoft.com/office/drawing/2014/main" id="{DE8330EF-64EB-4A2C-BAE9-78FC5B03D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2" y="548502"/>
            <a:ext cx="5774136" cy="432805"/>
          </a:xfrm>
        </p:spPr>
        <p:txBody>
          <a:bodyPr/>
          <a:lstStyle/>
          <a:p>
            <a:pPr algn="ctr"/>
            <a:r>
              <a:rPr lang="es-CO" sz="2800" dirty="0">
                <a:solidFill>
                  <a:srgbClr val="FA6D26"/>
                </a:solidFill>
              </a:rPr>
              <a:t>Retirement Plan – Understanding Our Role</a:t>
            </a:r>
            <a:endParaRPr lang="en-US" sz="2800" dirty="0">
              <a:solidFill>
                <a:srgbClr val="FA6D2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4A167-A1A3-4566-BAEE-EBDCA162E86D}"/>
              </a:ext>
            </a:extLst>
          </p:cNvPr>
          <p:cNvSpPr txBox="1"/>
          <p:nvPr/>
        </p:nvSpPr>
        <p:spPr>
          <a:xfrm>
            <a:off x="836339" y="1225450"/>
            <a:ext cx="747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Before we can assist, we must know our limitations and understand what we can do and what we must escalate (Retirement Call/Case).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D9984-FB14-46F7-BD90-450DE05606D2}"/>
              </a:ext>
            </a:extLst>
          </p:cNvPr>
          <p:cNvSpPr txBox="1"/>
          <p:nvPr/>
        </p:nvSpPr>
        <p:spPr>
          <a:xfrm>
            <a:off x="150540" y="2776654"/>
            <a:ext cx="88429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Avoid call time and unproductive time during the call (long holds, dead airs, transfers)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1C1DC7-141B-4D9E-9CF3-C751688C3A2E}"/>
              </a:ext>
            </a:extLst>
          </p:cNvPr>
          <p:cNvSpPr txBox="1"/>
          <p:nvPr/>
        </p:nvSpPr>
        <p:spPr>
          <a:xfrm>
            <a:off x="769434" y="2236570"/>
            <a:ext cx="747131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Provide smooth assistance to Employees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9212F-CFAF-47AC-9160-01FA5B40087C}"/>
              </a:ext>
            </a:extLst>
          </p:cNvPr>
          <p:cNvSpPr txBox="1"/>
          <p:nvPr/>
        </p:nvSpPr>
        <p:spPr>
          <a:xfrm>
            <a:off x="814038" y="3350890"/>
            <a:ext cx="75159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Give confidence to associates when assisting these types of requests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7154DB-FC6A-47F2-A6EA-39BBAAA4E72F}"/>
              </a:ext>
            </a:extLst>
          </p:cNvPr>
          <p:cNvSpPr txBox="1"/>
          <p:nvPr/>
        </p:nvSpPr>
        <p:spPr>
          <a:xfrm>
            <a:off x="320595" y="3925126"/>
            <a:ext cx="836899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Better understanding of the business and improvement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3078344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6C12-25E1-8249-B000-5BB9371D1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A51D-B2AD-624B-B563-7231E43D7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567" y="2578720"/>
            <a:ext cx="4326248" cy="1000098"/>
          </a:xfrm>
        </p:spPr>
        <p:txBody>
          <a:bodyPr/>
          <a:lstStyle/>
          <a:p>
            <a:r>
              <a:rPr lang="en-US"/>
              <a:t>Let us know!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9E50-879A-824A-8AF0-A1D6D46B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30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033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young standing woman thinking Royalty Free Vector">
            <a:extLst>
              <a:ext uri="{FF2B5EF4-FFF2-40B4-BE49-F238E27FC236}">
                <a16:creationId xmlns:a16="http://schemas.microsoft.com/office/drawing/2014/main" id="{0A9A20A3-62E0-42AF-89E0-EEC2C578F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 bwMode="auto">
          <a:xfrm>
            <a:off x="2670718" y="1684262"/>
            <a:ext cx="3495907" cy="343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49971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Retirement Plans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DB477-6C88-3531-0680-7DA0971DF64D}"/>
              </a:ext>
            </a:extLst>
          </p:cNvPr>
          <p:cNvSpPr txBox="1"/>
          <p:nvPr/>
        </p:nvSpPr>
        <p:spPr>
          <a:xfrm>
            <a:off x="625862" y="3836360"/>
            <a:ext cx="777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706866"/>
                </a:solidFill>
                <a:latin typeface="Aptos Light" panose="020B0004020202020204" pitchFamily="34" charset="0"/>
              </a:rPr>
              <a:t>Vensure is the bridge between providers and employees, both carriers </a:t>
            </a:r>
            <a:r>
              <a:rPr lang="en-US" sz="1600" b="1" dirty="0">
                <a:solidFill>
                  <a:schemeClr val="accent1"/>
                </a:solidFill>
                <a:latin typeface="Aptos Light" panose="020B0004020202020204" pitchFamily="34" charset="0"/>
              </a:rPr>
              <a:t>prefer employees using their portals.</a:t>
            </a:r>
            <a:r>
              <a:rPr lang="en-US" sz="1600" b="1" dirty="0">
                <a:solidFill>
                  <a:srgbClr val="706866"/>
                </a:solidFill>
                <a:latin typeface="Aptos Light" panose="020B0004020202020204" pitchFamily="34" charset="0"/>
              </a:rPr>
              <a:t> For escalations, disputes, missing contributions, wrong deductions we can create a case.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51C6A-FB80-8290-48D3-D5E0D8CF7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18" y="2045731"/>
            <a:ext cx="2905530" cy="6954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1F5BEE-3FCA-6B35-7593-D1B5FA7CFF90}"/>
              </a:ext>
            </a:extLst>
          </p:cNvPr>
          <p:cNvSpPr txBox="1"/>
          <p:nvPr/>
        </p:nvSpPr>
        <p:spPr>
          <a:xfrm>
            <a:off x="1081668" y="1122725"/>
            <a:ext cx="6869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706866"/>
                </a:solidFill>
                <a:latin typeface="Aptos Light" panose="020F0502020204030204" pitchFamily="34" charset="0"/>
              </a:rPr>
              <a:t>Retirement plans are offered by the clients and the employees are free to choose which plan they want to use.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E04BC-7506-FC7C-F041-7955E8A3DBF7}"/>
              </a:ext>
            </a:extLst>
          </p:cNvPr>
          <p:cNvSpPr txBox="1"/>
          <p:nvPr/>
        </p:nvSpPr>
        <p:spPr>
          <a:xfrm>
            <a:off x="1091965" y="2855335"/>
            <a:ext cx="25062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3"/>
                </a:solidFill>
              </a:rPr>
              <a:t>Vensure retirement plan offered is called Slavic 401k (Carrier).</a:t>
            </a:r>
          </a:p>
        </p:txBody>
      </p:sp>
      <p:pic>
        <p:nvPicPr>
          <p:cNvPr id="10" name="Picture 4" descr="Transamerica logo – Downtown Denver Partnership">
            <a:extLst>
              <a:ext uri="{FF2B5EF4-FFF2-40B4-BE49-F238E27FC236}">
                <a16:creationId xmlns:a16="http://schemas.microsoft.com/office/drawing/2014/main" id="{5F93A876-4EB7-CEB1-6ECA-D990AFE83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90" y="1881989"/>
            <a:ext cx="1305332" cy="85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86EC816-9A45-B498-6AEA-4033BDC74DC5}"/>
              </a:ext>
            </a:extLst>
          </p:cNvPr>
          <p:cNvSpPr txBox="1"/>
          <p:nvPr/>
        </p:nvSpPr>
        <p:spPr>
          <a:xfrm>
            <a:off x="5444584" y="2839028"/>
            <a:ext cx="25062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accent3"/>
                </a:solidFill>
              </a:rPr>
              <a:t>Vensure retirement plan offered is called Slavic 401k (Carrier).</a:t>
            </a:r>
          </a:p>
        </p:txBody>
      </p:sp>
    </p:spTree>
    <p:extLst>
      <p:ext uri="{BB962C8B-B14F-4D97-AF65-F5344CB8AC3E}">
        <p14:creationId xmlns:p14="http://schemas.microsoft.com/office/powerpoint/2010/main" val="332390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t="-274" r="-199" b="6600"/>
          <a:stretch/>
        </p:blipFill>
        <p:spPr bwMode="auto">
          <a:xfrm>
            <a:off x="-39283" y="1170459"/>
            <a:ext cx="4257276" cy="39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So what is important to know?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60A48-0091-4B05-903E-5F6BFFE2F6F0}"/>
              </a:ext>
            </a:extLst>
          </p:cNvPr>
          <p:cNvSpPr txBox="1"/>
          <p:nvPr/>
        </p:nvSpPr>
        <p:spPr>
          <a:xfrm>
            <a:off x="2397746" y="1568037"/>
            <a:ext cx="4348508" cy="25391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Identify what is the retirement plan the employee is enrolled in.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558F303-9772-410C-84E1-8E64E7AEC782}"/>
              </a:ext>
            </a:extLst>
          </p:cNvPr>
          <p:cNvSpPr txBox="1">
            <a:spLocks/>
          </p:cNvSpPr>
          <p:nvPr/>
        </p:nvSpPr>
        <p:spPr>
          <a:xfrm>
            <a:off x="1662354" y="705961"/>
            <a:ext cx="5774136" cy="3693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b="0" dirty="0">
                <a:solidFill>
                  <a:schemeClr val="accent3"/>
                </a:solidFill>
                <a:latin typeface="Grotesque Light" panose="020B0604020202020204" pitchFamily="34" charset="0"/>
              </a:rPr>
              <a:t>Important tips to considerate</a:t>
            </a:r>
          </a:p>
        </p:txBody>
      </p:sp>
      <p:pic>
        <p:nvPicPr>
          <p:cNvPr id="25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738A090C-08D2-48BD-BD2B-9CFE90E1A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65" y="1530528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9F03D71-9CA4-0EBF-65F8-3BFA1007AAEF}"/>
              </a:ext>
            </a:extLst>
          </p:cNvPr>
          <p:cNvSpPr txBox="1"/>
          <p:nvPr/>
        </p:nvSpPr>
        <p:spPr>
          <a:xfrm>
            <a:off x="2438879" y="1980974"/>
            <a:ext cx="4348508" cy="415498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Depending on the request we can provide flyers with detailed information.</a:t>
            </a:r>
          </a:p>
        </p:txBody>
      </p:sp>
      <p:pic>
        <p:nvPicPr>
          <p:cNvPr id="23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7DEA27F0-F126-2095-CFD3-494B7634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65" y="1973280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0C423A3A-5A49-5EAE-1C5F-86913C198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65" y="2433840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7EE888A-D845-75E3-D531-6F94AFCD8871}"/>
              </a:ext>
            </a:extLst>
          </p:cNvPr>
          <p:cNvSpPr txBox="1"/>
          <p:nvPr/>
        </p:nvSpPr>
        <p:spPr>
          <a:xfrm>
            <a:off x="2397746" y="2458674"/>
            <a:ext cx="4348508" cy="415498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Retirement plan contributions are always shown in the payroll voucher, is always a good idea to check that.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2AC268-6E7E-BBB7-F896-4A47734ECD0C}"/>
              </a:ext>
            </a:extLst>
          </p:cNvPr>
          <p:cNvSpPr txBox="1"/>
          <p:nvPr/>
        </p:nvSpPr>
        <p:spPr>
          <a:xfrm>
            <a:off x="2397746" y="2959011"/>
            <a:ext cx="4348508" cy="25391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If you are not sure of the request, ask probing questions.</a:t>
            </a:r>
          </a:p>
        </p:txBody>
      </p:sp>
      <p:pic>
        <p:nvPicPr>
          <p:cNvPr id="29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DD07435C-EB6A-215E-FD16-BBB4421E6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65" y="2921502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5B1502D-6904-379B-A566-D4BC115DB5B6}"/>
              </a:ext>
            </a:extLst>
          </p:cNvPr>
          <p:cNvSpPr txBox="1"/>
          <p:nvPr/>
        </p:nvSpPr>
        <p:spPr>
          <a:xfrm>
            <a:off x="2397746" y="3409164"/>
            <a:ext cx="4348508" cy="25391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en-US" sz="1050" dirty="0">
              <a:solidFill>
                <a:schemeClr val="tx2"/>
              </a:solidFill>
            </a:endParaRPr>
          </a:p>
        </p:txBody>
      </p:sp>
      <p:pic>
        <p:nvPicPr>
          <p:cNvPr id="31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7C291540-7D09-28B3-BFDA-A1786A7AB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65" y="3371655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02DB20F-5C02-49FB-31DD-086D40E8C763}"/>
              </a:ext>
            </a:extLst>
          </p:cNvPr>
          <p:cNvSpPr txBox="1"/>
          <p:nvPr/>
        </p:nvSpPr>
        <p:spPr>
          <a:xfrm>
            <a:off x="2397746" y="3403603"/>
            <a:ext cx="4348508" cy="25391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We can always create a case for complex inquiries.</a:t>
            </a:r>
          </a:p>
        </p:txBody>
      </p:sp>
      <p:pic>
        <p:nvPicPr>
          <p:cNvPr id="33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4C4C16BD-53ED-B8CF-0B79-6DE709ACA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65" y="3867011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C1E1AEC-FACD-A52C-818E-D439D6B957A6}"/>
              </a:ext>
            </a:extLst>
          </p:cNvPr>
          <p:cNvSpPr txBox="1"/>
          <p:nvPr/>
        </p:nvSpPr>
        <p:spPr>
          <a:xfrm>
            <a:off x="2397746" y="3898959"/>
            <a:ext cx="4348508" cy="25391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How to use the system (PRISM) in order to assist accurately.</a:t>
            </a:r>
          </a:p>
        </p:txBody>
      </p:sp>
    </p:spTree>
    <p:extLst>
      <p:ext uri="{BB962C8B-B14F-4D97-AF65-F5344CB8AC3E}">
        <p14:creationId xmlns:p14="http://schemas.microsoft.com/office/powerpoint/2010/main" val="194243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t="-274" r="-199" b="6600"/>
          <a:stretch/>
        </p:blipFill>
        <p:spPr bwMode="auto">
          <a:xfrm>
            <a:off x="-4805" y="1163047"/>
            <a:ext cx="4257276" cy="39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2" y="591986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Types Of Retirement Plans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0B86A-99B2-7335-1972-2D5AB8D3C752}"/>
              </a:ext>
            </a:extLst>
          </p:cNvPr>
          <p:cNvSpPr txBox="1"/>
          <p:nvPr/>
        </p:nvSpPr>
        <p:spPr>
          <a:xfrm>
            <a:off x="2164634" y="4830217"/>
            <a:ext cx="58222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i="1" dirty="0">
                <a:solidFill>
                  <a:schemeClr val="bg2">
                    <a:lumMod val="75000"/>
                  </a:schemeClr>
                </a:solidFill>
              </a:rPr>
              <a:t>**This information is in the </a:t>
            </a:r>
            <a:r>
              <a:rPr lang="en-US" sz="1050" b="1" i="1" u="sng" dirty="0">
                <a:solidFill>
                  <a:schemeClr val="bg2">
                    <a:lumMod val="75000"/>
                  </a:schemeClr>
                </a:solidFill>
              </a:rPr>
              <a:t>Client Details </a:t>
            </a:r>
            <a:r>
              <a:rPr lang="en-US" sz="1050" i="1" dirty="0">
                <a:solidFill>
                  <a:schemeClr val="bg2">
                    <a:lumMod val="75000"/>
                  </a:schemeClr>
                </a:solidFill>
              </a:rPr>
              <a:t>module &gt; the Benefits tab &gt; Retirement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670A0-DB3E-2232-FDB9-941B0185E1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88" t="31447" r="23321" b="59716"/>
          <a:stretch/>
        </p:blipFill>
        <p:spPr>
          <a:xfrm>
            <a:off x="690810" y="1614023"/>
            <a:ext cx="2500130" cy="320553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5432A0-FB2F-E2A1-91D5-89047240D6C9}"/>
              </a:ext>
            </a:extLst>
          </p:cNvPr>
          <p:cNvSpPr txBox="1"/>
          <p:nvPr/>
        </p:nvSpPr>
        <p:spPr>
          <a:xfrm>
            <a:off x="3417841" y="3301320"/>
            <a:ext cx="5105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06866"/>
                </a:solidFill>
                <a:latin typeface="Aptos" panose="020B0004020202020204" pitchFamily="34" charset="0"/>
              </a:rPr>
              <a:t>Each Client has their own flyer, consult leadership for more information.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34B0A-2295-0F6E-CEC9-6B3C18F031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34" t="38704" r="15726" b="50927"/>
          <a:stretch/>
        </p:blipFill>
        <p:spPr>
          <a:xfrm>
            <a:off x="409694" y="3247781"/>
            <a:ext cx="2974694" cy="384079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C8A754-63BE-544F-C05E-0072C08394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99" t="46105" r="49155" b="6950"/>
          <a:stretch/>
        </p:blipFill>
        <p:spPr>
          <a:xfrm>
            <a:off x="6242777" y="2414855"/>
            <a:ext cx="2212901" cy="43997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067485-9802-5F1D-0FF3-192065E4D57C}"/>
              </a:ext>
            </a:extLst>
          </p:cNvPr>
          <p:cNvSpPr txBox="1"/>
          <p:nvPr/>
        </p:nvSpPr>
        <p:spPr>
          <a:xfrm>
            <a:off x="705889" y="2483118"/>
            <a:ext cx="5387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Aptos" panose="020B0004020202020204" pitchFamily="34" charset="0"/>
              </a:rPr>
              <a:t>*For these clients we share the regular info for Transamerica. (Flyers on the SP)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387D8-AE05-721A-B83B-155EA944CF9F}"/>
              </a:ext>
            </a:extLst>
          </p:cNvPr>
          <p:cNvSpPr txBox="1"/>
          <p:nvPr/>
        </p:nvSpPr>
        <p:spPr>
          <a:xfrm>
            <a:off x="5833744" y="2037455"/>
            <a:ext cx="280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Aptos" panose="020B0004020202020204" pitchFamily="34" charset="0"/>
              </a:rPr>
              <a:t>EmPower clients (not CSIG)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87EFDF-9602-3307-D87B-9D7155B13797}"/>
              </a:ext>
            </a:extLst>
          </p:cNvPr>
          <p:cNvSpPr txBox="1"/>
          <p:nvPr/>
        </p:nvSpPr>
        <p:spPr>
          <a:xfrm>
            <a:off x="63790" y="1275469"/>
            <a:ext cx="356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Aptos" panose="020B0004020202020204" pitchFamily="34" charset="0"/>
              </a:rPr>
              <a:t>Client 401(k) Plan - Rebate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BF9296-86B6-B596-E24F-1ECFAE1F8C94}"/>
              </a:ext>
            </a:extLst>
          </p:cNvPr>
          <p:cNvSpPr txBox="1"/>
          <p:nvPr/>
        </p:nvSpPr>
        <p:spPr>
          <a:xfrm>
            <a:off x="3190940" y="1579900"/>
            <a:ext cx="5447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06866"/>
                </a:solidFill>
                <a:latin typeface="Aptos" panose="020B0004020202020204" pitchFamily="34" charset="0"/>
              </a:rPr>
              <a:t>The Client has their own 401K Plan, we do not have their information. Still, we can help by changing contributions on our end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1DBF09-739C-FC1D-11C0-2F8DF2BE2447}"/>
              </a:ext>
            </a:extLst>
          </p:cNvPr>
          <p:cNvSpPr txBox="1"/>
          <p:nvPr/>
        </p:nvSpPr>
        <p:spPr>
          <a:xfrm>
            <a:off x="351741" y="2867106"/>
            <a:ext cx="2987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Aptos" panose="020B0004020202020204" pitchFamily="34" charset="0"/>
              </a:rPr>
              <a:t>EmPower clients (CSIG)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95CD36-A6CE-862B-8069-51E538515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777" y="3936101"/>
            <a:ext cx="2439735" cy="3361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DD8ADA9-B23D-8DEE-105F-8AD83C19C308}"/>
              </a:ext>
            </a:extLst>
          </p:cNvPr>
          <p:cNvSpPr txBox="1"/>
          <p:nvPr/>
        </p:nvSpPr>
        <p:spPr>
          <a:xfrm>
            <a:off x="5970676" y="3603354"/>
            <a:ext cx="2804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Aptos" panose="020B0004020202020204" pitchFamily="34" charset="0"/>
              </a:rPr>
              <a:t>Slavic401K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F3FFA2-185D-D59F-A337-4FA62EA38997}"/>
              </a:ext>
            </a:extLst>
          </p:cNvPr>
          <p:cNvSpPr txBox="1"/>
          <p:nvPr/>
        </p:nvSpPr>
        <p:spPr>
          <a:xfrm>
            <a:off x="228600" y="3987842"/>
            <a:ext cx="6014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706866"/>
                </a:solidFill>
                <a:latin typeface="Aptos" panose="020B0004020202020204" pitchFamily="34" charset="0"/>
              </a:rPr>
              <a:t>Slavic401k, We can send flyers or refer employee to their website depending on the request.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E21599-F447-F2E8-61EC-2750AA39318A}"/>
              </a:ext>
            </a:extLst>
          </p:cNvPr>
          <p:cNvCxnSpPr>
            <a:cxnSpLocks/>
          </p:cNvCxnSpPr>
          <p:nvPr/>
        </p:nvCxnSpPr>
        <p:spPr>
          <a:xfrm>
            <a:off x="3339460" y="1427356"/>
            <a:ext cx="5116218" cy="173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4E48D21-7AC5-9684-C58F-C938BE39CE2D}"/>
              </a:ext>
            </a:extLst>
          </p:cNvPr>
          <p:cNvCxnSpPr>
            <a:cxnSpLocks/>
          </p:cNvCxnSpPr>
          <p:nvPr/>
        </p:nvCxnSpPr>
        <p:spPr>
          <a:xfrm flipV="1">
            <a:off x="705889" y="2327687"/>
            <a:ext cx="5127855" cy="48322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01E5F6-672C-83CB-A2BE-6FE9BD933415}"/>
              </a:ext>
            </a:extLst>
          </p:cNvPr>
          <p:cNvCxnSpPr>
            <a:cxnSpLocks/>
          </p:cNvCxnSpPr>
          <p:nvPr/>
        </p:nvCxnSpPr>
        <p:spPr>
          <a:xfrm>
            <a:off x="3058619" y="3059950"/>
            <a:ext cx="539705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968824-F25D-3F2C-6E1A-5A233A055333}"/>
              </a:ext>
            </a:extLst>
          </p:cNvPr>
          <p:cNvCxnSpPr>
            <a:cxnSpLocks/>
          </p:cNvCxnSpPr>
          <p:nvPr/>
        </p:nvCxnSpPr>
        <p:spPr>
          <a:xfrm>
            <a:off x="524107" y="3836819"/>
            <a:ext cx="6261208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59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inking Images | Free Vectors, Stock Photos &amp; PSD">
            <a:extLst>
              <a:ext uri="{FF2B5EF4-FFF2-40B4-BE49-F238E27FC236}">
                <a16:creationId xmlns:a16="http://schemas.microsoft.com/office/drawing/2014/main" id="{2B5363E3-00CF-4DDA-B45D-AE326C147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t="-274" r="-199" b="6600"/>
          <a:stretch/>
        </p:blipFill>
        <p:spPr bwMode="auto">
          <a:xfrm>
            <a:off x="2565079" y="1155658"/>
            <a:ext cx="4257276" cy="39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DAAD-E290-4F17-A90C-A5D4D3DF7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F1A9104-C37B-4752-9A1C-A3583AF6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31" y="336628"/>
            <a:ext cx="5774136" cy="36933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FA6D26"/>
                </a:solidFill>
              </a:rPr>
              <a:t>Who can assist?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90B86A-99B2-7335-1972-2D5AB8D3C752}"/>
              </a:ext>
            </a:extLst>
          </p:cNvPr>
          <p:cNvSpPr txBox="1"/>
          <p:nvPr/>
        </p:nvSpPr>
        <p:spPr>
          <a:xfrm>
            <a:off x="520075" y="995644"/>
            <a:ext cx="204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ER Assist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71237-A1B0-9722-5701-AE0431C0825D}"/>
              </a:ext>
            </a:extLst>
          </p:cNvPr>
          <p:cNvSpPr txBox="1"/>
          <p:nvPr/>
        </p:nvSpPr>
        <p:spPr>
          <a:xfrm>
            <a:off x="3373094" y="995644"/>
            <a:ext cx="204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WSM/ Client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BE2EA1-ED67-3212-21C5-DACEC6AEE0D5}"/>
              </a:ext>
            </a:extLst>
          </p:cNvPr>
          <p:cNvSpPr txBox="1"/>
          <p:nvPr/>
        </p:nvSpPr>
        <p:spPr>
          <a:xfrm>
            <a:off x="5923006" y="995644"/>
            <a:ext cx="270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6866"/>
                </a:solidFill>
              </a:rPr>
              <a:t>Retirement team / Case</a:t>
            </a:r>
          </a:p>
        </p:txBody>
      </p:sp>
      <p:pic>
        <p:nvPicPr>
          <p:cNvPr id="10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16646503-DE51-F1E1-FD1D-1F864FE51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5" y="1524990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DDF531-1AAD-3F93-C34E-2BDF6BC8F221}"/>
              </a:ext>
            </a:extLst>
          </p:cNvPr>
          <p:cNvSpPr txBox="1"/>
          <p:nvPr/>
        </p:nvSpPr>
        <p:spPr>
          <a:xfrm>
            <a:off x="856703" y="1526132"/>
            <a:ext cx="1876690" cy="577081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Verify the amount of contribution taken out of a paycheck</a:t>
            </a:r>
          </a:p>
        </p:txBody>
      </p:sp>
      <p:pic>
        <p:nvPicPr>
          <p:cNvPr id="12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57808C45-E5FF-1C2C-A78D-323048FAB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5" y="2230950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5F63B3C-9BA2-C831-64A0-D164BC768355}"/>
              </a:ext>
            </a:extLst>
          </p:cNvPr>
          <p:cNvSpPr txBox="1"/>
          <p:nvPr/>
        </p:nvSpPr>
        <p:spPr>
          <a:xfrm>
            <a:off x="856703" y="2232092"/>
            <a:ext cx="1876690" cy="90024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Check on the requirement the client has for the employees on the retirement plans (only Slavic)</a:t>
            </a:r>
          </a:p>
        </p:txBody>
      </p:sp>
      <p:pic>
        <p:nvPicPr>
          <p:cNvPr id="14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69CC83EE-5316-31FD-FE97-FBD8EFAE5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5" y="3172346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A7129C3-EB1A-6D22-E133-CBB0BBE6B8D4}"/>
              </a:ext>
            </a:extLst>
          </p:cNvPr>
          <p:cNvSpPr txBox="1"/>
          <p:nvPr/>
        </p:nvSpPr>
        <p:spPr>
          <a:xfrm>
            <a:off x="902423" y="3172346"/>
            <a:ext cx="1876690" cy="577081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Account creation / login instructions in Slavic401k - Transamerica</a:t>
            </a:r>
          </a:p>
        </p:txBody>
      </p:sp>
      <p:pic>
        <p:nvPicPr>
          <p:cNvPr id="16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AC5D1CA2-7C79-6D83-3B4A-F5C62E18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75" y="3907817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DF2833-25B5-12B5-D19F-0BD244583BEE}"/>
              </a:ext>
            </a:extLst>
          </p:cNvPr>
          <p:cNvSpPr txBox="1"/>
          <p:nvPr/>
        </p:nvSpPr>
        <p:spPr>
          <a:xfrm>
            <a:off x="856703" y="3837872"/>
            <a:ext cx="1876690" cy="415498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Escalations regarding complex inquiries</a:t>
            </a:r>
          </a:p>
        </p:txBody>
      </p:sp>
      <p:pic>
        <p:nvPicPr>
          <p:cNvPr id="18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3327D186-80A1-58A7-032F-ADB58EBFE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68" y="1523848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D77608B-03BF-22C0-48A0-B87F45B9A627}"/>
              </a:ext>
            </a:extLst>
          </p:cNvPr>
          <p:cNvSpPr txBox="1"/>
          <p:nvPr/>
        </p:nvSpPr>
        <p:spPr>
          <a:xfrm>
            <a:off x="3590096" y="1600400"/>
            <a:ext cx="1876690" cy="253916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Retirement plans offered</a:t>
            </a:r>
          </a:p>
        </p:txBody>
      </p:sp>
      <p:pic>
        <p:nvPicPr>
          <p:cNvPr id="20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9C4E26ED-3664-B4CB-A23D-3E510F62C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68" y="2178017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EB02073-41A9-F6CB-5104-C00F3CECBD97}"/>
              </a:ext>
            </a:extLst>
          </p:cNvPr>
          <p:cNvSpPr txBox="1"/>
          <p:nvPr/>
        </p:nvSpPr>
        <p:spPr>
          <a:xfrm>
            <a:off x="3541408" y="2171674"/>
            <a:ext cx="1876690" cy="738664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Change contributions on plans </a:t>
            </a:r>
            <a:r>
              <a:rPr lang="en-US" sz="1050" b="1" dirty="0">
                <a:solidFill>
                  <a:schemeClr val="tx2"/>
                </a:solidFill>
              </a:rPr>
              <a:t>that are not Slavic401k </a:t>
            </a:r>
            <a:r>
              <a:rPr lang="en-US" sz="1050" dirty="0">
                <a:solidFill>
                  <a:schemeClr val="tx2"/>
                </a:solidFill>
              </a:rPr>
              <a:t>(also we can create case)</a:t>
            </a:r>
          </a:p>
        </p:txBody>
      </p:sp>
      <p:pic>
        <p:nvPicPr>
          <p:cNvPr id="22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E5933298-DA46-BDA4-52BE-CE46ACDAF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47" y="1559044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FB4AA08-21F0-583B-A493-852CDAB9FE3A}"/>
              </a:ext>
            </a:extLst>
          </p:cNvPr>
          <p:cNvSpPr txBox="1"/>
          <p:nvPr/>
        </p:nvSpPr>
        <p:spPr>
          <a:xfrm>
            <a:off x="6335120" y="1600400"/>
            <a:ext cx="1876690" cy="415498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EE never enrolled in the plan</a:t>
            </a:r>
          </a:p>
        </p:txBody>
      </p:sp>
      <p:pic>
        <p:nvPicPr>
          <p:cNvPr id="24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5220E88F-8789-D66C-A311-6DCB64B5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47" y="2176703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40EF5C0-2058-4D36-B1C6-235BE547B0FB}"/>
              </a:ext>
            </a:extLst>
          </p:cNvPr>
          <p:cNvSpPr txBox="1"/>
          <p:nvPr/>
        </p:nvSpPr>
        <p:spPr>
          <a:xfrm>
            <a:off x="6335120" y="2218059"/>
            <a:ext cx="1876690" cy="415498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Wrong contributions / missing contributions</a:t>
            </a:r>
          </a:p>
        </p:txBody>
      </p:sp>
      <p:pic>
        <p:nvPicPr>
          <p:cNvPr id="28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56016910-D196-784C-594B-1826E592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62" y="2835718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5656A56-161C-69D0-B657-34D4A6637833}"/>
              </a:ext>
            </a:extLst>
          </p:cNvPr>
          <p:cNvSpPr txBox="1"/>
          <p:nvPr/>
        </p:nvSpPr>
        <p:spPr>
          <a:xfrm>
            <a:off x="6331835" y="2877074"/>
            <a:ext cx="1876690" cy="415498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Opt out of the retirement plan</a:t>
            </a:r>
          </a:p>
        </p:txBody>
      </p:sp>
      <p:pic>
        <p:nvPicPr>
          <p:cNvPr id="30" name="Picture 6" descr="Check Mark Icon, Check Icons, Mark Icons, Symbol PNG and Vector with  Transparent Background for Free Download">
            <a:extLst>
              <a:ext uri="{FF2B5EF4-FFF2-40B4-BE49-F238E27FC236}">
                <a16:creationId xmlns:a16="http://schemas.microsoft.com/office/drawing/2014/main" id="{697A4863-A813-16E5-06F6-6793DEC56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62" y="3599988"/>
            <a:ext cx="336628" cy="33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D061786-B2B4-466E-963F-C99539D1C013}"/>
              </a:ext>
            </a:extLst>
          </p:cNvPr>
          <p:cNvSpPr txBox="1"/>
          <p:nvPr/>
        </p:nvSpPr>
        <p:spPr>
          <a:xfrm>
            <a:off x="6331835" y="3641344"/>
            <a:ext cx="1876690" cy="577081"/>
          </a:xfrm>
          <a:prstGeom prst="rect">
            <a:avLst/>
          </a:prstGeom>
          <a:solidFill>
            <a:srgbClr val="E7E6E6">
              <a:alpha val="1882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tx2"/>
                </a:solidFill>
              </a:rPr>
              <a:t>Plan details and explanation of features (only Slavic 401k)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65FF4D-0D9F-47BA-1875-5C164C29857D}"/>
              </a:ext>
            </a:extLst>
          </p:cNvPr>
          <p:cNvSpPr txBox="1"/>
          <p:nvPr/>
        </p:nvSpPr>
        <p:spPr>
          <a:xfrm>
            <a:off x="705624" y="4579417"/>
            <a:ext cx="47124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>
                <a:solidFill>
                  <a:schemeClr val="bg2">
                    <a:lumMod val="50000"/>
                  </a:schemeClr>
                </a:solidFill>
              </a:rPr>
              <a:t>**For Transamerica questions, employees will be directed to the web portal for further assistance or call the phone 1-877-717-8858 </a:t>
            </a:r>
          </a:p>
        </p:txBody>
      </p:sp>
    </p:spTree>
    <p:extLst>
      <p:ext uri="{BB962C8B-B14F-4D97-AF65-F5344CB8AC3E}">
        <p14:creationId xmlns:p14="http://schemas.microsoft.com/office/powerpoint/2010/main" val="186301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hinking Images | Free Vectors, Stock Photos &amp; PSD">
            <a:extLst>
              <a:ext uri="{FF2B5EF4-FFF2-40B4-BE49-F238E27FC236}">
                <a16:creationId xmlns:a16="http://schemas.microsoft.com/office/drawing/2014/main" id="{453C5CC4-05D3-F538-9875-60C3B5013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" t="-274" r="-199" b="6600"/>
          <a:stretch/>
        </p:blipFill>
        <p:spPr bwMode="auto">
          <a:xfrm>
            <a:off x="78358" y="1155658"/>
            <a:ext cx="4257276" cy="398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522E6B6A-D703-4558-DB0C-AE2915EA7AA2}"/>
              </a:ext>
            </a:extLst>
          </p:cNvPr>
          <p:cNvSpPr txBox="1"/>
          <p:nvPr/>
        </p:nvSpPr>
        <p:spPr>
          <a:xfrm>
            <a:off x="1569134" y="990507"/>
            <a:ext cx="619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chemeClr val="tx2"/>
                </a:solidFill>
              </a:rPr>
              <a:t>Both Enrollments are done in the carriers website / Phone line, and they </a:t>
            </a:r>
            <a:r>
              <a:rPr lang="en-US" sz="1400" b="1" dirty="0">
                <a:solidFill>
                  <a:schemeClr val="tx2"/>
                </a:solidFill>
              </a:rPr>
              <a:t>are not subject to Open Enrollment.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AC366FD-3678-EA6F-24C2-A52686B66ED1}"/>
              </a:ext>
            </a:extLst>
          </p:cNvPr>
          <p:cNvSpPr txBox="1">
            <a:spLocks/>
          </p:cNvSpPr>
          <p:nvPr/>
        </p:nvSpPr>
        <p:spPr>
          <a:xfrm>
            <a:off x="628650" y="418920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Retirement  – </a:t>
            </a:r>
            <a:r>
              <a:rPr lang="en-US" dirty="0">
                <a:solidFill>
                  <a:schemeClr val="tx1"/>
                </a:solidFill>
              </a:rPr>
              <a:t>Enrollment</a:t>
            </a:r>
            <a:endParaRPr lang="en-US" dirty="0">
              <a:solidFill>
                <a:srgbClr val="00A5B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DAF5D-CB5C-86B7-559B-7625FE567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398" y="1658374"/>
            <a:ext cx="5749204" cy="1181265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A9BC5F-A671-46A8-551D-2AD5A2A69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943" y="3276935"/>
            <a:ext cx="6192114" cy="1228896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2D1D57-7C3E-7BF8-6C14-2DF612833C23}"/>
              </a:ext>
            </a:extLst>
          </p:cNvPr>
          <p:cNvSpPr txBox="1"/>
          <p:nvPr/>
        </p:nvSpPr>
        <p:spPr>
          <a:xfrm>
            <a:off x="5571826" y="3475885"/>
            <a:ext cx="2943524" cy="415498"/>
          </a:xfrm>
          <a:prstGeom prst="rect">
            <a:avLst/>
          </a:prstGeom>
          <a:solidFill>
            <a:schemeClr val="bg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hlinkClick r:id="rId6"/>
              </a:rPr>
              <a:t>https://www.transamerica.com/portal/home</a:t>
            </a:r>
            <a:endParaRPr lang="en-US" sz="1050" b="1" dirty="0"/>
          </a:p>
          <a:p>
            <a:pPr algn="ctr"/>
            <a:r>
              <a:rPr lang="en-US" sz="1050" b="1" dirty="0"/>
              <a:t>Or </a:t>
            </a:r>
            <a:r>
              <a:rPr lang="en-US" sz="1050" i="1" dirty="0">
                <a:solidFill>
                  <a:schemeClr val="bg2">
                    <a:lumMod val="50000"/>
                  </a:schemeClr>
                </a:solidFill>
              </a:rPr>
              <a:t>1-877-717-8858 </a:t>
            </a:r>
            <a:endParaRPr 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477096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Transamerica logo and symbol, meaning, history, PNG">
            <a:extLst>
              <a:ext uri="{FF2B5EF4-FFF2-40B4-BE49-F238E27FC236}">
                <a16:creationId xmlns:a16="http://schemas.microsoft.com/office/drawing/2014/main" id="{3C1475C5-6424-66C3-C012-FD3438564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0" t="23304" r="-2590"/>
          <a:stretch/>
        </p:blipFill>
        <p:spPr bwMode="auto">
          <a:xfrm>
            <a:off x="686997" y="1066096"/>
            <a:ext cx="7522029" cy="342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522E6B6A-D703-4558-DB0C-AE2915EA7AA2}"/>
              </a:ext>
            </a:extLst>
          </p:cNvPr>
          <p:cNvSpPr txBox="1"/>
          <p:nvPr/>
        </p:nvSpPr>
        <p:spPr>
          <a:xfrm>
            <a:off x="3942262" y="1120572"/>
            <a:ext cx="466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/>
                </a:solidFill>
              </a:rPr>
              <a:t>Once the employees register, they need to go to </a:t>
            </a:r>
            <a:r>
              <a:rPr lang="en-US" sz="1400" b="1" dirty="0">
                <a:solidFill>
                  <a:schemeClr val="tx2"/>
                </a:solidFill>
              </a:rPr>
              <a:t>Manage </a:t>
            </a:r>
            <a:r>
              <a:rPr lang="en-US" sz="1400" dirty="0">
                <a:solidFill>
                  <a:schemeClr val="tx2"/>
                </a:solidFill>
              </a:rPr>
              <a:t>&gt; </a:t>
            </a:r>
            <a:r>
              <a:rPr lang="en-US" sz="1400" b="1" dirty="0">
                <a:solidFill>
                  <a:schemeClr val="tx2"/>
                </a:solidFill>
              </a:rPr>
              <a:t>Contributions &gt; Calculate </a:t>
            </a:r>
            <a:r>
              <a:rPr lang="en-US" sz="1400" dirty="0">
                <a:solidFill>
                  <a:schemeClr val="tx2"/>
                </a:solidFill>
              </a:rPr>
              <a:t>to make their elections.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AC366FD-3678-EA6F-24C2-A52686B66ED1}"/>
              </a:ext>
            </a:extLst>
          </p:cNvPr>
          <p:cNvSpPr txBox="1">
            <a:spLocks/>
          </p:cNvSpPr>
          <p:nvPr/>
        </p:nvSpPr>
        <p:spPr>
          <a:xfrm>
            <a:off x="628650" y="418920"/>
            <a:ext cx="7886700" cy="3672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b="1" kern="1200" spc="-113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EmPower – </a:t>
            </a:r>
            <a:r>
              <a:rPr lang="en-US" dirty="0">
                <a:solidFill>
                  <a:schemeClr val="tx1"/>
                </a:solidFill>
              </a:rPr>
              <a:t>401k Transamerica</a:t>
            </a:r>
            <a:endParaRPr lang="en-US" dirty="0">
              <a:solidFill>
                <a:srgbClr val="00A5B5"/>
              </a:solidFill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193B056-DF82-08FF-9ADE-89EFBA983FB8}"/>
              </a:ext>
            </a:extLst>
          </p:cNvPr>
          <p:cNvSpPr txBox="1">
            <a:spLocks/>
          </p:cNvSpPr>
          <p:nvPr/>
        </p:nvSpPr>
        <p:spPr>
          <a:xfrm>
            <a:off x="767052" y="1160292"/>
            <a:ext cx="3019238" cy="3442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86914" indent="-86914" algn="l" defTabSz="685783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60741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System Font Regular"/>
              <a:buChar char="–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806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632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72697" indent="-86914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050" kern="1200" spc="-15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bg1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Setting Up Contributions</a:t>
            </a:r>
            <a:endParaRPr lang="en-US" sz="1600" dirty="0">
              <a:solidFill>
                <a:schemeClr val="bg1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E72DBC10-26BC-7F6C-9085-AD64D306820C}"/>
              </a:ext>
            </a:extLst>
          </p:cNvPr>
          <p:cNvSpPr txBox="1"/>
          <p:nvPr/>
        </p:nvSpPr>
        <p:spPr>
          <a:xfrm>
            <a:off x="686997" y="3469666"/>
            <a:ext cx="25361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/>
                </a:solidFill>
                <a:latin typeface="Aptos" panose="020B0004020202020204" pitchFamily="34" charset="0"/>
              </a:rPr>
              <a:t>Employees can make changes to their contributions at </a:t>
            </a:r>
            <a:r>
              <a:rPr lang="en-US" sz="1100" b="1" dirty="0">
                <a:solidFill>
                  <a:schemeClr val="accent3"/>
                </a:solidFill>
                <a:latin typeface="Aptos" panose="020B0004020202020204" pitchFamily="34" charset="0"/>
              </a:rPr>
              <a:t>any time  throughout </a:t>
            </a:r>
            <a:r>
              <a:rPr lang="en-US" sz="1100" dirty="0">
                <a:solidFill>
                  <a:schemeClr val="tx2"/>
                </a:solidFill>
                <a:latin typeface="Aptos" panose="020B0004020202020204" pitchFamily="34" charset="0"/>
              </a:rPr>
              <a:t>the year.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2DBDF809-0386-BC02-8EAA-5BA5AAD78C33}"/>
              </a:ext>
            </a:extLst>
          </p:cNvPr>
          <p:cNvSpPr txBox="1"/>
          <p:nvPr/>
        </p:nvSpPr>
        <p:spPr>
          <a:xfrm>
            <a:off x="3358243" y="3469666"/>
            <a:ext cx="242751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/>
                </a:solidFill>
                <a:latin typeface="Aptos" panose="020B0004020202020204" pitchFamily="34" charset="0"/>
              </a:rPr>
              <a:t>Contributions are processed </a:t>
            </a:r>
            <a:r>
              <a:rPr lang="en-US" sz="1100" b="1" dirty="0">
                <a:solidFill>
                  <a:schemeClr val="tx2"/>
                </a:solidFill>
                <a:latin typeface="Aptos" panose="020B0004020202020204" pitchFamily="34" charset="0"/>
              </a:rPr>
              <a:t>Monthly</a:t>
            </a:r>
            <a:r>
              <a:rPr lang="en-US" sz="1100" dirty="0">
                <a:solidFill>
                  <a:schemeClr val="tx2"/>
                </a:solidFill>
                <a:latin typeface="Aptos" panose="020B0004020202020204" pitchFamily="34" charset="0"/>
              </a:rPr>
              <a:t>, meaning that the changes performed during the month will be effective on </a:t>
            </a:r>
            <a:r>
              <a:rPr lang="en-US" sz="1100" b="1" i="1" dirty="0">
                <a:solidFill>
                  <a:schemeClr val="accent3"/>
                </a:solidFill>
                <a:latin typeface="Aptos" panose="020B0004020202020204" pitchFamily="34" charset="0"/>
              </a:rPr>
              <a:t>the 1</a:t>
            </a:r>
            <a:r>
              <a:rPr lang="en-US" sz="1100" b="1" i="1" baseline="30000" dirty="0">
                <a:solidFill>
                  <a:schemeClr val="accent3"/>
                </a:solidFill>
                <a:latin typeface="Aptos" panose="020B0004020202020204" pitchFamily="34" charset="0"/>
              </a:rPr>
              <a:t>st</a:t>
            </a:r>
            <a:r>
              <a:rPr lang="en-US" sz="1100" b="1" i="1" dirty="0">
                <a:solidFill>
                  <a:schemeClr val="accent3"/>
                </a:solidFill>
                <a:latin typeface="Aptos" panose="020B0004020202020204" pitchFamily="34" charset="0"/>
              </a:rPr>
              <a:t> paycheck of the following month.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0BF63F3C-65C0-FCB7-6241-62935F816F94}"/>
              </a:ext>
            </a:extLst>
          </p:cNvPr>
          <p:cNvSpPr txBox="1"/>
          <p:nvPr/>
        </p:nvSpPr>
        <p:spPr>
          <a:xfrm>
            <a:off x="6059773" y="3475925"/>
            <a:ext cx="2149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tx2"/>
                </a:solidFill>
                <a:latin typeface="Aptos" panose="020B0004020202020204" pitchFamily="34" charset="0"/>
              </a:rPr>
              <a:t>Employees can choose between </a:t>
            </a:r>
            <a:r>
              <a:rPr lang="en-US" sz="1100" b="1" dirty="0">
                <a:solidFill>
                  <a:schemeClr val="tx2"/>
                </a:solidFill>
                <a:latin typeface="Aptos" panose="020B0004020202020204" pitchFamily="34" charset="0"/>
              </a:rPr>
              <a:t>percentage</a:t>
            </a:r>
            <a:r>
              <a:rPr lang="en-US" sz="1100" dirty="0">
                <a:solidFill>
                  <a:schemeClr val="tx2"/>
                </a:solidFill>
                <a:latin typeface="Aptos" panose="020B0004020202020204" pitchFamily="34" charset="0"/>
              </a:rPr>
              <a:t> and </a:t>
            </a:r>
            <a:r>
              <a:rPr lang="en-US" sz="1100" b="1" dirty="0">
                <a:solidFill>
                  <a:schemeClr val="tx2"/>
                </a:solidFill>
                <a:latin typeface="Aptos" panose="020B0004020202020204" pitchFamily="34" charset="0"/>
              </a:rPr>
              <a:t>dollar amount </a:t>
            </a:r>
            <a:r>
              <a:rPr lang="en-US" sz="1100" dirty="0">
                <a:solidFill>
                  <a:schemeClr val="tx2"/>
                </a:solidFill>
                <a:latin typeface="Aptos" panose="020B0004020202020204" pitchFamily="34" charset="0"/>
              </a:rPr>
              <a:t>to contribute, these elections are per </a:t>
            </a:r>
            <a:r>
              <a:rPr lang="en-US" sz="1100" b="1" dirty="0">
                <a:solidFill>
                  <a:schemeClr val="accent3"/>
                </a:solidFill>
                <a:latin typeface="Aptos" panose="020B0004020202020204" pitchFamily="34" charset="0"/>
              </a:rPr>
              <a:t>Pay Period</a:t>
            </a:r>
            <a:r>
              <a:rPr lang="en-US" sz="1100" dirty="0">
                <a:solidFill>
                  <a:schemeClr val="tx2"/>
                </a:solidFill>
                <a:latin typeface="Aptos" panose="020B0004020202020204" pitchFamily="34" charset="0"/>
              </a:rPr>
              <a:t>, not annual.</a:t>
            </a:r>
          </a:p>
        </p:txBody>
      </p:sp>
      <p:pic>
        <p:nvPicPr>
          <p:cNvPr id="24" name="Picture 2" descr="Settings changes black icon concept Royalty Free Vector">
            <a:extLst>
              <a:ext uri="{FF2B5EF4-FFF2-40B4-BE49-F238E27FC236}">
                <a16:creationId xmlns:a16="http://schemas.microsoft.com/office/drawing/2014/main" id="{BAAE80E4-0ED1-B952-D8B6-6E51A6647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5"/>
          <a:stretch/>
        </p:blipFill>
        <p:spPr bwMode="auto">
          <a:xfrm>
            <a:off x="1011392" y="2044478"/>
            <a:ext cx="1407203" cy="1387030"/>
          </a:xfrm>
          <a:prstGeom prst="flowChartConnector">
            <a:avLst/>
          </a:prstGeom>
          <a:noFill/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ext Month rubber stamp stock vector. Illustration of insignia - 87259680">
            <a:extLst>
              <a:ext uri="{FF2B5EF4-FFF2-40B4-BE49-F238E27FC236}">
                <a16:creationId xmlns:a16="http://schemas.microsoft.com/office/drawing/2014/main" id="{4504F8D1-DA70-A394-CC5F-2DE9ACEEFA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" t="2705" b="7968"/>
          <a:stretch/>
        </p:blipFill>
        <p:spPr bwMode="auto">
          <a:xfrm>
            <a:off x="3747422" y="2044478"/>
            <a:ext cx="1340282" cy="1301990"/>
          </a:xfrm>
          <a:prstGeom prst="flowChartConnector">
            <a:avLst/>
          </a:prstGeom>
          <a:noFill/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y day icon tax and payment dividends Royalty Free Vector">
            <a:extLst>
              <a:ext uri="{FF2B5EF4-FFF2-40B4-BE49-F238E27FC236}">
                <a16:creationId xmlns:a16="http://schemas.microsoft.com/office/drawing/2014/main" id="{A952874D-3E36-E752-502C-74FD18462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4" b="8144"/>
          <a:stretch/>
        </p:blipFill>
        <p:spPr bwMode="auto">
          <a:xfrm>
            <a:off x="6416531" y="2113164"/>
            <a:ext cx="1340282" cy="1244565"/>
          </a:xfrm>
          <a:prstGeom prst="flowChartConnector">
            <a:avLst/>
          </a:prstGeom>
          <a:noFill/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9D00499-A582-7E7E-EB42-FC14695AD4F2}"/>
              </a:ext>
            </a:extLst>
          </p:cNvPr>
          <p:cNvSpPr txBox="1"/>
          <p:nvPr/>
        </p:nvSpPr>
        <p:spPr>
          <a:xfrm>
            <a:off x="182911" y="4574742"/>
            <a:ext cx="7763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chemeClr val="bg2">
                    <a:lumMod val="75000"/>
                  </a:schemeClr>
                </a:solidFill>
              </a:rPr>
              <a:t>** It is highly advised that after every contribution change made online, it is the employees’ </a:t>
            </a:r>
            <a:r>
              <a:rPr lang="en-US" sz="900" b="1" i="1" dirty="0">
                <a:solidFill>
                  <a:schemeClr val="bg2">
                    <a:lumMod val="75000"/>
                  </a:schemeClr>
                </a:solidFill>
              </a:rPr>
              <a:t>responsibility to log onto the Transamerica website and verify his/her election,</a:t>
            </a:r>
            <a:r>
              <a:rPr lang="en-US" sz="900" i="1" dirty="0">
                <a:solidFill>
                  <a:schemeClr val="bg2">
                    <a:lumMod val="75000"/>
                  </a:schemeClr>
                </a:solidFill>
              </a:rPr>
              <a:t> verify pay stubs for 401(k) deductions and review every 401(k) quarterly statement.</a:t>
            </a:r>
          </a:p>
        </p:txBody>
      </p:sp>
    </p:spTree>
    <p:extLst>
      <p:ext uri="{BB962C8B-B14F-4D97-AF65-F5344CB8AC3E}">
        <p14:creationId xmlns:p14="http://schemas.microsoft.com/office/powerpoint/2010/main" val="880699778"/>
      </p:ext>
    </p:extLst>
  </p:cSld>
  <p:clrMapOvr>
    <a:masterClrMapping/>
  </p:clrMapOvr>
</p:sld>
</file>

<file path=ppt/theme/theme1.xml><?xml version="1.0" encoding="utf-8"?>
<a:theme xmlns:a="http://schemas.openxmlformats.org/drawingml/2006/main" name="Vensure PPT Template">
  <a:themeElements>
    <a:clrScheme name="Vensur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05106"/>
      </a:accent1>
      <a:accent2>
        <a:srgbClr val="6C6F70"/>
      </a:accent2>
      <a:accent3>
        <a:srgbClr val="00A5B5"/>
      </a:accent3>
      <a:accent4>
        <a:srgbClr val="E18849"/>
      </a:accent4>
      <a:accent5>
        <a:srgbClr val="A71930"/>
      </a:accent5>
      <a:accent6>
        <a:srgbClr val="69BE47"/>
      </a:accent6>
      <a:hlink>
        <a:srgbClr val="E05106"/>
      </a:hlink>
      <a:folHlink>
        <a:srgbClr val="3B00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92A58BE00B1545AA1A12C2241357A0" ma:contentTypeVersion="17" ma:contentTypeDescription="Create a new document." ma:contentTypeScope="" ma:versionID="1fc17f03e3c1a0841c41bbd9ad42ff71">
  <xsd:schema xmlns:xsd="http://www.w3.org/2001/XMLSchema" xmlns:xs="http://www.w3.org/2001/XMLSchema" xmlns:p="http://schemas.microsoft.com/office/2006/metadata/properties" xmlns:ns2="3033b280-ae71-40d6-aa29-5fd3ac97e96f" xmlns:ns3="9116cb9f-bd0d-43bf-83a7-1685e5d6ba3a" targetNamespace="http://schemas.microsoft.com/office/2006/metadata/properties" ma:root="true" ma:fieldsID="c130d228af32b48fbaca373eddde570b" ns2:_="" ns3:_="">
    <xsd:import namespace="3033b280-ae71-40d6-aa29-5fd3ac97e96f"/>
    <xsd:import namespace="9116cb9f-bd0d-43bf-83a7-1685e5d6b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3b280-ae71-40d6-aa29-5fd3ac97e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269d6d-f8a2-4d27-bd71-c96a8741e6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6cb9f-bd0d-43bf-83a7-1685e5d6b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6a6ed9-464b-4bc5-b25f-4d225d3d0700}" ma:internalName="TaxCatchAll" ma:showField="CatchAllData" ma:web="9116cb9f-bd0d-43bf-83a7-1685e5d6b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BF64CF-05A5-4B4E-93C6-6030B1373A46}"/>
</file>

<file path=customXml/itemProps2.xml><?xml version="1.0" encoding="utf-8"?>
<ds:datastoreItem xmlns:ds="http://schemas.openxmlformats.org/officeDocument/2006/customXml" ds:itemID="{4A658CD4-8CB2-4753-9094-A3C117D8D00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26949</TotalTime>
  <Words>2798</Words>
  <Application>Microsoft Office PowerPoint</Application>
  <PresentationFormat>On-screen Show (16:9)</PresentationFormat>
  <Paragraphs>199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ADLaM Display</vt:lpstr>
      <vt:lpstr>Aptos</vt:lpstr>
      <vt:lpstr>Aptos Light</vt:lpstr>
      <vt:lpstr>Arial</vt:lpstr>
      <vt:lpstr>Grotesque Light</vt:lpstr>
      <vt:lpstr>System Font Regular</vt:lpstr>
      <vt:lpstr>Vensure PPT Template</vt:lpstr>
      <vt:lpstr>Employee Relations </vt:lpstr>
      <vt:lpstr>Retirement Plans</vt:lpstr>
      <vt:lpstr>Retirement Plan – Understanding Our Role</vt:lpstr>
      <vt:lpstr>Retirement Plans</vt:lpstr>
      <vt:lpstr>So what is important to know?</vt:lpstr>
      <vt:lpstr>Types Of Retirement Plans</vt:lpstr>
      <vt:lpstr>Who can assist?</vt:lpstr>
      <vt:lpstr>PowerPoint Presentation</vt:lpstr>
      <vt:lpstr>PowerPoint Presentation</vt:lpstr>
      <vt:lpstr>FAQ</vt:lpstr>
      <vt:lpstr>FAQ for Retirement Plans</vt:lpstr>
      <vt:lpstr>FAQ for Retirement Plans</vt:lpstr>
      <vt:lpstr>FAQ for Retirement Plans</vt:lpstr>
      <vt:lpstr>FAQ for Retirement Plans</vt:lpstr>
      <vt:lpstr>FAQ for Retirement Plans</vt:lpstr>
      <vt:lpstr>FAQ for Retirement Plans</vt:lpstr>
      <vt:lpstr>Ready to Test your Knowledge?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Test your Knowledge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Customized Business Solutions</dc:title>
  <dc:creator>Julie Dower</dc:creator>
  <cp:lastModifiedBy>Sergio Garcia</cp:lastModifiedBy>
  <cp:revision>343</cp:revision>
  <cp:lastPrinted>2019-03-04T13:55:30Z</cp:lastPrinted>
  <dcterms:modified xsi:type="dcterms:W3CDTF">2023-09-08T18:55:51Z</dcterms:modified>
</cp:coreProperties>
</file>