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62" r:id="rId3"/>
  </p:sldMasterIdLst>
  <p:notesMasterIdLst>
    <p:notesMasterId r:id="rId19"/>
  </p:notesMasterIdLst>
  <p:handoutMasterIdLst>
    <p:handoutMasterId r:id="rId20"/>
  </p:handoutMasterIdLst>
  <p:sldIdLst>
    <p:sldId id="256" r:id="rId4"/>
    <p:sldId id="264" r:id="rId5"/>
    <p:sldId id="260" r:id="rId6"/>
    <p:sldId id="312" r:id="rId7"/>
    <p:sldId id="314" r:id="rId8"/>
    <p:sldId id="341" r:id="rId9"/>
    <p:sldId id="354" r:id="rId10"/>
    <p:sldId id="355" r:id="rId11"/>
    <p:sldId id="356" r:id="rId12"/>
    <p:sldId id="357" r:id="rId13"/>
    <p:sldId id="358" r:id="rId14"/>
    <p:sldId id="361" r:id="rId15"/>
    <p:sldId id="360" r:id="rId16"/>
    <p:sldId id="359" r:id="rId17"/>
    <p:sldId id="258" r:id="rId18"/>
  </p:sldIdLst>
  <p:sldSz cx="9144000" cy="5143500" type="screen16x9"/>
  <p:notesSz cx="6858000" cy="9144000"/>
  <p:defaultTextStyle>
    <a:defPPr>
      <a:defRPr lang="en-US"/>
    </a:defPPr>
    <a:lvl1pPr marL="0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8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64C6E3F-18E0-5039-F061-CC558A637881}" name="Sergio Garcia" initials="SG" userId="S::Sergio.Garcia@vensure.com::46ddb158-204b-44eb-8216-a956a3c9be5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6866"/>
    <a:srgbClr val="00A5B5"/>
    <a:srgbClr val="FA6A22"/>
    <a:srgbClr val="009999"/>
    <a:srgbClr val="F96013"/>
    <a:srgbClr val="000000"/>
    <a:srgbClr val="19728C"/>
    <a:srgbClr val="E7E6E6"/>
    <a:srgbClr val="FEDBC8"/>
    <a:srgbClr val="0331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F5C4D64-3CB1-44FE-A7C1-7C6792326531}">
  <a:tblStyle styleId="{8F5C4D64-3CB1-44FE-A7C1-7C679232653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18" autoAdjust="0"/>
    <p:restoredTop sz="90538" autoAdjust="0"/>
  </p:normalViewPr>
  <p:slideViewPr>
    <p:cSldViewPr snapToGrid="0">
      <p:cViewPr varScale="1">
        <p:scale>
          <a:sx n="86" d="100"/>
          <a:sy n="86" d="100"/>
        </p:scale>
        <p:origin x="120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1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91DCF1-0F16-4F79-BC4A-993379236393}" type="datetimeFigureOut">
              <a:rPr lang="en-US" smtClean="0">
                <a:latin typeface="Arial" panose="020B0604020202020204" pitchFamily="34" charset="0"/>
              </a:rPr>
              <a:t>10/10/2023</a:t>
            </a:fld>
            <a:endParaRPr lang="en-US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539175-E3A9-42A0-88B3-EEBBCA8AEA0A}" type="slidenum">
              <a:rPr lang="en-US" smtClean="0">
                <a:latin typeface="Arial" panose="020B0604020202020204" pitchFamily="34" charset="0"/>
              </a:rPr>
              <a:t>‹Nº›</a:t>
            </a:fld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007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110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874630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7193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056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120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8059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0405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126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8BB9254-56DE-794F-961D-A24086E6D2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45720" y="4910328"/>
            <a:ext cx="274320" cy="27384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‹Nº›</a:t>
            </a:fld>
            <a:endParaRPr lang="en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76416F-8C6A-AC4E-A18F-EC32C358A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9FF3E-AE10-8E4F-8E81-254EF500B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34718-C46E-7F4E-B569-A1DB7B633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D884-D5B6-4C42-B66C-5ABA98285411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0A55B-9E57-084F-A789-DF2B360B5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248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48300" y="1583350"/>
            <a:ext cx="3522300" cy="298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6724950" y="3494300"/>
            <a:ext cx="1906200" cy="1031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44297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841000" y="18841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841001" y="2492425"/>
            <a:ext cx="26718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189" lvl="0" indent="-330192">
              <a:spcBef>
                <a:spcPts val="600"/>
              </a:spcBef>
              <a:spcAft>
                <a:spcPts val="0"/>
              </a:spcAft>
              <a:buSzPts val="1600"/>
              <a:buChar char="▸"/>
              <a:defRPr/>
            </a:lvl1pPr>
            <a:lvl2pPr marL="914378" lvl="1" indent="-330192">
              <a:spcBef>
                <a:spcPts val="0"/>
              </a:spcBef>
              <a:spcAft>
                <a:spcPts val="0"/>
              </a:spcAft>
              <a:buSzPts val="1600"/>
              <a:buChar char="▹"/>
              <a:defRPr/>
            </a:lvl2pPr>
            <a:lvl3pPr marL="1371566" lvl="2" indent="-330192">
              <a:spcBef>
                <a:spcPts val="0"/>
              </a:spcBef>
              <a:spcAft>
                <a:spcPts val="0"/>
              </a:spcAft>
              <a:buSzPts val="1600"/>
              <a:buChar char="▹"/>
              <a:defRPr/>
            </a:lvl3pPr>
            <a:lvl4pPr marL="1828754" lvl="3" indent="-330192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5943" lvl="4" indent="-330192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132" lvl="5" indent="-330192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320" lvl="6" indent="-330192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509" lvl="7" indent="-330192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697" lvl="8" indent="-330192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3673842" y="2492425"/>
            <a:ext cx="26718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189" lvl="0" indent="-330192">
              <a:spcBef>
                <a:spcPts val="600"/>
              </a:spcBef>
              <a:spcAft>
                <a:spcPts val="0"/>
              </a:spcAft>
              <a:buSzPts val="1600"/>
              <a:buChar char="▸"/>
              <a:defRPr/>
            </a:lvl1pPr>
            <a:lvl2pPr marL="914378" lvl="1" indent="-330192">
              <a:spcBef>
                <a:spcPts val="0"/>
              </a:spcBef>
              <a:spcAft>
                <a:spcPts val="0"/>
              </a:spcAft>
              <a:buSzPts val="1600"/>
              <a:buChar char="▹"/>
              <a:defRPr/>
            </a:lvl2pPr>
            <a:lvl3pPr marL="1371566" lvl="2" indent="-330192">
              <a:spcBef>
                <a:spcPts val="0"/>
              </a:spcBef>
              <a:spcAft>
                <a:spcPts val="0"/>
              </a:spcAft>
              <a:buSzPts val="1600"/>
              <a:buChar char="▹"/>
              <a:defRPr/>
            </a:lvl3pPr>
            <a:lvl4pPr marL="1828754" lvl="3" indent="-330192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5943" lvl="4" indent="-330192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132" lvl="5" indent="-330192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320" lvl="6" indent="-330192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509" lvl="7" indent="-330192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697" lvl="8" indent="-330192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/>
            <a:fld id="{00000000-1234-1234-1234-123412341234}" type="slidenum">
              <a:rPr lang="en" smtClean="0"/>
              <a:pPr algn="r"/>
              <a:t>‹Nº›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99728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image">
  <p:cSld name="Title + 1 column + imag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838309" y="1807900"/>
            <a:ext cx="3148200" cy="48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838250" y="2419350"/>
            <a:ext cx="3148200" cy="2255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/>
            <a:fld id="{00000000-1234-1234-1234-123412341234}" type="slidenum">
              <a:rPr lang="en" smtClean="0"/>
              <a:pPr algn="r"/>
              <a:t>‹Nº›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370413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41000" y="18841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841000" y="2515375"/>
            <a:ext cx="19887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189" lvl="0" indent="-317492" rtl="0">
              <a:spcBef>
                <a:spcPts val="600"/>
              </a:spcBef>
              <a:spcAft>
                <a:spcPts val="0"/>
              </a:spcAft>
              <a:buSzPts val="1400"/>
              <a:buChar char="▸"/>
              <a:defRPr sz="1400"/>
            </a:lvl1pPr>
            <a:lvl2pPr marL="914378" lvl="1" indent="-317492" rtl="0">
              <a:spcBef>
                <a:spcPts val="0"/>
              </a:spcBef>
              <a:spcAft>
                <a:spcPts val="0"/>
              </a:spcAft>
              <a:buSzPts val="1400"/>
              <a:buChar char="▹"/>
              <a:defRPr sz="1400"/>
            </a:lvl2pPr>
            <a:lvl3pPr marL="1371566" lvl="2" indent="-317492" rtl="0">
              <a:spcBef>
                <a:spcPts val="0"/>
              </a:spcBef>
              <a:spcAft>
                <a:spcPts val="0"/>
              </a:spcAft>
              <a:buSzPts val="1400"/>
              <a:buChar char="▹"/>
              <a:defRPr sz="1400"/>
            </a:lvl3pPr>
            <a:lvl4pPr marL="1828754" lvl="3" indent="-317492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5943" lvl="4" indent="-317492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132" lvl="5" indent="-31749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320" lvl="6" indent="-317492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509" lvl="7" indent="-317492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697" lvl="8" indent="-31749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2931575" y="2515375"/>
            <a:ext cx="19887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189" lvl="0" indent="-317492" rtl="0">
              <a:spcBef>
                <a:spcPts val="600"/>
              </a:spcBef>
              <a:spcAft>
                <a:spcPts val="0"/>
              </a:spcAft>
              <a:buSzPts val="1400"/>
              <a:buChar char="▸"/>
              <a:defRPr sz="1400"/>
            </a:lvl1pPr>
            <a:lvl2pPr marL="914378" lvl="1" indent="-317492" rtl="0">
              <a:spcBef>
                <a:spcPts val="0"/>
              </a:spcBef>
              <a:spcAft>
                <a:spcPts val="0"/>
              </a:spcAft>
              <a:buSzPts val="1400"/>
              <a:buChar char="▹"/>
              <a:defRPr sz="1400"/>
            </a:lvl2pPr>
            <a:lvl3pPr marL="1371566" lvl="2" indent="-317492" rtl="0">
              <a:spcBef>
                <a:spcPts val="0"/>
              </a:spcBef>
              <a:spcAft>
                <a:spcPts val="0"/>
              </a:spcAft>
              <a:buSzPts val="1400"/>
              <a:buChar char="▹"/>
              <a:defRPr sz="1400"/>
            </a:lvl3pPr>
            <a:lvl4pPr marL="1828754" lvl="3" indent="-317492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5943" lvl="4" indent="-317492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132" lvl="5" indent="-31749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320" lvl="6" indent="-317492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509" lvl="7" indent="-317492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697" lvl="8" indent="-31749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3"/>
          </p:nvPr>
        </p:nvSpPr>
        <p:spPr>
          <a:xfrm>
            <a:off x="5022150" y="2515375"/>
            <a:ext cx="19887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189" lvl="0" indent="-317492" rtl="0">
              <a:spcBef>
                <a:spcPts val="600"/>
              </a:spcBef>
              <a:spcAft>
                <a:spcPts val="0"/>
              </a:spcAft>
              <a:buSzPts val="1400"/>
              <a:buChar char="▸"/>
              <a:defRPr sz="1400"/>
            </a:lvl1pPr>
            <a:lvl2pPr marL="914378" lvl="1" indent="-317492" rtl="0">
              <a:spcBef>
                <a:spcPts val="0"/>
              </a:spcBef>
              <a:spcAft>
                <a:spcPts val="0"/>
              </a:spcAft>
              <a:buSzPts val="1400"/>
              <a:buChar char="▹"/>
              <a:defRPr sz="1400"/>
            </a:lvl2pPr>
            <a:lvl3pPr marL="1371566" lvl="2" indent="-317492" rtl="0">
              <a:spcBef>
                <a:spcPts val="0"/>
              </a:spcBef>
              <a:spcAft>
                <a:spcPts val="0"/>
              </a:spcAft>
              <a:buSzPts val="1400"/>
              <a:buChar char="▹"/>
              <a:defRPr sz="1400"/>
            </a:lvl3pPr>
            <a:lvl4pPr marL="1828754" lvl="3" indent="-317492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5943" lvl="4" indent="-317492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132" lvl="5" indent="-31749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320" lvl="6" indent="-317492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509" lvl="7" indent="-317492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697" lvl="8" indent="-31749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/>
            <a:fld id="{00000000-1234-1234-1234-123412341234}" type="slidenum">
              <a:rPr lang="en" smtClean="0"/>
              <a:pPr algn="r"/>
              <a:t>‹Nº›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87455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A2360-7B7E-5548-99D7-24BBF3236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567" y="411958"/>
            <a:ext cx="4326248" cy="2139553"/>
          </a:xfrm>
        </p:spPr>
        <p:txBody>
          <a:bodyPr anchor="b"/>
          <a:lstStyle>
            <a:lvl1pPr>
              <a:lnSpc>
                <a:spcPct val="80000"/>
              </a:lnSpc>
              <a:defRPr sz="33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55EC5-1754-3F42-9FFB-5454C1C59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3567" y="2696792"/>
            <a:ext cx="4326248" cy="1000098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4F554-2113-824E-8CC8-31F5AF981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00000000-1234-1234-1234-123412341234}" type="slidenum">
              <a:rPr lang="en" smtClean="0"/>
              <a:pPr algn="r"/>
              <a:t>‹Nº›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49720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eneric Cov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A2360-7B7E-5548-99D7-24BBF3236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567" y="411958"/>
            <a:ext cx="4326248" cy="2139553"/>
          </a:xfrm>
        </p:spPr>
        <p:txBody>
          <a:bodyPr anchor="b"/>
          <a:lstStyle>
            <a:lvl1pPr>
              <a:lnSpc>
                <a:spcPct val="80000"/>
              </a:lnSpc>
              <a:defRPr sz="33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55EC5-1754-3F42-9FFB-5454C1C59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3567" y="2696792"/>
            <a:ext cx="4326248" cy="1000098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4F554-2113-824E-8CC8-31F5AF981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00000000-1234-1234-1234-123412341234}" type="slidenum">
              <a:rPr lang="en" smtClean="0"/>
              <a:pPr algn="r"/>
              <a:t>‹Nº›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22204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EA900-65F0-E644-A71F-1C6270A2E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C42E4-E9CC-E64D-AE53-4DE36C8A91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2325" y="1042417"/>
            <a:ext cx="40005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30287-ADAD-0D4C-B7AB-E89B5B160E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1924" y="1042417"/>
            <a:ext cx="4000501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974054-1D32-EE45-A4AB-469AEC6FC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3EB28-F109-2948-A5E8-7EDC96C8D832}" type="datetime1">
              <a:rPr lang="en-US" smtClean="0"/>
              <a:t>10/10/2023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BA2DEC-EEBA-6348-B03C-EC19A08DD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3787EF6-966F-D04A-800C-A352E681A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45720" y="4910328"/>
            <a:ext cx="274320" cy="27384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‹Nº›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72886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73579-1B6C-F240-8FCB-D4E526FDA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327" y="452630"/>
            <a:ext cx="6973967" cy="5116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94F066-3469-7843-8E1A-B15B98337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2325" y="973233"/>
            <a:ext cx="4050294" cy="464693"/>
          </a:xfrm>
        </p:spPr>
        <p:txBody>
          <a:bodyPr anchor="b">
            <a:normAutofit/>
          </a:bodyPr>
          <a:lstStyle>
            <a:lvl1pPr marL="0" indent="0">
              <a:lnSpc>
                <a:spcPct val="80000"/>
              </a:lnSpc>
              <a:buNone/>
              <a:defRPr sz="1500" b="1" spc="-30" baseline="0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962522-E27B-1442-9784-F1A23DD357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2325" y="1562942"/>
            <a:ext cx="4050294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9FF07E-5A6E-5B49-8C89-825C14AE62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81671" y="973233"/>
            <a:ext cx="4140004" cy="464693"/>
          </a:xfrm>
        </p:spPr>
        <p:txBody>
          <a:bodyPr anchor="b">
            <a:normAutofit/>
          </a:bodyPr>
          <a:lstStyle>
            <a:lvl1pPr marL="0" indent="0">
              <a:lnSpc>
                <a:spcPct val="80000"/>
              </a:lnSpc>
              <a:buNone/>
              <a:defRPr sz="1500" b="1" spc="-30" baseline="0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4080B7-5AFD-7A40-89A7-EA4E3FDE5A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81671" y="1562942"/>
            <a:ext cx="4140004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FAF372-9889-4745-8B0C-8171C4705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E128-AEB7-EC40-AF18-3E2E77CC645E}" type="datetime1">
              <a:rPr lang="en-US" smtClean="0"/>
              <a:t>10/10/2023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F62DF5-E870-7344-B52F-331ACC1B8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03264F2-420C-FA41-A91C-98285ECE8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45720" y="4910328"/>
            <a:ext cx="274320" cy="27384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‹Nº›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87772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FC240-9B3B-7846-A052-534CE8F3C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C2D99B-AC6F-1B4B-BED5-47C3B755D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2B72-3EB7-B24E-A764-C7F4B4E79A64}" type="datetime1">
              <a:rPr lang="en-US" smtClean="0"/>
              <a:t>10/10/2023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667C11-F96B-BA4E-83D4-5CFC58F45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F6636-19D9-B947-88A7-85C2FE598E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45720" y="4910328"/>
            <a:ext cx="274320" cy="27384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‹Nº›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42013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35ECE2-75D3-3A4E-8627-D05577BC0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0C86-06F9-DE41-9D1A-01A0715A3F63}" type="datetime1">
              <a:rPr lang="en-US" smtClean="0"/>
              <a:t>10/10/2023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DADA39-BBB8-5F46-929B-26AAE4416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B9B1DD-C4E8-684D-9F0A-021799235ECD}"/>
              </a:ext>
            </a:extLst>
          </p:cNvPr>
          <p:cNvSpPr/>
          <p:nvPr/>
        </p:nvSpPr>
        <p:spPr>
          <a:xfrm>
            <a:off x="7657240" y="4573720"/>
            <a:ext cx="1486760" cy="5697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E0130-FD56-F142-AEF8-B55ABA39B3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45720" y="4910328"/>
            <a:ext cx="274320" cy="27384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‹Nº›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39597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35ECE2-75D3-3A4E-8627-D05577BC0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7016-B0C7-5F4B-B7A7-253FA3F29E3A}" type="datetime1">
              <a:rPr lang="en-US" smtClean="0"/>
              <a:t>10/10/2023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DADA39-BBB8-5F46-929B-26AAE4416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FA14633-042B-3C43-941C-5021BB672C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45720" y="4910328"/>
            <a:ext cx="274320" cy="27384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‹Nº›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09686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48300" y="3404550"/>
            <a:ext cx="3530700" cy="1182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10DDCC-EA11-0046-B3D4-7A2930869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326" y="452629"/>
            <a:ext cx="7886700" cy="36723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962768-2A21-2E46-A1A3-2240DCC98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2327" y="1044367"/>
            <a:ext cx="8474477" cy="356544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3F9AF-637F-5C4E-A1B2-D21481D8C9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22325" y="4767264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901BA-C0FF-3046-A855-1EBEA2D049D1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1576E9-3237-B74F-A744-D1267D774B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45C11F-93B5-E847-A3C5-5D816B198E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45720" y="4910328"/>
            <a:ext cx="274320" cy="27384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‹Nº›</a:t>
            </a:fld>
            <a:endParaRPr lang="en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B9DEF3C-47D5-8F40-A9B9-D958DCD7ACA8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167826" y="0"/>
            <a:ext cx="1977376" cy="1356461"/>
          </a:xfrm>
          <a:prstGeom prst="rect">
            <a:avLst/>
          </a:prstGeom>
        </p:spPr>
      </p:pic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EC707A4E-92DE-CB4E-B484-953D77B82B61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0" y="4914900"/>
            <a:ext cx="241914" cy="24191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D5E5EE4-9CE0-C547-AD36-8BF0E05405C6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7830752" y="4653283"/>
            <a:ext cx="1089654" cy="341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559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80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7" r:id="rId11"/>
    <p:sldLayoutId id="2147483678" r:id="rId12"/>
    <p:sldLayoutId id="2147483679" r:id="rId13"/>
  </p:sldLayoutIdLst>
  <p:transition>
    <p:fade thruBlk="1"/>
  </p:transition>
  <p:hf hd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2100" b="1" kern="1200" spc="-113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86914" indent="-86914" algn="l" defTabSz="685783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Font typeface="Arial" panose="020B0604020202020204" pitchFamily="34" charset="0"/>
        <a:buChar char="•"/>
        <a:tabLst/>
        <a:defRPr sz="1050" kern="1200" spc="-15" baseline="0">
          <a:solidFill>
            <a:schemeClr val="accent2"/>
          </a:solidFill>
          <a:latin typeface="+mn-lt"/>
          <a:ea typeface="+mn-ea"/>
          <a:cs typeface="+mn-cs"/>
        </a:defRPr>
      </a:lvl1pPr>
      <a:lvl2pPr marL="260741" indent="-86914" algn="l" defTabSz="685783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System Font Regular"/>
        <a:buChar char="–"/>
        <a:tabLst/>
        <a:defRPr sz="1050" kern="1200" spc="-15" baseline="0">
          <a:solidFill>
            <a:schemeClr val="accent2"/>
          </a:solidFill>
          <a:latin typeface="+mn-lt"/>
          <a:ea typeface="+mn-ea"/>
          <a:cs typeface="+mn-cs"/>
        </a:defRPr>
      </a:lvl2pPr>
      <a:lvl3pPr marL="429806" indent="-86914" algn="l" defTabSz="685783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tabLst/>
        <a:defRPr sz="1050" kern="1200" spc="-15" baseline="0">
          <a:solidFill>
            <a:schemeClr val="accent2"/>
          </a:solidFill>
          <a:latin typeface="+mn-lt"/>
          <a:ea typeface="+mn-ea"/>
          <a:cs typeface="+mn-cs"/>
        </a:defRPr>
      </a:lvl3pPr>
      <a:lvl4pPr marL="603632" indent="-86914" algn="l" defTabSz="685783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tabLst/>
        <a:defRPr sz="1050" kern="1200" spc="-15" baseline="0">
          <a:solidFill>
            <a:schemeClr val="accent2"/>
          </a:solidFill>
          <a:latin typeface="+mn-lt"/>
          <a:ea typeface="+mn-ea"/>
          <a:cs typeface="+mn-cs"/>
        </a:defRPr>
      </a:lvl4pPr>
      <a:lvl5pPr marL="772697" indent="-86914" algn="l" defTabSz="685783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tabLst/>
        <a:defRPr sz="1050" kern="1200" spc="-15" baseline="0">
          <a:solidFill>
            <a:schemeClr val="accent2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1.png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10.jpe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jpe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C53A144-7F26-C044-B0B0-AAA92B772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25" y="411958"/>
            <a:ext cx="5083023" cy="2139553"/>
          </a:xfrm>
        </p:spPr>
        <p:txBody>
          <a:bodyPr/>
          <a:lstStyle/>
          <a:p>
            <a:r>
              <a:rPr lang="en-US" dirty="0"/>
              <a:t>Employee Relations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6F9CA84-2AD0-E241-8528-A924FFDB9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925" y="2591990"/>
            <a:ext cx="4326248" cy="1000098"/>
          </a:xfrm>
        </p:spPr>
        <p:txBody>
          <a:bodyPr/>
          <a:lstStyle/>
          <a:p>
            <a:r>
              <a:rPr lang="en-US"/>
              <a:t>System Tricks / PRISM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396F9E-4B4B-C84C-8F32-7F0646615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83334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Thinking Images | Free Vectors, Stock Photos &amp; PSD">
            <a:extLst>
              <a:ext uri="{FF2B5EF4-FFF2-40B4-BE49-F238E27FC236}">
                <a16:creationId xmlns:a16="http://schemas.microsoft.com/office/drawing/2014/main" id="{2B5363E3-00CF-4DDA-B45D-AE326C1476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" t="-274" r="-199" b="6600"/>
          <a:stretch/>
        </p:blipFill>
        <p:spPr bwMode="auto">
          <a:xfrm>
            <a:off x="2984440" y="1078596"/>
            <a:ext cx="4257276" cy="3987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DAAD-E290-4F17-A90C-A5D4D3DF71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874F6642-2191-2D1D-BABE-0DEBF709F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4932" y="403673"/>
            <a:ext cx="5774136" cy="369333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FA6D26"/>
                </a:solidFill>
              </a:rPr>
              <a:t>Documents Module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C47C682-5099-2FDE-4E1A-D4DB3C5BB3BD}"/>
              </a:ext>
            </a:extLst>
          </p:cNvPr>
          <p:cNvGrpSpPr/>
          <p:nvPr/>
        </p:nvGrpSpPr>
        <p:grpSpPr>
          <a:xfrm>
            <a:off x="1157572" y="301709"/>
            <a:ext cx="1318838" cy="552663"/>
            <a:chOff x="228600" y="535259"/>
            <a:chExt cx="1318838" cy="55266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C2FA498-72B4-2800-642A-062CF0A44A60}"/>
                </a:ext>
              </a:extLst>
            </p:cNvPr>
            <p:cNvSpPr txBox="1"/>
            <p:nvPr/>
          </p:nvSpPr>
          <p:spPr>
            <a:xfrm>
              <a:off x="228600" y="535259"/>
              <a:ext cx="730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b="1" dirty="0"/>
                <a:t>TIPS</a:t>
              </a:r>
              <a:endParaRPr lang="en-US" b="1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D41E159-61FE-C502-9795-E89E0068B677}"/>
                </a:ext>
              </a:extLst>
            </p:cNvPr>
            <p:cNvSpPr txBox="1"/>
            <p:nvPr/>
          </p:nvSpPr>
          <p:spPr>
            <a:xfrm>
              <a:off x="415726" y="718590"/>
              <a:ext cx="11317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b="1" dirty="0"/>
                <a:t>TRICKS</a:t>
              </a:r>
              <a:endParaRPr lang="en-US" b="1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01E97F8-D1F6-CF4F-664A-1A2EDFF60602}"/>
                </a:ext>
              </a:extLst>
            </p:cNvPr>
            <p:cNvSpPr txBox="1"/>
            <p:nvPr/>
          </p:nvSpPr>
          <p:spPr>
            <a:xfrm>
              <a:off x="756112" y="548195"/>
              <a:ext cx="225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dirty="0">
                  <a:solidFill>
                    <a:srgbClr val="00A5B5"/>
                  </a:solidFill>
                </a:rPr>
                <a:t>&amp;</a:t>
              </a:r>
              <a:endParaRPr lang="en-US" dirty="0">
                <a:solidFill>
                  <a:srgbClr val="00A5B5"/>
                </a:solidFill>
              </a:endParaRP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2EE9F9A-9E4F-32BE-5510-3580FE6BBB23}"/>
              </a:ext>
            </a:extLst>
          </p:cNvPr>
          <p:cNvCxnSpPr>
            <a:cxnSpLocks/>
          </p:cNvCxnSpPr>
          <p:nvPr/>
        </p:nvCxnSpPr>
        <p:spPr>
          <a:xfrm>
            <a:off x="2356522" y="383683"/>
            <a:ext cx="0" cy="371117"/>
          </a:xfrm>
          <a:prstGeom prst="line">
            <a:avLst/>
          </a:prstGeom>
          <a:ln w="38100">
            <a:solidFill>
              <a:srgbClr val="FA6A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Premium Vector | Hijab girl with idea gesture concept">
            <a:extLst>
              <a:ext uri="{FF2B5EF4-FFF2-40B4-BE49-F238E27FC236}">
                <a16:creationId xmlns:a16="http://schemas.microsoft.com/office/drawing/2014/main" id="{E432E8E0-45DD-4E68-7F5F-F348D85529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78" r="17805"/>
          <a:stretch/>
        </p:blipFill>
        <p:spPr bwMode="auto">
          <a:xfrm>
            <a:off x="2166022" y="3072517"/>
            <a:ext cx="1239480" cy="1841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5118187E-8F37-58C8-86EC-1E1F03DBF292}"/>
              </a:ext>
            </a:extLst>
          </p:cNvPr>
          <p:cNvSpPr txBox="1"/>
          <p:nvPr/>
        </p:nvSpPr>
        <p:spPr>
          <a:xfrm>
            <a:off x="3401582" y="3526458"/>
            <a:ext cx="34526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i="1" dirty="0">
              <a:solidFill>
                <a:srgbClr val="00A5B5"/>
              </a:solidFill>
            </a:endParaRPr>
          </a:p>
          <a:p>
            <a:endParaRPr lang="en-US" sz="1100" i="1" dirty="0">
              <a:solidFill>
                <a:srgbClr val="00A5B5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4245EC6-CBDA-6BEF-AE4E-458209CB235A}"/>
              </a:ext>
            </a:extLst>
          </p:cNvPr>
          <p:cNvSpPr txBox="1"/>
          <p:nvPr/>
        </p:nvSpPr>
        <p:spPr>
          <a:xfrm>
            <a:off x="2285910" y="4629392"/>
            <a:ext cx="698530" cy="284381"/>
          </a:xfrm>
          <a:prstGeom prst="snip1Rect">
            <a:avLst/>
          </a:prstGeom>
          <a:solidFill>
            <a:srgbClr val="FFC000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US" sz="1100" b="1" i="1" dirty="0"/>
              <a:t>Tip</a:t>
            </a:r>
            <a:endParaRPr lang="en-US" sz="11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47C11E-FD00-43B2-C951-65968EEA04D4}"/>
              </a:ext>
            </a:extLst>
          </p:cNvPr>
          <p:cNvSpPr txBox="1"/>
          <p:nvPr/>
        </p:nvSpPr>
        <p:spPr>
          <a:xfrm>
            <a:off x="1522774" y="1046184"/>
            <a:ext cx="6191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US" sz="1200" dirty="0">
                <a:solidFill>
                  <a:srgbClr val="706866"/>
                </a:solidFill>
              </a:rPr>
              <a:t>T</a:t>
            </a:r>
            <a:r>
              <a:rPr lang="en-US" sz="1200" dirty="0">
                <a:solidFill>
                  <a:srgbClr val="706866"/>
                </a:solidFill>
              </a:rPr>
              <a:t>he Documents Module stores the document of the EE available to download or review, we can also see if the document is available for download in the ESS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851EEE-1CA1-A9E1-86AC-7F179FE130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075" y="1596620"/>
            <a:ext cx="7149850" cy="171596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5CA2122-6B76-1706-9B35-2B63BE815245}"/>
              </a:ext>
            </a:extLst>
          </p:cNvPr>
          <p:cNvSpPr txBox="1"/>
          <p:nvPr/>
        </p:nvSpPr>
        <p:spPr>
          <a:xfrm>
            <a:off x="3221723" y="3500344"/>
            <a:ext cx="3947830" cy="408623"/>
          </a:xfrm>
          <a:prstGeom prst="roundRect">
            <a:avLst/>
          </a:prstGeom>
          <a:gradFill flip="none" rotWithShape="1">
            <a:gsLst>
              <a:gs pos="0">
                <a:srgbClr val="00A5B5">
                  <a:shade val="30000"/>
                  <a:satMod val="115000"/>
                  <a:lumMod val="83000"/>
                  <a:alpha val="83000"/>
                </a:srgbClr>
              </a:gs>
              <a:gs pos="50000">
                <a:srgbClr val="00A5B5">
                  <a:shade val="67500"/>
                  <a:satMod val="115000"/>
                </a:srgbClr>
              </a:gs>
              <a:gs pos="100000">
                <a:srgbClr val="00A5B5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the ESS box is not checked, the system will not display the document for the EE in the ESS.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EC155C0-9F35-EED0-0525-A010788BBE6F}"/>
              </a:ext>
            </a:extLst>
          </p:cNvPr>
          <p:cNvSpPr txBox="1"/>
          <p:nvPr/>
        </p:nvSpPr>
        <p:spPr>
          <a:xfrm>
            <a:off x="3211082" y="4505150"/>
            <a:ext cx="3947830" cy="408623"/>
          </a:xfrm>
          <a:prstGeom prst="roundRect">
            <a:avLst/>
          </a:prstGeom>
          <a:gradFill flip="none" rotWithShape="1">
            <a:gsLst>
              <a:gs pos="0">
                <a:srgbClr val="00A5B5">
                  <a:shade val="30000"/>
                  <a:satMod val="115000"/>
                  <a:lumMod val="83000"/>
                  <a:alpha val="83000"/>
                </a:srgbClr>
              </a:gs>
              <a:gs pos="50000">
                <a:srgbClr val="00A5B5">
                  <a:shade val="67500"/>
                  <a:satMod val="115000"/>
                </a:srgbClr>
              </a:gs>
              <a:gs pos="100000">
                <a:srgbClr val="00A5B5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the ESS is checked, the employee can find the document under Documents in the ESS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A97D2E4-7F0D-2B70-1F8B-5C6E82D8276C}"/>
              </a:ext>
            </a:extLst>
          </p:cNvPr>
          <p:cNvSpPr txBox="1"/>
          <p:nvPr/>
        </p:nvSpPr>
        <p:spPr>
          <a:xfrm>
            <a:off x="3221723" y="4002119"/>
            <a:ext cx="3947830" cy="408623"/>
          </a:xfrm>
          <a:prstGeom prst="roundRect">
            <a:avLst/>
          </a:prstGeom>
          <a:gradFill flip="none" rotWithShape="1">
            <a:gsLst>
              <a:gs pos="0">
                <a:srgbClr val="00A5B5">
                  <a:shade val="30000"/>
                  <a:satMod val="115000"/>
                  <a:lumMod val="83000"/>
                  <a:alpha val="83000"/>
                </a:srgbClr>
              </a:gs>
              <a:gs pos="50000">
                <a:srgbClr val="00A5B5">
                  <a:shade val="67500"/>
                  <a:satMod val="115000"/>
                </a:srgbClr>
              </a:gs>
              <a:gs pos="100000">
                <a:srgbClr val="00A5B5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the EE requests the document, contact the CRM to send the information</a:t>
            </a:r>
          </a:p>
        </p:txBody>
      </p:sp>
    </p:spTree>
    <p:extLst>
      <p:ext uri="{BB962C8B-B14F-4D97-AF65-F5344CB8AC3E}">
        <p14:creationId xmlns:p14="http://schemas.microsoft.com/office/powerpoint/2010/main" val="1176448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Thinking Images | Free Vectors, Stock Photos &amp; PSD">
            <a:extLst>
              <a:ext uri="{FF2B5EF4-FFF2-40B4-BE49-F238E27FC236}">
                <a16:creationId xmlns:a16="http://schemas.microsoft.com/office/drawing/2014/main" id="{2B5363E3-00CF-4DDA-B45D-AE326C1476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" t="-274" r="-199" b="6600"/>
          <a:stretch/>
        </p:blipFill>
        <p:spPr bwMode="auto">
          <a:xfrm>
            <a:off x="247998" y="1156455"/>
            <a:ext cx="4257276" cy="3987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DAAD-E290-4F17-A90C-A5D4D3DF71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36799" y="4921265"/>
            <a:ext cx="274320" cy="273844"/>
          </a:xfrm>
        </p:spPr>
        <p:txBody>
          <a:bodyPr/>
          <a:lstStyle/>
          <a:p>
            <a:fld id="{00000000-1234-1234-1234-123412341234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4F1A9104-C37B-4752-9A1C-A3583AF66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6437" y="406533"/>
            <a:ext cx="2887066" cy="369333"/>
          </a:xfrm>
        </p:spPr>
        <p:txBody>
          <a:bodyPr/>
          <a:lstStyle/>
          <a:p>
            <a:r>
              <a:rPr lang="en-US" sz="2800" dirty="0">
                <a:solidFill>
                  <a:srgbClr val="FA6D26"/>
                </a:solidFill>
              </a:rPr>
              <a:t>Using Vinny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5B1502D-6904-379B-A566-D4BC115DB5B6}"/>
              </a:ext>
            </a:extLst>
          </p:cNvPr>
          <p:cNvSpPr txBox="1"/>
          <p:nvPr/>
        </p:nvSpPr>
        <p:spPr>
          <a:xfrm>
            <a:off x="2464474" y="3302312"/>
            <a:ext cx="4348508" cy="253916"/>
          </a:xfrm>
          <a:prstGeom prst="rect">
            <a:avLst/>
          </a:prstGeom>
          <a:solidFill>
            <a:srgbClr val="E7E6E6">
              <a:alpha val="18824"/>
            </a:srgbClr>
          </a:solidFill>
        </p:spPr>
        <p:txBody>
          <a:bodyPr wrap="square" rtlCol="0">
            <a:spAutoFit/>
          </a:bodyPr>
          <a:lstStyle/>
          <a:p>
            <a:pPr algn="ctr"/>
            <a:endParaRPr lang="en-US" sz="1050" dirty="0">
              <a:solidFill>
                <a:schemeClr val="tx2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651935A-8C2C-D559-C33E-DF3B7E1A7988}"/>
              </a:ext>
            </a:extLst>
          </p:cNvPr>
          <p:cNvGrpSpPr/>
          <p:nvPr/>
        </p:nvGrpSpPr>
        <p:grpSpPr>
          <a:xfrm>
            <a:off x="2435943" y="314634"/>
            <a:ext cx="1318838" cy="552663"/>
            <a:chOff x="228600" y="535259"/>
            <a:chExt cx="1318838" cy="552663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91EFFCE6-6EF7-C712-87F2-DD2D12B37F44}"/>
                </a:ext>
              </a:extLst>
            </p:cNvPr>
            <p:cNvSpPr txBox="1"/>
            <p:nvPr/>
          </p:nvSpPr>
          <p:spPr>
            <a:xfrm>
              <a:off x="228600" y="535259"/>
              <a:ext cx="730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b="1" dirty="0"/>
                <a:t>TIPS</a:t>
              </a:r>
              <a:endParaRPr lang="en-US" b="1" dirty="0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A7BE9410-F96A-AD29-DB64-5C7ED99CB03D}"/>
                </a:ext>
              </a:extLst>
            </p:cNvPr>
            <p:cNvSpPr txBox="1"/>
            <p:nvPr/>
          </p:nvSpPr>
          <p:spPr>
            <a:xfrm>
              <a:off x="415726" y="718590"/>
              <a:ext cx="11317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b="1" dirty="0"/>
                <a:t>TRICKS</a:t>
              </a:r>
              <a:endParaRPr lang="en-US" b="1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FC459DB-7388-8018-2374-4E2B8DF8F726}"/>
                </a:ext>
              </a:extLst>
            </p:cNvPr>
            <p:cNvSpPr txBox="1"/>
            <p:nvPr/>
          </p:nvSpPr>
          <p:spPr>
            <a:xfrm>
              <a:off x="756112" y="548195"/>
              <a:ext cx="225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dirty="0">
                  <a:solidFill>
                    <a:srgbClr val="00A5B5"/>
                  </a:solidFill>
                </a:rPr>
                <a:t>&amp;</a:t>
              </a:r>
              <a:endParaRPr lang="en-US" dirty="0">
                <a:solidFill>
                  <a:srgbClr val="00A5B5"/>
                </a:solidFill>
              </a:endParaRPr>
            </a:p>
          </p:txBody>
        </p:sp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A21D14D-20EF-DB9B-C349-961A71658B83}"/>
              </a:ext>
            </a:extLst>
          </p:cNvPr>
          <p:cNvCxnSpPr>
            <a:cxnSpLocks/>
          </p:cNvCxnSpPr>
          <p:nvPr/>
        </p:nvCxnSpPr>
        <p:spPr>
          <a:xfrm>
            <a:off x="3634893" y="396608"/>
            <a:ext cx="0" cy="371117"/>
          </a:xfrm>
          <a:prstGeom prst="line">
            <a:avLst/>
          </a:prstGeom>
          <a:ln w="38100">
            <a:solidFill>
              <a:srgbClr val="FA6A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>
            <a:extLst>
              <a:ext uri="{FF2B5EF4-FFF2-40B4-BE49-F238E27FC236}">
                <a16:creationId xmlns:a16="http://schemas.microsoft.com/office/drawing/2014/main" id="{AEFA55CB-A78A-E940-AE11-1F71AEF95A56}"/>
              </a:ext>
            </a:extLst>
          </p:cNvPr>
          <p:cNvGrpSpPr/>
          <p:nvPr/>
        </p:nvGrpSpPr>
        <p:grpSpPr>
          <a:xfrm>
            <a:off x="6521770" y="1148314"/>
            <a:ext cx="1859187" cy="2920231"/>
            <a:chOff x="202623" y="1295183"/>
            <a:chExt cx="1859187" cy="2920231"/>
          </a:xfrm>
        </p:grpSpPr>
        <p:pic>
          <p:nvPicPr>
            <p:cNvPr id="1026" name="Picture 2" descr="Smart guy Images | Free Vectors, Stock Photos &amp; PSD">
              <a:extLst>
                <a:ext uri="{FF2B5EF4-FFF2-40B4-BE49-F238E27FC236}">
                  <a16:creationId xmlns:a16="http://schemas.microsoft.com/office/drawing/2014/main" id="{B217CBF2-9338-B9C9-45A7-8194E9E66D5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239" r="14802" b="7292"/>
            <a:stretch/>
          </p:blipFill>
          <p:spPr bwMode="auto">
            <a:xfrm>
              <a:off x="330085" y="1295183"/>
              <a:ext cx="1597665" cy="20582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408CA79-9CC1-B4C2-8738-BFC5093DCDB1}"/>
                </a:ext>
              </a:extLst>
            </p:cNvPr>
            <p:cNvSpPr txBox="1"/>
            <p:nvPr/>
          </p:nvSpPr>
          <p:spPr>
            <a:xfrm>
              <a:off x="202913" y="3019371"/>
              <a:ext cx="743747" cy="334566"/>
            </a:xfrm>
            <a:prstGeom prst="snip1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Tips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DCCED61-EECB-124D-2D6E-E45B5F225B3F}"/>
                </a:ext>
              </a:extLst>
            </p:cNvPr>
            <p:cNvSpPr txBox="1"/>
            <p:nvPr/>
          </p:nvSpPr>
          <p:spPr>
            <a:xfrm>
              <a:off x="205776" y="3385403"/>
              <a:ext cx="1852588" cy="255389"/>
            </a:xfrm>
            <a:prstGeom prst="roundRect">
              <a:avLst/>
            </a:prstGeom>
            <a:gradFill flip="none" rotWithShape="1">
              <a:gsLst>
                <a:gs pos="0">
                  <a:srgbClr val="00A5B5">
                    <a:shade val="30000"/>
                    <a:satMod val="115000"/>
                    <a:lumMod val="83000"/>
                    <a:alpha val="83000"/>
                  </a:srgbClr>
                </a:gs>
                <a:gs pos="50000">
                  <a:srgbClr val="00A5B5">
                    <a:shade val="67500"/>
                    <a:satMod val="115000"/>
                  </a:srgbClr>
                </a:gs>
                <a:gs pos="100000">
                  <a:srgbClr val="00A5B5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Confirm the spelling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D6D8BE3A-5A88-A441-3D3F-87AD8B8287F1}"/>
                </a:ext>
              </a:extLst>
            </p:cNvPr>
            <p:cNvSpPr txBox="1"/>
            <p:nvPr/>
          </p:nvSpPr>
          <p:spPr>
            <a:xfrm>
              <a:off x="209222" y="3960025"/>
              <a:ext cx="1852588" cy="255389"/>
            </a:xfrm>
            <a:prstGeom prst="roundRect">
              <a:avLst/>
            </a:prstGeom>
            <a:gradFill flip="none" rotWithShape="1">
              <a:gsLst>
                <a:gs pos="0">
                  <a:srgbClr val="00A5B5">
                    <a:shade val="30000"/>
                    <a:satMod val="115000"/>
                    <a:lumMod val="83000"/>
                    <a:alpha val="83000"/>
                  </a:srgbClr>
                </a:gs>
                <a:gs pos="50000">
                  <a:srgbClr val="00A5B5">
                    <a:shade val="67500"/>
                    <a:satMod val="115000"/>
                  </a:srgbClr>
                </a:gs>
                <a:gs pos="100000">
                  <a:srgbClr val="00A5B5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Check for errors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4A64D2B1-C2ED-077A-725E-E7138AC311B5}"/>
                </a:ext>
              </a:extLst>
            </p:cNvPr>
            <p:cNvSpPr txBox="1"/>
            <p:nvPr/>
          </p:nvSpPr>
          <p:spPr>
            <a:xfrm>
              <a:off x="202623" y="3672714"/>
              <a:ext cx="1852588" cy="255389"/>
            </a:xfrm>
            <a:prstGeom prst="roundRect">
              <a:avLst/>
            </a:prstGeom>
            <a:gradFill flip="none" rotWithShape="1">
              <a:gsLst>
                <a:gs pos="0">
                  <a:srgbClr val="00A5B5">
                    <a:shade val="30000"/>
                    <a:satMod val="115000"/>
                    <a:lumMod val="83000"/>
                    <a:alpha val="83000"/>
                  </a:srgbClr>
                </a:gs>
                <a:gs pos="50000">
                  <a:srgbClr val="00A5B5">
                    <a:shade val="67500"/>
                    <a:satMod val="115000"/>
                  </a:srgbClr>
                </a:gs>
                <a:gs pos="100000">
                  <a:srgbClr val="00A5B5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use different words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88A8E2A3-5CBE-6ADC-B784-02F82944C6BE}"/>
              </a:ext>
            </a:extLst>
          </p:cNvPr>
          <p:cNvSpPr txBox="1"/>
          <p:nvPr/>
        </p:nvSpPr>
        <p:spPr>
          <a:xfrm>
            <a:off x="561070" y="1424853"/>
            <a:ext cx="4370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706866"/>
                </a:solidFill>
              </a:rPr>
              <a:t>Using Vinny is simple but we have to understand its limitations…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0E9EF31-DCDA-EBFB-672F-728B42D8B0A8}"/>
              </a:ext>
            </a:extLst>
          </p:cNvPr>
          <p:cNvSpPr txBox="1"/>
          <p:nvPr/>
        </p:nvSpPr>
        <p:spPr>
          <a:xfrm>
            <a:off x="561070" y="1148314"/>
            <a:ext cx="33819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400" b="1" noProof="1">
                <a:solidFill>
                  <a:srgbClr val="00A5B5"/>
                </a:solidFill>
              </a:rPr>
              <a:t>Vinny as our best friend</a:t>
            </a:r>
            <a:endParaRPr lang="en-US" sz="1400" b="1" noProof="1">
              <a:solidFill>
                <a:srgbClr val="00A5B5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4EC686E-04E9-7766-766D-AD5CEB3CD98C}"/>
              </a:ext>
            </a:extLst>
          </p:cNvPr>
          <p:cNvSpPr txBox="1"/>
          <p:nvPr/>
        </p:nvSpPr>
        <p:spPr>
          <a:xfrm>
            <a:off x="4032655" y="3438871"/>
            <a:ext cx="239950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100" i="1" dirty="0">
                <a:solidFill>
                  <a:srgbClr val="00A5B5"/>
                </a:solidFill>
              </a:rPr>
              <a:t>T</a:t>
            </a:r>
            <a:r>
              <a:rPr lang="en-US" sz="1100" i="1" dirty="0" err="1">
                <a:solidFill>
                  <a:srgbClr val="00A5B5"/>
                </a:solidFill>
              </a:rPr>
              <a:t>ry</a:t>
            </a:r>
            <a:r>
              <a:rPr lang="en-US" sz="1100" i="1" dirty="0">
                <a:solidFill>
                  <a:srgbClr val="00A5B5"/>
                </a:solidFill>
              </a:rPr>
              <a:t> the different words of the Client’s name but do not use common ones, will give a lot of results to choose from (still can be helpful)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4554062-168F-925A-2F63-C14F0FB1B5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700" y="2000950"/>
            <a:ext cx="4916825" cy="1403496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B650C89-F72F-4C79-5C40-F322D2479B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8700" y="3518878"/>
            <a:ext cx="3274345" cy="698047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99651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Thinking Images | Free Vectors, Stock Photos &amp; PSD">
            <a:extLst>
              <a:ext uri="{FF2B5EF4-FFF2-40B4-BE49-F238E27FC236}">
                <a16:creationId xmlns:a16="http://schemas.microsoft.com/office/drawing/2014/main" id="{2B5363E3-00CF-4DDA-B45D-AE326C1476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" t="-274" r="-199" b="6600"/>
          <a:stretch/>
        </p:blipFill>
        <p:spPr bwMode="auto">
          <a:xfrm>
            <a:off x="1836084" y="1155658"/>
            <a:ext cx="4257276" cy="3987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DAAD-E290-4F17-A90C-A5D4D3DF71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36799" y="4921265"/>
            <a:ext cx="274320" cy="273844"/>
          </a:xfrm>
        </p:spPr>
        <p:txBody>
          <a:bodyPr/>
          <a:lstStyle/>
          <a:p>
            <a:fld id="{00000000-1234-1234-1234-123412341234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4F1A9104-C37B-4752-9A1C-A3583AF66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6437" y="406533"/>
            <a:ext cx="2887066" cy="369333"/>
          </a:xfrm>
        </p:spPr>
        <p:txBody>
          <a:bodyPr/>
          <a:lstStyle/>
          <a:p>
            <a:r>
              <a:rPr lang="en-US" sz="2800" dirty="0">
                <a:solidFill>
                  <a:srgbClr val="FA6D26"/>
                </a:solidFill>
              </a:rPr>
              <a:t>Troubleshooting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5B1502D-6904-379B-A566-D4BC115DB5B6}"/>
              </a:ext>
            </a:extLst>
          </p:cNvPr>
          <p:cNvSpPr txBox="1"/>
          <p:nvPr/>
        </p:nvSpPr>
        <p:spPr>
          <a:xfrm>
            <a:off x="2300816" y="3107867"/>
            <a:ext cx="4348508" cy="253916"/>
          </a:xfrm>
          <a:prstGeom prst="rect">
            <a:avLst/>
          </a:prstGeom>
          <a:solidFill>
            <a:srgbClr val="E7E6E6">
              <a:alpha val="18824"/>
            </a:srgbClr>
          </a:solidFill>
        </p:spPr>
        <p:txBody>
          <a:bodyPr wrap="square" rtlCol="0">
            <a:spAutoFit/>
          </a:bodyPr>
          <a:lstStyle/>
          <a:p>
            <a:pPr algn="ctr"/>
            <a:endParaRPr lang="en-US" sz="1050" dirty="0">
              <a:solidFill>
                <a:schemeClr val="tx2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651935A-8C2C-D559-C33E-DF3B7E1A7988}"/>
              </a:ext>
            </a:extLst>
          </p:cNvPr>
          <p:cNvGrpSpPr/>
          <p:nvPr/>
        </p:nvGrpSpPr>
        <p:grpSpPr>
          <a:xfrm>
            <a:off x="2435943" y="314634"/>
            <a:ext cx="1318838" cy="552663"/>
            <a:chOff x="228600" y="535259"/>
            <a:chExt cx="1318838" cy="552663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91EFFCE6-6EF7-C712-87F2-DD2D12B37F44}"/>
                </a:ext>
              </a:extLst>
            </p:cNvPr>
            <p:cNvSpPr txBox="1"/>
            <p:nvPr/>
          </p:nvSpPr>
          <p:spPr>
            <a:xfrm>
              <a:off x="228600" y="535259"/>
              <a:ext cx="730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b="1" dirty="0"/>
                <a:t>TIPS</a:t>
              </a:r>
              <a:endParaRPr lang="en-US" b="1" dirty="0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A7BE9410-F96A-AD29-DB64-5C7ED99CB03D}"/>
                </a:ext>
              </a:extLst>
            </p:cNvPr>
            <p:cNvSpPr txBox="1"/>
            <p:nvPr/>
          </p:nvSpPr>
          <p:spPr>
            <a:xfrm>
              <a:off x="415726" y="718590"/>
              <a:ext cx="11317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b="1" dirty="0"/>
                <a:t>TRICKS</a:t>
              </a:r>
              <a:endParaRPr lang="en-US" b="1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FC459DB-7388-8018-2374-4E2B8DF8F726}"/>
                </a:ext>
              </a:extLst>
            </p:cNvPr>
            <p:cNvSpPr txBox="1"/>
            <p:nvPr/>
          </p:nvSpPr>
          <p:spPr>
            <a:xfrm>
              <a:off x="756112" y="548195"/>
              <a:ext cx="225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dirty="0">
                  <a:solidFill>
                    <a:srgbClr val="00A5B5"/>
                  </a:solidFill>
                </a:rPr>
                <a:t>&amp;</a:t>
              </a:r>
              <a:endParaRPr lang="en-US" dirty="0">
                <a:solidFill>
                  <a:srgbClr val="00A5B5"/>
                </a:solidFill>
              </a:endParaRPr>
            </a:p>
          </p:txBody>
        </p:sp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A21D14D-20EF-DB9B-C349-961A71658B83}"/>
              </a:ext>
            </a:extLst>
          </p:cNvPr>
          <p:cNvCxnSpPr>
            <a:cxnSpLocks/>
          </p:cNvCxnSpPr>
          <p:nvPr/>
        </p:nvCxnSpPr>
        <p:spPr>
          <a:xfrm>
            <a:off x="3634893" y="396608"/>
            <a:ext cx="0" cy="371117"/>
          </a:xfrm>
          <a:prstGeom prst="line">
            <a:avLst/>
          </a:prstGeom>
          <a:ln w="38100">
            <a:solidFill>
              <a:srgbClr val="FA6A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8A8E2A3-5CBE-6ADC-B784-02F82944C6BE}"/>
              </a:ext>
            </a:extLst>
          </p:cNvPr>
          <p:cNvSpPr txBox="1"/>
          <p:nvPr/>
        </p:nvSpPr>
        <p:spPr>
          <a:xfrm>
            <a:off x="492257" y="1577840"/>
            <a:ext cx="4370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706866"/>
                </a:solidFill>
              </a:rPr>
              <a:t>When this error happens, advise the employee of clicking the option to </a:t>
            </a:r>
            <a:r>
              <a:rPr lang="en-US" sz="1200" b="1" i="1" dirty="0">
                <a:solidFill>
                  <a:srgbClr val="706866"/>
                </a:solidFill>
              </a:rPr>
              <a:t>upload later.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0E9EF31-DCDA-EBFB-672F-728B42D8B0A8}"/>
              </a:ext>
            </a:extLst>
          </p:cNvPr>
          <p:cNvSpPr txBox="1"/>
          <p:nvPr/>
        </p:nvSpPr>
        <p:spPr>
          <a:xfrm>
            <a:off x="492257" y="1301301"/>
            <a:ext cx="36171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400" b="1" noProof="1">
                <a:solidFill>
                  <a:srgbClr val="00A5B5"/>
                </a:solidFill>
              </a:rPr>
              <a:t>I9 Won’t let me upload my document...</a:t>
            </a:r>
            <a:endParaRPr lang="en-US" sz="1400" b="1" noProof="1">
              <a:solidFill>
                <a:srgbClr val="00A5B5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C85FF6-3DA8-3837-13A8-2AF272A2985C}"/>
              </a:ext>
            </a:extLst>
          </p:cNvPr>
          <p:cNvSpPr txBox="1"/>
          <p:nvPr/>
        </p:nvSpPr>
        <p:spPr>
          <a:xfrm>
            <a:off x="406360" y="2089086"/>
            <a:ext cx="45420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F96013"/>
                </a:solidFill>
              </a:rPr>
              <a:t>Then the EE must provide the documentation to their WSM</a:t>
            </a:r>
            <a:r>
              <a:rPr lang="es-US" sz="1200" dirty="0">
                <a:solidFill>
                  <a:srgbClr val="706866"/>
                </a:solidFill>
              </a:rPr>
              <a:t>.</a:t>
            </a:r>
            <a:endParaRPr lang="en-US" sz="1200" dirty="0">
              <a:solidFill>
                <a:srgbClr val="706866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8D027E-371B-BD6F-E45E-0625CC66308F}"/>
              </a:ext>
            </a:extLst>
          </p:cNvPr>
          <p:cNvSpPr txBox="1"/>
          <p:nvPr/>
        </p:nvSpPr>
        <p:spPr>
          <a:xfrm>
            <a:off x="505830" y="3440078"/>
            <a:ext cx="36171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400" b="1" noProof="1">
                <a:solidFill>
                  <a:srgbClr val="00A5B5"/>
                </a:solidFill>
              </a:rPr>
              <a:t>Using the Help Button</a:t>
            </a:r>
            <a:endParaRPr lang="en-US" sz="1400" b="1" noProof="1">
              <a:solidFill>
                <a:srgbClr val="00A5B5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CEA4C25-6FC3-CD07-AFB0-C973E1F03BD4}"/>
              </a:ext>
            </a:extLst>
          </p:cNvPr>
          <p:cNvSpPr txBox="1"/>
          <p:nvPr/>
        </p:nvSpPr>
        <p:spPr>
          <a:xfrm>
            <a:off x="778278" y="3759647"/>
            <a:ext cx="36171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400" noProof="1">
                <a:solidFill>
                  <a:srgbClr val="706866"/>
                </a:solidFill>
              </a:rPr>
              <a:t>If you want to know more details about each item in PRISM, click the Help button!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5A24770-F9FD-FE72-9A2B-8D00864642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5855" y="4302635"/>
            <a:ext cx="1714500" cy="3429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074" name="Picture 2" descr="How to Uninstall Snipping Tool in Windows 10">
            <a:extLst>
              <a:ext uri="{FF2B5EF4-FFF2-40B4-BE49-F238E27FC236}">
                <a16:creationId xmlns:a16="http://schemas.microsoft.com/office/drawing/2014/main" id="{5F8C3972-4DA6-4223-0EAF-70AC81582E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9606" y="2644317"/>
            <a:ext cx="998310" cy="998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FC6E045-B531-E7AE-0A3F-3F8C20A4415D}"/>
              </a:ext>
            </a:extLst>
          </p:cNvPr>
          <p:cNvSpPr txBox="1"/>
          <p:nvPr/>
        </p:nvSpPr>
        <p:spPr>
          <a:xfrm>
            <a:off x="5494981" y="2612395"/>
            <a:ext cx="36171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400" b="1" noProof="1">
                <a:solidFill>
                  <a:srgbClr val="00A5B5"/>
                </a:solidFill>
              </a:rPr>
              <a:t>Using Snipping Tool</a:t>
            </a:r>
            <a:endParaRPr lang="en-US" sz="1400" b="1" noProof="1">
              <a:solidFill>
                <a:srgbClr val="00A5B5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2934462-90AB-6D88-2433-CC91518C07F1}"/>
              </a:ext>
            </a:extLst>
          </p:cNvPr>
          <p:cNvSpPr txBox="1"/>
          <p:nvPr/>
        </p:nvSpPr>
        <p:spPr>
          <a:xfrm>
            <a:off x="5493813" y="2896025"/>
            <a:ext cx="36171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400" noProof="1">
                <a:solidFill>
                  <a:srgbClr val="706866"/>
                </a:solidFill>
              </a:rPr>
              <a:t>Use the shortcut Windows + Shift + 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28FEF3A-26B6-A084-1B12-0F80839F880E}"/>
              </a:ext>
            </a:extLst>
          </p:cNvPr>
          <p:cNvSpPr txBox="1"/>
          <p:nvPr/>
        </p:nvSpPr>
        <p:spPr>
          <a:xfrm>
            <a:off x="6026161" y="3170774"/>
            <a:ext cx="1850231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US" sz="1050" noProof="1">
                <a:solidFill>
                  <a:srgbClr val="706866"/>
                </a:solidFill>
              </a:rPr>
              <a:t>This Will allow you to take an editable screenshot quicker!</a:t>
            </a:r>
          </a:p>
        </p:txBody>
      </p:sp>
    </p:spTree>
    <p:extLst>
      <p:ext uri="{BB962C8B-B14F-4D97-AF65-F5344CB8AC3E}">
        <p14:creationId xmlns:p14="http://schemas.microsoft.com/office/powerpoint/2010/main" val="940485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Thinking Images | Free Vectors, Stock Photos &amp; PSD">
            <a:extLst>
              <a:ext uri="{FF2B5EF4-FFF2-40B4-BE49-F238E27FC236}">
                <a16:creationId xmlns:a16="http://schemas.microsoft.com/office/drawing/2014/main" id="{2B5363E3-00CF-4DDA-B45D-AE326C1476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" t="-274" r="-199" b="6600"/>
          <a:stretch/>
        </p:blipFill>
        <p:spPr bwMode="auto">
          <a:xfrm>
            <a:off x="2596996" y="1155658"/>
            <a:ext cx="4257276" cy="3987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DAAD-E290-4F17-A90C-A5D4D3DF71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874F6642-2191-2D1D-BABE-0DEBF709F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4932" y="403673"/>
            <a:ext cx="5774136" cy="369333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FA6D26"/>
                </a:solidFill>
              </a:rPr>
              <a:t>Worksite Location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C47C682-5099-2FDE-4E1A-D4DB3C5BB3BD}"/>
              </a:ext>
            </a:extLst>
          </p:cNvPr>
          <p:cNvGrpSpPr/>
          <p:nvPr/>
        </p:nvGrpSpPr>
        <p:grpSpPr>
          <a:xfrm>
            <a:off x="1157572" y="301709"/>
            <a:ext cx="1318838" cy="552663"/>
            <a:chOff x="228600" y="535259"/>
            <a:chExt cx="1318838" cy="55266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C2FA498-72B4-2800-642A-062CF0A44A60}"/>
                </a:ext>
              </a:extLst>
            </p:cNvPr>
            <p:cNvSpPr txBox="1"/>
            <p:nvPr/>
          </p:nvSpPr>
          <p:spPr>
            <a:xfrm>
              <a:off x="228600" y="535259"/>
              <a:ext cx="730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b="1" dirty="0"/>
                <a:t>TIPS</a:t>
              </a:r>
              <a:endParaRPr lang="en-US" b="1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D41E159-61FE-C502-9795-E89E0068B677}"/>
                </a:ext>
              </a:extLst>
            </p:cNvPr>
            <p:cNvSpPr txBox="1"/>
            <p:nvPr/>
          </p:nvSpPr>
          <p:spPr>
            <a:xfrm>
              <a:off x="415726" y="718590"/>
              <a:ext cx="11317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b="1" dirty="0"/>
                <a:t>TRICKS</a:t>
              </a:r>
              <a:endParaRPr lang="en-US" b="1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01E97F8-D1F6-CF4F-664A-1A2EDFF60602}"/>
                </a:ext>
              </a:extLst>
            </p:cNvPr>
            <p:cNvSpPr txBox="1"/>
            <p:nvPr/>
          </p:nvSpPr>
          <p:spPr>
            <a:xfrm>
              <a:off x="756112" y="548195"/>
              <a:ext cx="225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dirty="0">
                  <a:solidFill>
                    <a:srgbClr val="00A5B5"/>
                  </a:solidFill>
                </a:rPr>
                <a:t>&amp;</a:t>
              </a:r>
              <a:endParaRPr lang="en-US" dirty="0">
                <a:solidFill>
                  <a:srgbClr val="00A5B5"/>
                </a:solidFill>
              </a:endParaRP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2EE9F9A-9E4F-32BE-5510-3580FE6BBB23}"/>
              </a:ext>
            </a:extLst>
          </p:cNvPr>
          <p:cNvCxnSpPr>
            <a:cxnSpLocks/>
          </p:cNvCxnSpPr>
          <p:nvPr/>
        </p:nvCxnSpPr>
        <p:spPr>
          <a:xfrm>
            <a:off x="2356522" y="383683"/>
            <a:ext cx="0" cy="371117"/>
          </a:xfrm>
          <a:prstGeom prst="line">
            <a:avLst/>
          </a:prstGeom>
          <a:ln w="38100">
            <a:solidFill>
              <a:srgbClr val="FA6A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Premium Vector | Hijab girl with idea gesture concept">
            <a:extLst>
              <a:ext uri="{FF2B5EF4-FFF2-40B4-BE49-F238E27FC236}">
                <a16:creationId xmlns:a16="http://schemas.microsoft.com/office/drawing/2014/main" id="{E432E8E0-45DD-4E68-7F5F-F348D85529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78" r="17805"/>
          <a:stretch/>
        </p:blipFill>
        <p:spPr bwMode="auto">
          <a:xfrm>
            <a:off x="5634940" y="2433746"/>
            <a:ext cx="1824128" cy="2709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5118187E-8F37-58C8-86EC-1E1F03DBF292}"/>
              </a:ext>
            </a:extLst>
          </p:cNvPr>
          <p:cNvSpPr txBox="1"/>
          <p:nvPr/>
        </p:nvSpPr>
        <p:spPr>
          <a:xfrm>
            <a:off x="3372038" y="3319566"/>
            <a:ext cx="2583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US" sz="1100" i="1" dirty="0">
                <a:solidFill>
                  <a:srgbClr val="00A5B5"/>
                </a:solidFill>
              </a:rPr>
              <a:t>Employee Details Tab – Work</a:t>
            </a:r>
          </a:p>
          <a:p>
            <a:pPr marL="228600" indent="-228600">
              <a:buAutoNum type="arabicPeriod"/>
            </a:pPr>
            <a:r>
              <a:rPr lang="en-US" sz="1100" i="1" dirty="0">
                <a:solidFill>
                  <a:srgbClr val="00A5B5"/>
                </a:solidFill>
              </a:rPr>
              <a:t>Copy the Worksite location code</a:t>
            </a:r>
          </a:p>
          <a:p>
            <a:pPr marL="228600" indent="-228600">
              <a:buAutoNum type="arabicPeriod"/>
            </a:pPr>
            <a:r>
              <a:rPr lang="en-US" sz="1100" i="1" dirty="0">
                <a:solidFill>
                  <a:srgbClr val="00A5B5"/>
                </a:solidFill>
              </a:rPr>
              <a:t>Search for Worksite Location </a:t>
            </a:r>
          </a:p>
          <a:p>
            <a:pPr marL="228600" indent="-228600">
              <a:buAutoNum type="arabicPeriod"/>
            </a:pPr>
            <a:r>
              <a:rPr lang="en-US" sz="1100" i="1" dirty="0">
                <a:solidFill>
                  <a:srgbClr val="00A5B5"/>
                </a:solidFill>
              </a:rPr>
              <a:t>Paste the location code!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4245EC6-CBDA-6BEF-AE4E-458209CB235A}"/>
              </a:ext>
            </a:extLst>
          </p:cNvPr>
          <p:cNvSpPr txBox="1"/>
          <p:nvPr/>
        </p:nvSpPr>
        <p:spPr>
          <a:xfrm>
            <a:off x="4400832" y="4207870"/>
            <a:ext cx="1824128" cy="652403"/>
          </a:xfrm>
          <a:prstGeom prst="snip1Rect">
            <a:avLst/>
          </a:prstGeom>
          <a:solidFill>
            <a:srgbClr val="FFC000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100" b="1" i="1"/>
              <a:t>This is also the reason of the onboarding error in the Taxes Section</a:t>
            </a:r>
            <a:endParaRPr lang="en-US" sz="1100" b="1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47C11E-FD00-43B2-C951-65968EEA04D4}"/>
              </a:ext>
            </a:extLst>
          </p:cNvPr>
          <p:cNvSpPr txBox="1"/>
          <p:nvPr/>
        </p:nvSpPr>
        <p:spPr>
          <a:xfrm>
            <a:off x="1887977" y="986912"/>
            <a:ext cx="5531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706866"/>
                </a:solidFill>
              </a:rPr>
              <a:t>The worksite location of the Employee can be useful when trying to figure out where the employee works at (taxes, general information)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A09FF7-1174-2AFD-3D39-3FB851F0AAF6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23056"/>
          <a:stretch/>
        </p:blipFill>
        <p:spPr>
          <a:xfrm>
            <a:off x="287349" y="1579305"/>
            <a:ext cx="6363588" cy="586396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AF3936E-C9CF-E06E-AEC6-8D0B90E06AD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7349" y="2268659"/>
            <a:ext cx="3299621" cy="70885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DF1FC8F-E919-28AC-9EAE-9AC76743F87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30166" y="2264018"/>
            <a:ext cx="4450400" cy="770498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8438A6E-740D-51E5-84CA-C9DA5C5E692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7349" y="3107027"/>
            <a:ext cx="2945852" cy="1585341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3521A39-C745-98CF-09BD-CD1D5BD92645}"/>
              </a:ext>
            </a:extLst>
          </p:cNvPr>
          <p:cNvSpPr txBox="1"/>
          <p:nvPr/>
        </p:nvSpPr>
        <p:spPr>
          <a:xfrm>
            <a:off x="272759" y="1547895"/>
            <a:ext cx="6182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400" b="1" dirty="0"/>
              <a:t>1.</a:t>
            </a:r>
            <a:endParaRPr lang="en-US" sz="1400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FCEE149-F32F-C617-FCAB-B62DDFCBA5F0}"/>
              </a:ext>
            </a:extLst>
          </p:cNvPr>
          <p:cNvSpPr txBox="1"/>
          <p:nvPr/>
        </p:nvSpPr>
        <p:spPr>
          <a:xfrm>
            <a:off x="272759" y="2237837"/>
            <a:ext cx="6182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400" b="1" dirty="0"/>
              <a:t>2.</a:t>
            </a:r>
            <a:endParaRPr lang="en-US" sz="1400" b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5A482AF-0067-B039-14CD-A26BA3F4BFB6}"/>
              </a:ext>
            </a:extLst>
          </p:cNvPr>
          <p:cNvSpPr txBox="1"/>
          <p:nvPr/>
        </p:nvSpPr>
        <p:spPr>
          <a:xfrm>
            <a:off x="3679985" y="2221243"/>
            <a:ext cx="6182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400" b="1" dirty="0"/>
              <a:t>3.</a:t>
            </a:r>
            <a:endParaRPr lang="en-US" sz="1400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6F092E2-669A-0D3F-0723-1440C9583373}"/>
              </a:ext>
            </a:extLst>
          </p:cNvPr>
          <p:cNvSpPr txBox="1"/>
          <p:nvPr/>
        </p:nvSpPr>
        <p:spPr>
          <a:xfrm>
            <a:off x="274597" y="3104094"/>
            <a:ext cx="6182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400" b="1" dirty="0"/>
              <a:t>4.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2215838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Thinking Images | Free Vectors, Stock Photos &amp; PSD">
            <a:extLst>
              <a:ext uri="{FF2B5EF4-FFF2-40B4-BE49-F238E27FC236}">
                <a16:creationId xmlns:a16="http://schemas.microsoft.com/office/drawing/2014/main" id="{2B5363E3-00CF-4DDA-B45D-AE326C1476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" t="-274" r="-199" b="6600"/>
          <a:stretch/>
        </p:blipFill>
        <p:spPr bwMode="auto">
          <a:xfrm>
            <a:off x="2641973" y="1155658"/>
            <a:ext cx="4257276" cy="3987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DAAD-E290-4F17-A90C-A5D4D3DF71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36799" y="4921265"/>
            <a:ext cx="274320" cy="273844"/>
          </a:xfrm>
        </p:spPr>
        <p:txBody>
          <a:bodyPr/>
          <a:lstStyle/>
          <a:p>
            <a:fld id="{00000000-1234-1234-1234-123412341234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4F1A9104-C37B-4752-9A1C-A3583AF66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6437" y="406533"/>
            <a:ext cx="2887066" cy="369333"/>
          </a:xfrm>
        </p:spPr>
        <p:txBody>
          <a:bodyPr/>
          <a:lstStyle/>
          <a:p>
            <a:r>
              <a:rPr lang="en-US" sz="2800" dirty="0" err="1">
                <a:solidFill>
                  <a:srgbClr val="FA6D26"/>
                </a:solidFill>
              </a:rPr>
              <a:t>Avitus</a:t>
            </a:r>
            <a:r>
              <a:rPr lang="en-US" sz="2800" dirty="0">
                <a:solidFill>
                  <a:srgbClr val="FA6D26"/>
                </a:solidFill>
              </a:rPr>
              <a:t> Help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5B1502D-6904-379B-A566-D4BC115DB5B6}"/>
              </a:ext>
            </a:extLst>
          </p:cNvPr>
          <p:cNvSpPr txBox="1"/>
          <p:nvPr/>
        </p:nvSpPr>
        <p:spPr>
          <a:xfrm>
            <a:off x="2300816" y="3107867"/>
            <a:ext cx="4348508" cy="253916"/>
          </a:xfrm>
          <a:prstGeom prst="rect">
            <a:avLst/>
          </a:prstGeom>
          <a:solidFill>
            <a:srgbClr val="E7E6E6">
              <a:alpha val="18824"/>
            </a:srgbClr>
          </a:solidFill>
        </p:spPr>
        <p:txBody>
          <a:bodyPr wrap="square" rtlCol="0">
            <a:spAutoFit/>
          </a:bodyPr>
          <a:lstStyle/>
          <a:p>
            <a:pPr algn="ctr"/>
            <a:endParaRPr lang="en-US" sz="1050" dirty="0">
              <a:solidFill>
                <a:schemeClr val="tx2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651935A-8C2C-D559-C33E-DF3B7E1A7988}"/>
              </a:ext>
            </a:extLst>
          </p:cNvPr>
          <p:cNvGrpSpPr/>
          <p:nvPr/>
        </p:nvGrpSpPr>
        <p:grpSpPr>
          <a:xfrm>
            <a:off x="2435943" y="314634"/>
            <a:ext cx="1318838" cy="552663"/>
            <a:chOff x="228600" y="535259"/>
            <a:chExt cx="1318838" cy="552663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91EFFCE6-6EF7-C712-87F2-DD2D12B37F44}"/>
                </a:ext>
              </a:extLst>
            </p:cNvPr>
            <p:cNvSpPr txBox="1"/>
            <p:nvPr/>
          </p:nvSpPr>
          <p:spPr>
            <a:xfrm>
              <a:off x="228600" y="535259"/>
              <a:ext cx="730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b="1" dirty="0"/>
                <a:t>TIPS</a:t>
              </a:r>
              <a:endParaRPr lang="en-US" b="1" dirty="0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A7BE9410-F96A-AD29-DB64-5C7ED99CB03D}"/>
                </a:ext>
              </a:extLst>
            </p:cNvPr>
            <p:cNvSpPr txBox="1"/>
            <p:nvPr/>
          </p:nvSpPr>
          <p:spPr>
            <a:xfrm>
              <a:off x="415726" y="718590"/>
              <a:ext cx="11317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b="1" dirty="0"/>
                <a:t>TRICKS</a:t>
              </a:r>
              <a:endParaRPr lang="en-US" b="1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FC459DB-7388-8018-2374-4E2B8DF8F726}"/>
                </a:ext>
              </a:extLst>
            </p:cNvPr>
            <p:cNvSpPr txBox="1"/>
            <p:nvPr/>
          </p:nvSpPr>
          <p:spPr>
            <a:xfrm>
              <a:off x="756112" y="548195"/>
              <a:ext cx="225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dirty="0">
                  <a:solidFill>
                    <a:srgbClr val="00A5B5"/>
                  </a:solidFill>
                </a:rPr>
                <a:t>&amp;</a:t>
              </a:r>
              <a:endParaRPr lang="en-US" dirty="0">
                <a:solidFill>
                  <a:srgbClr val="00A5B5"/>
                </a:solidFill>
              </a:endParaRPr>
            </a:p>
          </p:txBody>
        </p:sp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A21D14D-20EF-DB9B-C349-961A71658B83}"/>
              </a:ext>
            </a:extLst>
          </p:cNvPr>
          <p:cNvCxnSpPr>
            <a:cxnSpLocks/>
          </p:cNvCxnSpPr>
          <p:nvPr/>
        </p:nvCxnSpPr>
        <p:spPr>
          <a:xfrm>
            <a:off x="3634893" y="396608"/>
            <a:ext cx="0" cy="371117"/>
          </a:xfrm>
          <a:prstGeom prst="line">
            <a:avLst/>
          </a:prstGeom>
          <a:ln w="38100">
            <a:solidFill>
              <a:srgbClr val="FA6A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>
            <a:extLst>
              <a:ext uri="{FF2B5EF4-FFF2-40B4-BE49-F238E27FC236}">
                <a16:creationId xmlns:a16="http://schemas.microsoft.com/office/drawing/2014/main" id="{AEFA55CB-A78A-E940-AE11-1F71AEF95A56}"/>
              </a:ext>
            </a:extLst>
          </p:cNvPr>
          <p:cNvGrpSpPr/>
          <p:nvPr/>
        </p:nvGrpSpPr>
        <p:grpSpPr>
          <a:xfrm>
            <a:off x="6358112" y="953869"/>
            <a:ext cx="1859187" cy="2920231"/>
            <a:chOff x="202623" y="1295183"/>
            <a:chExt cx="1859187" cy="2920231"/>
          </a:xfrm>
        </p:grpSpPr>
        <p:pic>
          <p:nvPicPr>
            <p:cNvPr id="1026" name="Picture 2" descr="Smart guy Images | Free Vectors, Stock Photos &amp; PSD">
              <a:extLst>
                <a:ext uri="{FF2B5EF4-FFF2-40B4-BE49-F238E27FC236}">
                  <a16:creationId xmlns:a16="http://schemas.microsoft.com/office/drawing/2014/main" id="{B217CBF2-9338-B9C9-45A7-8194E9E66D5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239" r="14802" b="7292"/>
            <a:stretch/>
          </p:blipFill>
          <p:spPr bwMode="auto">
            <a:xfrm>
              <a:off x="330085" y="1295183"/>
              <a:ext cx="1597665" cy="20582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408CA79-9CC1-B4C2-8738-BFC5093DCDB1}"/>
                </a:ext>
              </a:extLst>
            </p:cNvPr>
            <p:cNvSpPr txBox="1"/>
            <p:nvPr/>
          </p:nvSpPr>
          <p:spPr>
            <a:xfrm>
              <a:off x="202913" y="3019371"/>
              <a:ext cx="743747" cy="334566"/>
            </a:xfrm>
            <a:prstGeom prst="snip1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Tips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DCCED61-EECB-124D-2D6E-E45B5F225B3F}"/>
                </a:ext>
              </a:extLst>
            </p:cNvPr>
            <p:cNvSpPr txBox="1"/>
            <p:nvPr/>
          </p:nvSpPr>
          <p:spPr>
            <a:xfrm>
              <a:off x="205776" y="3385403"/>
              <a:ext cx="1852588" cy="255389"/>
            </a:xfrm>
            <a:prstGeom prst="roundRect">
              <a:avLst/>
            </a:prstGeom>
            <a:gradFill flip="none" rotWithShape="1">
              <a:gsLst>
                <a:gs pos="0">
                  <a:srgbClr val="00A5B5">
                    <a:shade val="30000"/>
                    <a:satMod val="115000"/>
                    <a:lumMod val="83000"/>
                    <a:alpha val="83000"/>
                  </a:srgbClr>
                </a:gs>
                <a:gs pos="50000">
                  <a:srgbClr val="00A5B5">
                    <a:shade val="67500"/>
                    <a:satMod val="115000"/>
                  </a:srgbClr>
                </a:gs>
                <a:gs pos="100000">
                  <a:srgbClr val="00A5B5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Confirm dates of the files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D6D8BE3A-5A88-A441-3D3F-87AD8B8287F1}"/>
                </a:ext>
              </a:extLst>
            </p:cNvPr>
            <p:cNvSpPr txBox="1"/>
            <p:nvPr/>
          </p:nvSpPr>
          <p:spPr>
            <a:xfrm>
              <a:off x="209222" y="3960025"/>
              <a:ext cx="1852588" cy="255389"/>
            </a:xfrm>
            <a:prstGeom prst="roundRect">
              <a:avLst/>
            </a:prstGeom>
            <a:gradFill flip="none" rotWithShape="1">
              <a:gsLst>
                <a:gs pos="0">
                  <a:srgbClr val="00A5B5">
                    <a:shade val="30000"/>
                    <a:satMod val="115000"/>
                    <a:lumMod val="83000"/>
                    <a:alpha val="83000"/>
                  </a:srgbClr>
                </a:gs>
                <a:gs pos="50000">
                  <a:srgbClr val="00A5B5">
                    <a:shade val="67500"/>
                    <a:satMod val="115000"/>
                  </a:srgbClr>
                </a:gs>
                <a:gs pos="100000">
                  <a:srgbClr val="00A5B5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Check for errors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4A64D2B1-C2ED-077A-725E-E7138AC311B5}"/>
                </a:ext>
              </a:extLst>
            </p:cNvPr>
            <p:cNvSpPr txBox="1"/>
            <p:nvPr/>
          </p:nvSpPr>
          <p:spPr>
            <a:xfrm>
              <a:off x="202623" y="3672714"/>
              <a:ext cx="1852588" cy="255389"/>
            </a:xfrm>
            <a:prstGeom prst="roundRect">
              <a:avLst/>
            </a:prstGeom>
            <a:gradFill flip="none" rotWithShape="1">
              <a:gsLst>
                <a:gs pos="0">
                  <a:srgbClr val="00A5B5">
                    <a:shade val="30000"/>
                    <a:satMod val="115000"/>
                    <a:lumMod val="83000"/>
                    <a:alpha val="83000"/>
                  </a:srgbClr>
                </a:gs>
                <a:gs pos="50000">
                  <a:srgbClr val="00A5B5">
                    <a:shade val="67500"/>
                    <a:satMod val="115000"/>
                  </a:srgbClr>
                </a:gs>
                <a:gs pos="100000">
                  <a:srgbClr val="00A5B5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We can also find old Paystubs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88A8E2A3-5CBE-6ADC-B784-02F82944C6BE}"/>
              </a:ext>
            </a:extLst>
          </p:cNvPr>
          <p:cNvSpPr txBox="1"/>
          <p:nvPr/>
        </p:nvSpPr>
        <p:spPr>
          <a:xfrm>
            <a:off x="372806" y="1422066"/>
            <a:ext cx="4370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706866"/>
                </a:solidFill>
              </a:rPr>
              <a:t>Most of the information should be in our PRISM system, BUT if the caller is requesting a W2 that is not on file and was in </a:t>
            </a:r>
            <a:r>
              <a:rPr lang="en-US" sz="1200" dirty="0" err="1">
                <a:solidFill>
                  <a:srgbClr val="706866"/>
                </a:solidFill>
              </a:rPr>
              <a:t>Avitus</a:t>
            </a:r>
            <a:r>
              <a:rPr lang="en-US" sz="1200" dirty="0">
                <a:solidFill>
                  <a:srgbClr val="706866"/>
                </a:solidFill>
              </a:rPr>
              <a:t> or needs access to the </a:t>
            </a:r>
            <a:r>
              <a:rPr lang="en-US" sz="1200" dirty="0" err="1">
                <a:solidFill>
                  <a:srgbClr val="706866"/>
                </a:solidFill>
              </a:rPr>
              <a:t>AVGPortal</a:t>
            </a:r>
            <a:r>
              <a:rPr lang="en-US" sz="1200" dirty="0">
                <a:solidFill>
                  <a:srgbClr val="706866"/>
                </a:solidFill>
              </a:rPr>
              <a:t> then: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0E9EF31-DCDA-EBFB-672F-728B42D8B0A8}"/>
              </a:ext>
            </a:extLst>
          </p:cNvPr>
          <p:cNvSpPr txBox="1"/>
          <p:nvPr/>
        </p:nvSpPr>
        <p:spPr>
          <a:xfrm>
            <a:off x="372806" y="1145527"/>
            <a:ext cx="33819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400" b="1" noProof="1">
                <a:solidFill>
                  <a:srgbClr val="00A5B5"/>
                </a:solidFill>
              </a:rPr>
              <a:t>Regarding Avitus…</a:t>
            </a:r>
            <a:endParaRPr lang="en-US" sz="1400" b="1" noProof="1">
              <a:solidFill>
                <a:srgbClr val="00A5B5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4EC686E-04E9-7766-766D-AD5CEB3CD98C}"/>
              </a:ext>
            </a:extLst>
          </p:cNvPr>
          <p:cNvSpPr txBox="1"/>
          <p:nvPr/>
        </p:nvSpPr>
        <p:spPr>
          <a:xfrm>
            <a:off x="4282320" y="2807686"/>
            <a:ext cx="159766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>
                <a:solidFill>
                  <a:srgbClr val="00A5B5"/>
                </a:solidFill>
              </a:rPr>
              <a:t>Supervisors and special team members have Access to the Avitus Files so do not hesitate to ask!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08296C1-F0C5-8478-7CA6-38029668AD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355" y="2642697"/>
            <a:ext cx="3677163" cy="1371791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81A16FD-8D05-DB18-49B6-D604897A6069}"/>
              </a:ext>
            </a:extLst>
          </p:cNvPr>
          <p:cNvSpPr txBox="1"/>
          <p:nvPr/>
        </p:nvSpPr>
        <p:spPr>
          <a:xfrm>
            <a:off x="607948" y="2240599"/>
            <a:ext cx="33819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US" sz="1400" b="1" noProof="1">
                <a:solidFill>
                  <a:srgbClr val="F96013"/>
                </a:solidFill>
              </a:rPr>
              <a:t>Use the Region Chats</a:t>
            </a:r>
            <a:endParaRPr lang="en-US" sz="1400" b="1" noProof="1">
              <a:solidFill>
                <a:srgbClr val="F9601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6718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C6C12-25E1-8249-B000-5BB9371D1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AEA51D-B2AD-624B-B563-7231E43D79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3567" y="2578720"/>
            <a:ext cx="4326248" cy="1000098"/>
          </a:xfrm>
        </p:spPr>
        <p:txBody>
          <a:bodyPr/>
          <a:lstStyle/>
          <a:p>
            <a:r>
              <a:rPr lang="en-US"/>
              <a:t>Let us know!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1A9E50-879A-824A-8AF0-A1D6D46B0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" smtClean="0"/>
              <a:pPr algn="r"/>
              <a:t>15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40335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109B-60F5-4A41-B4AD-00E4F7101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897" y="2033978"/>
            <a:ext cx="7863731" cy="1572114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sz="5400" dirty="0"/>
              <a:t>System Tricks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281DEA-D7E2-419D-9F5B-82A7BF4AAE73}"/>
              </a:ext>
            </a:extLst>
          </p:cNvPr>
          <p:cNvSpPr txBox="1"/>
          <p:nvPr/>
        </p:nvSpPr>
        <p:spPr>
          <a:xfrm>
            <a:off x="404897" y="2635369"/>
            <a:ext cx="5610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noProof="1">
                <a:solidFill>
                  <a:schemeClr val="bg1">
                    <a:lumMod val="50000"/>
                  </a:schemeClr>
                </a:solidFill>
              </a:rPr>
              <a:t>Useful information for your daily work</a:t>
            </a:r>
          </a:p>
        </p:txBody>
      </p:sp>
    </p:spTree>
    <p:extLst>
      <p:ext uri="{BB962C8B-B14F-4D97-AF65-F5344CB8AC3E}">
        <p14:creationId xmlns:p14="http://schemas.microsoft.com/office/powerpoint/2010/main" val="275959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Overview: What Is Customer Service? - Salesforce">
            <a:extLst>
              <a:ext uri="{FF2B5EF4-FFF2-40B4-BE49-F238E27FC236}">
                <a16:creationId xmlns:a16="http://schemas.microsoft.com/office/drawing/2014/main" id="{FCAE07F8-9941-4C1B-9838-3889C80B13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13" y="548502"/>
            <a:ext cx="7315200" cy="4114800"/>
          </a:xfrm>
          <a:prstGeom prst="flowChartDelay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itle 2">
            <a:extLst>
              <a:ext uri="{FF2B5EF4-FFF2-40B4-BE49-F238E27FC236}">
                <a16:creationId xmlns:a16="http://schemas.microsoft.com/office/drawing/2014/main" id="{DE8330EF-64EB-4A2C-BAE9-78FC5B03D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4932" y="548502"/>
            <a:ext cx="5774136" cy="432805"/>
          </a:xfrm>
        </p:spPr>
        <p:txBody>
          <a:bodyPr/>
          <a:lstStyle/>
          <a:p>
            <a:pPr algn="ctr"/>
            <a:r>
              <a:rPr lang="en-US" sz="2800" dirty="0"/>
              <a:t>Tips and Tricks</a:t>
            </a:r>
            <a:endParaRPr lang="en-US" sz="2800" dirty="0">
              <a:solidFill>
                <a:srgbClr val="FA6D26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24A167-A1A3-4566-BAEE-EBDCA162E86D}"/>
              </a:ext>
            </a:extLst>
          </p:cNvPr>
          <p:cNvSpPr txBox="1"/>
          <p:nvPr/>
        </p:nvSpPr>
        <p:spPr>
          <a:xfrm>
            <a:off x="836339" y="1225450"/>
            <a:ext cx="74713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706866"/>
                </a:solidFill>
              </a:rPr>
              <a:t>In this presentation you will learn some tips and tricks that will help you when assisting employees, also you Will</a:t>
            </a:r>
            <a:r>
              <a:rPr lang="es-US" dirty="0">
                <a:solidFill>
                  <a:srgbClr val="706866"/>
                </a:solidFill>
              </a:rPr>
              <a:t>:</a:t>
            </a:r>
            <a:endParaRPr lang="en-US" dirty="0">
              <a:solidFill>
                <a:srgbClr val="706866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AD9984-FB14-46F7-BD90-450DE05606D2}"/>
              </a:ext>
            </a:extLst>
          </p:cNvPr>
          <p:cNvSpPr txBox="1"/>
          <p:nvPr/>
        </p:nvSpPr>
        <p:spPr>
          <a:xfrm>
            <a:off x="150540" y="2776654"/>
            <a:ext cx="884291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706866"/>
                </a:solidFill>
              </a:rPr>
              <a:t>Avoid call time and unproductive time during the call (long holds, dead airs, transfers)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1C1DC7-141B-4D9E-9CF3-C751688C3A2E}"/>
              </a:ext>
            </a:extLst>
          </p:cNvPr>
          <p:cNvSpPr txBox="1"/>
          <p:nvPr/>
        </p:nvSpPr>
        <p:spPr>
          <a:xfrm>
            <a:off x="769434" y="2236570"/>
            <a:ext cx="747131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706866"/>
                </a:solidFill>
              </a:rPr>
              <a:t>Take the most advantage of the tools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99212F-CFAF-47AC-9160-01FA5B40087C}"/>
              </a:ext>
            </a:extLst>
          </p:cNvPr>
          <p:cNvSpPr txBox="1"/>
          <p:nvPr/>
        </p:nvSpPr>
        <p:spPr>
          <a:xfrm>
            <a:off x="814038" y="3350890"/>
            <a:ext cx="7515923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706866"/>
                </a:solidFill>
              </a:rPr>
              <a:t>Recognize different sections of the PRISM Tool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7154DB-FC6A-47F2-A6EA-39BBAAA4E72F}"/>
              </a:ext>
            </a:extLst>
          </p:cNvPr>
          <p:cNvSpPr txBox="1"/>
          <p:nvPr/>
        </p:nvSpPr>
        <p:spPr>
          <a:xfrm>
            <a:off x="320595" y="3925126"/>
            <a:ext cx="8368993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706866"/>
                </a:solidFill>
              </a:rPr>
              <a:t>Better understanding of the business and improvement opportunities </a:t>
            </a:r>
          </a:p>
        </p:txBody>
      </p:sp>
    </p:spTree>
    <p:extLst>
      <p:ext uri="{BB962C8B-B14F-4D97-AF65-F5344CB8AC3E}">
        <p14:creationId xmlns:p14="http://schemas.microsoft.com/office/powerpoint/2010/main" val="3078344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Cartoon young standing woman thinking Royalty Free Vector">
            <a:extLst>
              <a:ext uri="{FF2B5EF4-FFF2-40B4-BE49-F238E27FC236}">
                <a16:creationId xmlns:a16="http://schemas.microsoft.com/office/drawing/2014/main" id="{0A9A20A3-62E0-42AF-89E0-EEC2C578F9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89"/>
          <a:stretch/>
        </p:blipFill>
        <p:spPr bwMode="auto">
          <a:xfrm>
            <a:off x="2189542" y="446919"/>
            <a:ext cx="4762500" cy="468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Smart guy Images | Free Vectors, Stock Photos &amp; PSD">
            <a:extLst>
              <a:ext uri="{FF2B5EF4-FFF2-40B4-BE49-F238E27FC236}">
                <a16:creationId xmlns:a16="http://schemas.microsoft.com/office/drawing/2014/main" id="{2CB3D062-066C-1400-8255-170FD97E8E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9" r="14802" b="7292"/>
          <a:stretch/>
        </p:blipFill>
        <p:spPr bwMode="auto">
          <a:xfrm>
            <a:off x="6120229" y="946632"/>
            <a:ext cx="1336424" cy="1721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Premium Vector | Hijab girl with idea gesture concept">
            <a:extLst>
              <a:ext uri="{FF2B5EF4-FFF2-40B4-BE49-F238E27FC236}">
                <a16:creationId xmlns:a16="http://schemas.microsoft.com/office/drawing/2014/main" id="{8383F0CB-FF9F-BAFB-FF14-B49AAEC9B0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78" r="17805"/>
          <a:stretch/>
        </p:blipFill>
        <p:spPr bwMode="auto">
          <a:xfrm>
            <a:off x="1521330" y="857059"/>
            <a:ext cx="1336423" cy="1985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DAAD-E290-4F17-A90C-A5D4D3DF71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4F1A9104-C37B-4752-9A1C-A3583AF66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4931" y="336628"/>
            <a:ext cx="5774136" cy="499713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FA6D26"/>
                </a:solidFill>
              </a:rPr>
              <a:t>What We Will Learn…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1D80BBA-3B14-2BFE-B761-A0B4D7CC7651}"/>
              </a:ext>
            </a:extLst>
          </p:cNvPr>
          <p:cNvSpPr txBox="1"/>
          <p:nvPr/>
        </p:nvSpPr>
        <p:spPr>
          <a:xfrm>
            <a:off x="760095" y="2610648"/>
            <a:ext cx="3144644" cy="306467"/>
          </a:xfrm>
          <a:prstGeom prst="roundRect">
            <a:avLst/>
          </a:prstGeom>
          <a:gradFill>
            <a:gsLst>
              <a:gs pos="0">
                <a:srgbClr val="00A5B5">
                  <a:shade val="30000"/>
                  <a:satMod val="115000"/>
                  <a:lumMod val="83000"/>
                  <a:alpha val="83000"/>
                </a:srgbClr>
              </a:gs>
              <a:gs pos="8000">
                <a:srgbClr val="00A5B5">
                  <a:shade val="67500"/>
                  <a:satMod val="115000"/>
                  <a:alpha val="72000"/>
                </a:srgbClr>
              </a:gs>
              <a:gs pos="100000">
                <a:srgbClr val="00A5B5">
                  <a:shade val="100000"/>
                  <a:satMod val="115000"/>
                </a:srgbClr>
              </a:gs>
            </a:gsLst>
            <a:lin ang="10800000" scaled="1"/>
          </a:gra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Finding Difficult Employees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8CF0D8-55D8-64A4-3D44-6128EFB3C341}"/>
              </a:ext>
            </a:extLst>
          </p:cNvPr>
          <p:cNvSpPr txBox="1"/>
          <p:nvPr/>
        </p:nvSpPr>
        <p:spPr>
          <a:xfrm>
            <a:off x="760095" y="3099120"/>
            <a:ext cx="3144644" cy="306467"/>
          </a:xfrm>
          <a:prstGeom prst="roundRect">
            <a:avLst/>
          </a:prstGeom>
          <a:gradFill>
            <a:gsLst>
              <a:gs pos="0">
                <a:srgbClr val="00A5B5">
                  <a:shade val="30000"/>
                  <a:satMod val="115000"/>
                  <a:lumMod val="83000"/>
                  <a:alpha val="83000"/>
                </a:srgbClr>
              </a:gs>
              <a:gs pos="8000">
                <a:srgbClr val="00A5B5">
                  <a:shade val="67500"/>
                  <a:satMod val="115000"/>
                  <a:alpha val="72000"/>
                </a:srgbClr>
              </a:gs>
              <a:gs pos="100000">
                <a:srgbClr val="00A5B5">
                  <a:shade val="100000"/>
                  <a:satMod val="115000"/>
                </a:srgbClr>
              </a:gs>
            </a:gsLst>
            <a:lin ang="10800000" scaled="1"/>
          </a:gra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Identify the staff of a Client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65E719-7C61-CB16-5E6A-949B59567F8B}"/>
              </a:ext>
            </a:extLst>
          </p:cNvPr>
          <p:cNvSpPr txBox="1"/>
          <p:nvPr/>
        </p:nvSpPr>
        <p:spPr>
          <a:xfrm>
            <a:off x="760095" y="3585568"/>
            <a:ext cx="3144644" cy="306467"/>
          </a:xfrm>
          <a:prstGeom prst="roundRect">
            <a:avLst/>
          </a:prstGeom>
          <a:gradFill>
            <a:gsLst>
              <a:gs pos="0">
                <a:srgbClr val="00A5B5">
                  <a:shade val="30000"/>
                  <a:satMod val="115000"/>
                  <a:lumMod val="83000"/>
                  <a:alpha val="83000"/>
                </a:srgbClr>
              </a:gs>
              <a:gs pos="8000">
                <a:srgbClr val="00A5B5">
                  <a:shade val="67500"/>
                  <a:satMod val="115000"/>
                  <a:alpha val="72000"/>
                </a:srgbClr>
              </a:gs>
              <a:gs pos="100000">
                <a:srgbClr val="00A5B5">
                  <a:shade val="100000"/>
                  <a:satMod val="115000"/>
                </a:srgbClr>
              </a:gs>
            </a:gsLst>
            <a:lin ang="10800000" scaled="1"/>
          </a:gra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Wildcard Search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DC07D4-47A4-B6F2-F503-8B31FD730662}"/>
              </a:ext>
            </a:extLst>
          </p:cNvPr>
          <p:cNvSpPr txBox="1"/>
          <p:nvPr/>
        </p:nvSpPr>
        <p:spPr>
          <a:xfrm>
            <a:off x="760095" y="4052322"/>
            <a:ext cx="3144644" cy="306467"/>
          </a:xfrm>
          <a:prstGeom prst="roundRect">
            <a:avLst/>
          </a:prstGeom>
          <a:gradFill>
            <a:gsLst>
              <a:gs pos="0">
                <a:srgbClr val="00A5B5">
                  <a:shade val="30000"/>
                  <a:satMod val="115000"/>
                  <a:lumMod val="83000"/>
                  <a:alpha val="83000"/>
                </a:srgbClr>
              </a:gs>
              <a:gs pos="8000">
                <a:srgbClr val="00A5B5">
                  <a:shade val="67500"/>
                  <a:satMod val="115000"/>
                  <a:alpha val="72000"/>
                </a:srgbClr>
              </a:gs>
              <a:gs pos="100000">
                <a:srgbClr val="00A5B5">
                  <a:shade val="100000"/>
                  <a:satMod val="115000"/>
                </a:srgbClr>
              </a:gs>
            </a:gsLst>
            <a:lin ang="10800000" scaled="1"/>
          </a:gra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US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Notes Module in PRISM</a:t>
            </a:r>
            <a:endParaRPr lang="en-US" sz="1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29E12C-BD71-FE46-0C0E-D27F28D0B2DE}"/>
              </a:ext>
            </a:extLst>
          </p:cNvPr>
          <p:cNvSpPr txBox="1"/>
          <p:nvPr/>
        </p:nvSpPr>
        <p:spPr>
          <a:xfrm>
            <a:off x="5293995" y="4077756"/>
            <a:ext cx="3144644" cy="306467"/>
          </a:xfrm>
          <a:prstGeom prst="roundRect">
            <a:avLst/>
          </a:prstGeom>
          <a:gradFill>
            <a:gsLst>
              <a:gs pos="0">
                <a:srgbClr val="00A5B5">
                  <a:shade val="30000"/>
                  <a:satMod val="115000"/>
                  <a:lumMod val="83000"/>
                  <a:alpha val="83000"/>
                </a:srgbClr>
              </a:gs>
              <a:gs pos="8000">
                <a:srgbClr val="00A5B5">
                  <a:shade val="67500"/>
                  <a:satMod val="115000"/>
                  <a:alpha val="72000"/>
                </a:srgbClr>
              </a:gs>
              <a:gs pos="100000">
                <a:srgbClr val="00A5B5">
                  <a:shade val="100000"/>
                  <a:satMod val="115000"/>
                </a:srgbClr>
              </a:gs>
            </a:gsLst>
            <a:lin ang="10800000" scaled="1"/>
          </a:gra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Worksite Location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6480B43-EDE8-98C6-32DF-278914C8B11E}"/>
              </a:ext>
            </a:extLst>
          </p:cNvPr>
          <p:cNvSpPr txBox="1"/>
          <p:nvPr/>
        </p:nvSpPr>
        <p:spPr>
          <a:xfrm>
            <a:off x="760095" y="4565056"/>
            <a:ext cx="3144644" cy="306467"/>
          </a:xfrm>
          <a:prstGeom prst="roundRect">
            <a:avLst/>
          </a:prstGeom>
          <a:gradFill>
            <a:gsLst>
              <a:gs pos="0">
                <a:srgbClr val="00A5B5">
                  <a:shade val="30000"/>
                  <a:satMod val="115000"/>
                  <a:lumMod val="83000"/>
                  <a:alpha val="83000"/>
                </a:srgbClr>
              </a:gs>
              <a:gs pos="8000">
                <a:srgbClr val="00A5B5">
                  <a:shade val="67500"/>
                  <a:satMod val="115000"/>
                  <a:alpha val="72000"/>
                </a:srgbClr>
              </a:gs>
              <a:gs pos="100000">
                <a:srgbClr val="00A5B5">
                  <a:shade val="100000"/>
                  <a:satMod val="115000"/>
                </a:srgbClr>
              </a:gs>
            </a:gsLst>
            <a:lin ang="10800000" scaled="1"/>
          </a:gra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W2 Bacth Download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79F0BC6-3C72-7C12-1441-BC40A8804BB0}"/>
              </a:ext>
            </a:extLst>
          </p:cNvPr>
          <p:cNvSpPr txBox="1"/>
          <p:nvPr/>
        </p:nvSpPr>
        <p:spPr>
          <a:xfrm>
            <a:off x="5293995" y="4565056"/>
            <a:ext cx="3144644" cy="306467"/>
          </a:xfrm>
          <a:prstGeom prst="roundRect">
            <a:avLst/>
          </a:prstGeom>
          <a:gradFill>
            <a:gsLst>
              <a:gs pos="0">
                <a:srgbClr val="00A5B5">
                  <a:shade val="30000"/>
                  <a:satMod val="115000"/>
                  <a:lumMod val="83000"/>
                  <a:alpha val="83000"/>
                </a:srgbClr>
              </a:gs>
              <a:gs pos="8000">
                <a:srgbClr val="00A5B5">
                  <a:shade val="67500"/>
                  <a:satMod val="115000"/>
                  <a:alpha val="72000"/>
                </a:srgbClr>
              </a:gs>
              <a:gs pos="100000">
                <a:srgbClr val="00A5B5">
                  <a:shade val="100000"/>
                  <a:satMod val="115000"/>
                </a:srgbClr>
              </a:gs>
            </a:gsLst>
            <a:lin ang="10800000" scaled="1"/>
          </a:gra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Avitus Help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543512-7CF9-3BC2-8BCC-9CD199CCB922}"/>
              </a:ext>
            </a:extLst>
          </p:cNvPr>
          <p:cNvSpPr txBox="1"/>
          <p:nvPr/>
        </p:nvSpPr>
        <p:spPr>
          <a:xfrm>
            <a:off x="5293995" y="2610648"/>
            <a:ext cx="3144644" cy="306467"/>
          </a:xfrm>
          <a:prstGeom prst="roundRect">
            <a:avLst/>
          </a:prstGeom>
          <a:gradFill>
            <a:gsLst>
              <a:gs pos="0">
                <a:srgbClr val="00A5B5">
                  <a:shade val="30000"/>
                  <a:satMod val="115000"/>
                  <a:lumMod val="83000"/>
                  <a:alpha val="83000"/>
                </a:srgbClr>
              </a:gs>
              <a:gs pos="8000">
                <a:srgbClr val="00A5B5">
                  <a:shade val="67500"/>
                  <a:satMod val="115000"/>
                  <a:alpha val="72000"/>
                </a:srgbClr>
              </a:gs>
              <a:gs pos="100000">
                <a:srgbClr val="00A5B5">
                  <a:shade val="100000"/>
                  <a:satMod val="115000"/>
                </a:srgbClr>
              </a:gs>
            </a:gsLst>
            <a:lin ang="10800000" scaled="1"/>
          </a:gra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Documents Module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1918CA3-505B-EFCF-F0D6-37A511294125}"/>
              </a:ext>
            </a:extLst>
          </p:cNvPr>
          <p:cNvSpPr txBox="1"/>
          <p:nvPr/>
        </p:nvSpPr>
        <p:spPr>
          <a:xfrm>
            <a:off x="5293995" y="3100552"/>
            <a:ext cx="3144644" cy="306467"/>
          </a:xfrm>
          <a:prstGeom prst="roundRect">
            <a:avLst/>
          </a:prstGeom>
          <a:gradFill>
            <a:gsLst>
              <a:gs pos="0">
                <a:srgbClr val="00A5B5">
                  <a:shade val="30000"/>
                  <a:satMod val="115000"/>
                  <a:lumMod val="83000"/>
                  <a:alpha val="83000"/>
                </a:srgbClr>
              </a:gs>
              <a:gs pos="8000">
                <a:srgbClr val="00A5B5">
                  <a:shade val="67500"/>
                  <a:satMod val="115000"/>
                  <a:alpha val="72000"/>
                </a:srgbClr>
              </a:gs>
              <a:gs pos="100000">
                <a:srgbClr val="00A5B5">
                  <a:shade val="100000"/>
                  <a:satMod val="115000"/>
                </a:srgbClr>
              </a:gs>
            </a:gsLst>
            <a:lin ang="10800000" scaled="1"/>
          </a:gra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Using Vinny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BA1EC51-687F-A098-A381-4C2FDBA333FF}"/>
              </a:ext>
            </a:extLst>
          </p:cNvPr>
          <p:cNvSpPr txBox="1"/>
          <p:nvPr/>
        </p:nvSpPr>
        <p:spPr>
          <a:xfrm>
            <a:off x="5293995" y="3590456"/>
            <a:ext cx="3144644" cy="306467"/>
          </a:xfrm>
          <a:prstGeom prst="roundRect">
            <a:avLst/>
          </a:prstGeom>
          <a:gradFill>
            <a:gsLst>
              <a:gs pos="0">
                <a:srgbClr val="00A5B5">
                  <a:shade val="30000"/>
                  <a:satMod val="115000"/>
                  <a:lumMod val="83000"/>
                  <a:alpha val="83000"/>
                </a:srgbClr>
              </a:gs>
              <a:gs pos="8000">
                <a:srgbClr val="00A5B5">
                  <a:shade val="67500"/>
                  <a:satMod val="115000"/>
                  <a:alpha val="72000"/>
                </a:srgbClr>
              </a:gs>
              <a:gs pos="100000">
                <a:srgbClr val="00A5B5">
                  <a:shade val="100000"/>
                  <a:satMod val="115000"/>
                </a:srgbClr>
              </a:gs>
            </a:gsLst>
            <a:lin ang="10800000" scaled="1"/>
          </a:gra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Troubleshooting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B4B20CA-FEE9-921D-9E18-854FE17D892C}"/>
              </a:ext>
            </a:extLst>
          </p:cNvPr>
          <p:cNvGrpSpPr/>
          <p:nvPr/>
        </p:nvGrpSpPr>
        <p:grpSpPr>
          <a:xfrm>
            <a:off x="3988618" y="3453956"/>
            <a:ext cx="1318838" cy="552663"/>
            <a:chOff x="228600" y="535259"/>
            <a:chExt cx="1318838" cy="552663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D9AE9FF-CA54-0778-0EDE-6ADA6C745679}"/>
                </a:ext>
              </a:extLst>
            </p:cNvPr>
            <p:cNvSpPr txBox="1"/>
            <p:nvPr/>
          </p:nvSpPr>
          <p:spPr>
            <a:xfrm>
              <a:off x="228600" y="535259"/>
              <a:ext cx="730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b="1" dirty="0"/>
                <a:t>TIPS</a:t>
              </a:r>
              <a:endParaRPr lang="en-US" b="1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6F2B2F3-EFBF-C530-D6B7-B8BE4739A9CA}"/>
                </a:ext>
              </a:extLst>
            </p:cNvPr>
            <p:cNvSpPr txBox="1"/>
            <p:nvPr/>
          </p:nvSpPr>
          <p:spPr>
            <a:xfrm>
              <a:off x="415726" y="718590"/>
              <a:ext cx="11317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b="1" dirty="0"/>
                <a:t>TRICKS</a:t>
              </a:r>
              <a:endParaRPr lang="en-US" b="1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97407FE-B2E4-CDA5-73EE-65F350399812}"/>
                </a:ext>
              </a:extLst>
            </p:cNvPr>
            <p:cNvSpPr txBox="1"/>
            <p:nvPr/>
          </p:nvSpPr>
          <p:spPr>
            <a:xfrm>
              <a:off x="756112" y="548195"/>
              <a:ext cx="225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dirty="0">
                  <a:solidFill>
                    <a:srgbClr val="00A5B5"/>
                  </a:solidFill>
                </a:rPr>
                <a:t>&amp;</a:t>
              </a:r>
              <a:endParaRPr lang="en-US" dirty="0">
                <a:solidFill>
                  <a:srgbClr val="00A5B5"/>
                </a:solidFill>
              </a:endParaRPr>
            </a:p>
          </p:txBody>
        </p:sp>
      </p:grp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FD8B7E0-F481-6282-C5CA-49ABA80B9626}"/>
              </a:ext>
            </a:extLst>
          </p:cNvPr>
          <p:cNvCxnSpPr/>
          <p:nvPr/>
        </p:nvCxnSpPr>
        <p:spPr>
          <a:xfrm>
            <a:off x="3988618" y="2610648"/>
            <a:ext cx="0" cy="2243849"/>
          </a:xfrm>
          <a:prstGeom prst="line">
            <a:avLst/>
          </a:prstGeom>
          <a:ln w="38100">
            <a:solidFill>
              <a:srgbClr val="FA6A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25F7794-AF71-4D41-EF3B-06FCA313980E}"/>
              </a:ext>
            </a:extLst>
          </p:cNvPr>
          <p:cNvCxnSpPr/>
          <p:nvPr/>
        </p:nvCxnSpPr>
        <p:spPr>
          <a:xfrm>
            <a:off x="5198293" y="2610648"/>
            <a:ext cx="0" cy="2243849"/>
          </a:xfrm>
          <a:prstGeom prst="line">
            <a:avLst/>
          </a:prstGeom>
          <a:ln w="38100">
            <a:solidFill>
              <a:srgbClr val="FA6A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A10C4ED-EDFA-0152-DC4B-7EFF6F1A6C2B}"/>
              </a:ext>
            </a:extLst>
          </p:cNvPr>
          <p:cNvCxnSpPr/>
          <p:nvPr/>
        </p:nvCxnSpPr>
        <p:spPr>
          <a:xfrm>
            <a:off x="3988618" y="3453956"/>
            <a:ext cx="1209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A7DC779-C94E-8930-F21B-443001D8F169}"/>
              </a:ext>
            </a:extLst>
          </p:cNvPr>
          <p:cNvCxnSpPr/>
          <p:nvPr/>
        </p:nvCxnSpPr>
        <p:spPr>
          <a:xfrm>
            <a:off x="3988618" y="4012525"/>
            <a:ext cx="1209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3900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Thinking Images | Free Vectors, Stock Photos &amp; PSD">
            <a:extLst>
              <a:ext uri="{FF2B5EF4-FFF2-40B4-BE49-F238E27FC236}">
                <a16:creationId xmlns:a16="http://schemas.microsoft.com/office/drawing/2014/main" id="{2B5363E3-00CF-4DDA-B45D-AE326C1476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" t="-274" r="-199" b="6600"/>
          <a:stretch/>
        </p:blipFill>
        <p:spPr bwMode="auto">
          <a:xfrm>
            <a:off x="2524800" y="1155658"/>
            <a:ext cx="4257276" cy="3987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DAAD-E290-4F17-A90C-A5D4D3DF71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4F1A9104-C37B-4752-9A1C-A3583AF66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4932" y="403673"/>
            <a:ext cx="5774136" cy="369333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FA6D26"/>
                </a:solidFill>
              </a:rPr>
              <a:t>Finding Difficult Employees</a:t>
            </a:r>
          </a:p>
        </p:txBody>
      </p:sp>
      <p:sp>
        <p:nvSpPr>
          <p:cNvPr id="13" name="Title 2">
            <a:extLst>
              <a:ext uri="{FF2B5EF4-FFF2-40B4-BE49-F238E27FC236}">
                <a16:creationId xmlns:a16="http://schemas.microsoft.com/office/drawing/2014/main" id="{A558F303-9772-410C-84E1-8E64E7AEC782}"/>
              </a:ext>
            </a:extLst>
          </p:cNvPr>
          <p:cNvSpPr txBox="1">
            <a:spLocks/>
          </p:cNvSpPr>
          <p:nvPr/>
        </p:nvSpPr>
        <p:spPr>
          <a:xfrm>
            <a:off x="1662354" y="705961"/>
            <a:ext cx="5774136" cy="36933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78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00" b="1" kern="1200" spc="-113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1600" b="0" dirty="0">
              <a:solidFill>
                <a:schemeClr val="accent3"/>
              </a:solidFill>
              <a:latin typeface="Grotesque Light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5B1502D-6904-379B-A566-D4BC115DB5B6}"/>
              </a:ext>
            </a:extLst>
          </p:cNvPr>
          <p:cNvSpPr txBox="1"/>
          <p:nvPr/>
        </p:nvSpPr>
        <p:spPr>
          <a:xfrm>
            <a:off x="2397746" y="3409164"/>
            <a:ext cx="4348508" cy="253916"/>
          </a:xfrm>
          <a:prstGeom prst="rect">
            <a:avLst/>
          </a:prstGeom>
          <a:solidFill>
            <a:srgbClr val="E7E6E6">
              <a:alpha val="18824"/>
            </a:srgbClr>
          </a:solidFill>
        </p:spPr>
        <p:txBody>
          <a:bodyPr wrap="square" rtlCol="0">
            <a:spAutoFit/>
          </a:bodyPr>
          <a:lstStyle/>
          <a:p>
            <a:pPr algn="ctr"/>
            <a:endParaRPr lang="en-US" sz="1050" dirty="0">
              <a:solidFill>
                <a:schemeClr val="tx2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651935A-8C2C-D559-C33E-DF3B7E1A7988}"/>
              </a:ext>
            </a:extLst>
          </p:cNvPr>
          <p:cNvGrpSpPr/>
          <p:nvPr/>
        </p:nvGrpSpPr>
        <p:grpSpPr>
          <a:xfrm>
            <a:off x="1157572" y="301709"/>
            <a:ext cx="1318838" cy="552663"/>
            <a:chOff x="228600" y="535259"/>
            <a:chExt cx="1318838" cy="552663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91EFFCE6-6EF7-C712-87F2-DD2D12B37F44}"/>
                </a:ext>
              </a:extLst>
            </p:cNvPr>
            <p:cNvSpPr txBox="1"/>
            <p:nvPr/>
          </p:nvSpPr>
          <p:spPr>
            <a:xfrm>
              <a:off x="228600" y="535259"/>
              <a:ext cx="730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b="1" dirty="0"/>
                <a:t>TIPS</a:t>
              </a:r>
              <a:endParaRPr lang="en-US" b="1" dirty="0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A7BE9410-F96A-AD29-DB64-5C7ED99CB03D}"/>
                </a:ext>
              </a:extLst>
            </p:cNvPr>
            <p:cNvSpPr txBox="1"/>
            <p:nvPr/>
          </p:nvSpPr>
          <p:spPr>
            <a:xfrm>
              <a:off x="415726" y="718590"/>
              <a:ext cx="11317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b="1" dirty="0"/>
                <a:t>TRICKS</a:t>
              </a:r>
              <a:endParaRPr lang="en-US" b="1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FC459DB-7388-8018-2374-4E2B8DF8F726}"/>
                </a:ext>
              </a:extLst>
            </p:cNvPr>
            <p:cNvSpPr txBox="1"/>
            <p:nvPr/>
          </p:nvSpPr>
          <p:spPr>
            <a:xfrm>
              <a:off x="756112" y="548195"/>
              <a:ext cx="225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dirty="0">
                  <a:solidFill>
                    <a:srgbClr val="00A5B5"/>
                  </a:solidFill>
                </a:rPr>
                <a:t>&amp;</a:t>
              </a:r>
              <a:endParaRPr lang="en-US" dirty="0">
                <a:solidFill>
                  <a:srgbClr val="00A5B5"/>
                </a:solidFill>
              </a:endParaRPr>
            </a:p>
          </p:txBody>
        </p:sp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A21D14D-20EF-DB9B-C349-961A71658B83}"/>
              </a:ext>
            </a:extLst>
          </p:cNvPr>
          <p:cNvCxnSpPr>
            <a:cxnSpLocks/>
          </p:cNvCxnSpPr>
          <p:nvPr/>
        </p:nvCxnSpPr>
        <p:spPr>
          <a:xfrm>
            <a:off x="2356522" y="383683"/>
            <a:ext cx="0" cy="371117"/>
          </a:xfrm>
          <a:prstGeom prst="line">
            <a:avLst/>
          </a:prstGeom>
          <a:ln w="38100">
            <a:solidFill>
              <a:srgbClr val="FA6A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1E2E265F-2F72-CCFA-9D92-F869CFF011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298" y="1273616"/>
            <a:ext cx="5353050" cy="102296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705C1133-0F56-4C6A-FC1C-7679141588DC}"/>
              </a:ext>
            </a:extLst>
          </p:cNvPr>
          <p:cNvSpPr txBox="1"/>
          <p:nvPr/>
        </p:nvSpPr>
        <p:spPr>
          <a:xfrm>
            <a:off x="422976" y="987789"/>
            <a:ext cx="26193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100" i="1" dirty="0" err="1">
                <a:solidFill>
                  <a:srgbClr val="706866"/>
                </a:solidFill>
              </a:rPr>
              <a:t>Go</a:t>
            </a:r>
            <a:r>
              <a:rPr lang="es-US" sz="1100" i="1" dirty="0">
                <a:solidFill>
                  <a:srgbClr val="706866"/>
                </a:solidFill>
              </a:rPr>
              <a:t> </a:t>
            </a:r>
            <a:r>
              <a:rPr lang="es-US" sz="1100" i="1" dirty="0" err="1">
                <a:solidFill>
                  <a:srgbClr val="706866"/>
                </a:solidFill>
              </a:rPr>
              <a:t>to</a:t>
            </a:r>
            <a:r>
              <a:rPr lang="es-US" sz="1100" i="1" dirty="0">
                <a:solidFill>
                  <a:srgbClr val="706866"/>
                </a:solidFill>
              </a:rPr>
              <a:t> </a:t>
            </a:r>
            <a:r>
              <a:rPr lang="es-US" sz="1100" i="1" dirty="0" err="1">
                <a:solidFill>
                  <a:srgbClr val="706866"/>
                </a:solidFill>
              </a:rPr>
              <a:t>the</a:t>
            </a:r>
            <a:r>
              <a:rPr lang="es-US" sz="1100" i="1" dirty="0">
                <a:solidFill>
                  <a:srgbClr val="706866"/>
                </a:solidFill>
              </a:rPr>
              <a:t> </a:t>
            </a:r>
            <a:r>
              <a:rPr lang="es-US" sz="1100" b="1" i="1" dirty="0" err="1">
                <a:solidFill>
                  <a:srgbClr val="706866"/>
                </a:solidFill>
              </a:rPr>
              <a:t>Users</a:t>
            </a:r>
            <a:r>
              <a:rPr lang="es-US" sz="1100" b="1" i="1" dirty="0">
                <a:solidFill>
                  <a:srgbClr val="706866"/>
                </a:solidFill>
              </a:rPr>
              <a:t> Module</a:t>
            </a:r>
            <a:endParaRPr lang="en-US" sz="1100" b="1" i="1" dirty="0">
              <a:solidFill>
                <a:srgbClr val="706866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337E99C-260E-8466-8525-40A1B7C3EECF}"/>
              </a:ext>
            </a:extLst>
          </p:cNvPr>
          <p:cNvSpPr txBox="1"/>
          <p:nvPr/>
        </p:nvSpPr>
        <p:spPr>
          <a:xfrm>
            <a:off x="422976" y="2364098"/>
            <a:ext cx="46343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100" i="1" dirty="0" err="1">
                <a:solidFill>
                  <a:srgbClr val="706866"/>
                </a:solidFill>
              </a:rPr>
              <a:t>Click</a:t>
            </a:r>
            <a:r>
              <a:rPr lang="es-US" sz="1100" i="1" dirty="0">
                <a:solidFill>
                  <a:srgbClr val="706866"/>
                </a:solidFill>
              </a:rPr>
              <a:t> </a:t>
            </a:r>
            <a:r>
              <a:rPr lang="es-US" sz="1100" i="1" dirty="0" err="1">
                <a:solidFill>
                  <a:srgbClr val="706866"/>
                </a:solidFill>
              </a:rPr>
              <a:t>on</a:t>
            </a:r>
            <a:r>
              <a:rPr lang="es-US" sz="1100" i="1" dirty="0">
                <a:solidFill>
                  <a:srgbClr val="706866"/>
                </a:solidFill>
              </a:rPr>
              <a:t> </a:t>
            </a:r>
            <a:r>
              <a:rPr lang="es-US" sz="1100" i="1" dirty="0" err="1">
                <a:solidFill>
                  <a:srgbClr val="706866"/>
                </a:solidFill>
              </a:rPr>
              <a:t>the</a:t>
            </a:r>
            <a:r>
              <a:rPr lang="es-US" sz="1100" i="1" dirty="0">
                <a:solidFill>
                  <a:srgbClr val="706866"/>
                </a:solidFill>
              </a:rPr>
              <a:t> </a:t>
            </a:r>
            <a:r>
              <a:rPr lang="es-US" sz="1100" b="1" i="1" dirty="0" err="1">
                <a:solidFill>
                  <a:srgbClr val="706866"/>
                </a:solidFill>
              </a:rPr>
              <a:t>User</a:t>
            </a:r>
            <a:r>
              <a:rPr lang="es-US" sz="1100" b="1" i="1" dirty="0">
                <a:solidFill>
                  <a:srgbClr val="706866"/>
                </a:solidFill>
              </a:rPr>
              <a:t> ID </a:t>
            </a:r>
            <a:r>
              <a:rPr lang="es-US" sz="1100" i="1" dirty="0" err="1">
                <a:solidFill>
                  <a:srgbClr val="706866"/>
                </a:solidFill>
              </a:rPr>
              <a:t>Hyperlink</a:t>
            </a:r>
            <a:r>
              <a:rPr lang="es-US" sz="1100" i="1" dirty="0">
                <a:solidFill>
                  <a:srgbClr val="706866"/>
                </a:solidFill>
              </a:rPr>
              <a:t> and use </a:t>
            </a:r>
            <a:r>
              <a:rPr lang="es-US" sz="1100" i="1" dirty="0" err="1">
                <a:solidFill>
                  <a:srgbClr val="706866"/>
                </a:solidFill>
              </a:rPr>
              <a:t>the</a:t>
            </a:r>
            <a:r>
              <a:rPr lang="es-US" sz="1100" i="1" dirty="0">
                <a:solidFill>
                  <a:srgbClr val="706866"/>
                </a:solidFill>
              </a:rPr>
              <a:t> </a:t>
            </a:r>
            <a:r>
              <a:rPr lang="es-US" sz="1100" b="1" i="1" dirty="0" err="1">
                <a:solidFill>
                  <a:srgbClr val="706866"/>
                </a:solidFill>
              </a:rPr>
              <a:t>Search</a:t>
            </a:r>
            <a:r>
              <a:rPr lang="es-US" sz="1100" b="1" i="1" dirty="0">
                <a:solidFill>
                  <a:srgbClr val="706866"/>
                </a:solidFill>
              </a:rPr>
              <a:t> </a:t>
            </a:r>
            <a:r>
              <a:rPr lang="es-US" sz="1100" b="1" i="1" dirty="0" err="1">
                <a:solidFill>
                  <a:srgbClr val="706866"/>
                </a:solidFill>
              </a:rPr>
              <a:t>for</a:t>
            </a:r>
            <a:r>
              <a:rPr lang="es-US" sz="1100" b="1" i="1" dirty="0">
                <a:solidFill>
                  <a:srgbClr val="706866"/>
                </a:solidFill>
              </a:rPr>
              <a:t> </a:t>
            </a:r>
            <a:r>
              <a:rPr lang="es-US" sz="1100" i="1" dirty="0">
                <a:solidFill>
                  <a:srgbClr val="706866"/>
                </a:solidFill>
              </a:rPr>
              <a:t>Field</a:t>
            </a:r>
            <a:endParaRPr lang="en-US" sz="1100" i="1" dirty="0">
              <a:solidFill>
                <a:srgbClr val="706866"/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E79706A-6FAB-E540-C00C-173F23A3F8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481" y="2683588"/>
            <a:ext cx="5734050" cy="14097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0686DE35-5900-61FB-D599-E6F01E99704F}"/>
              </a:ext>
            </a:extLst>
          </p:cNvPr>
          <p:cNvSpPr txBox="1"/>
          <p:nvPr/>
        </p:nvSpPr>
        <p:spPr>
          <a:xfrm>
            <a:off x="1348156" y="4169682"/>
            <a:ext cx="46343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100" i="1" dirty="0">
                <a:solidFill>
                  <a:srgbClr val="706866"/>
                </a:solidFill>
              </a:rPr>
              <a:t>Try </a:t>
            </a:r>
            <a:r>
              <a:rPr lang="es-US" sz="1100" i="1" dirty="0" err="1">
                <a:solidFill>
                  <a:srgbClr val="706866"/>
                </a:solidFill>
              </a:rPr>
              <a:t>using</a:t>
            </a:r>
            <a:r>
              <a:rPr lang="es-US" sz="1100" i="1" dirty="0">
                <a:solidFill>
                  <a:srgbClr val="706866"/>
                </a:solidFill>
              </a:rPr>
              <a:t> </a:t>
            </a:r>
            <a:r>
              <a:rPr lang="es-US" sz="1100" i="1" dirty="0" err="1">
                <a:solidFill>
                  <a:srgbClr val="706866"/>
                </a:solidFill>
              </a:rPr>
              <a:t>different</a:t>
            </a:r>
            <a:r>
              <a:rPr lang="es-US" sz="1100" i="1" dirty="0">
                <a:solidFill>
                  <a:srgbClr val="706866"/>
                </a:solidFill>
              </a:rPr>
              <a:t> </a:t>
            </a:r>
            <a:r>
              <a:rPr lang="es-US" sz="1100" i="1" dirty="0" err="1">
                <a:solidFill>
                  <a:srgbClr val="706866"/>
                </a:solidFill>
              </a:rPr>
              <a:t>information</a:t>
            </a:r>
            <a:r>
              <a:rPr lang="es-US" sz="1100" i="1" dirty="0">
                <a:solidFill>
                  <a:srgbClr val="706866"/>
                </a:solidFill>
              </a:rPr>
              <a:t> </a:t>
            </a:r>
            <a:r>
              <a:rPr lang="es-US" sz="1100" i="1" dirty="0" err="1">
                <a:solidFill>
                  <a:srgbClr val="706866"/>
                </a:solidFill>
              </a:rPr>
              <a:t>to</a:t>
            </a:r>
            <a:r>
              <a:rPr lang="es-US" sz="1100" i="1" dirty="0">
                <a:solidFill>
                  <a:srgbClr val="706866"/>
                </a:solidFill>
              </a:rPr>
              <a:t> locate </a:t>
            </a:r>
            <a:r>
              <a:rPr lang="es-US" sz="1100" i="1" dirty="0" err="1">
                <a:solidFill>
                  <a:srgbClr val="706866"/>
                </a:solidFill>
              </a:rPr>
              <a:t>the</a:t>
            </a:r>
            <a:r>
              <a:rPr lang="es-US" sz="1100" i="1" dirty="0">
                <a:solidFill>
                  <a:srgbClr val="706866"/>
                </a:solidFill>
              </a:rPr>
              <a:t> </a:t>
            </a:r>
            <a:r>
              <a:rPr lang="es-US" sz="1100" i="1" dirty="0" err="1">
                <a:solidFill>
                  <a:srgbClr val="706866"/>
                </a:solidFill>
              </a:rPr>
              <a:t>EE’s</a:t>
            </a:r>
            <a:r>
              <a:rPr lang="es-US" sz="1100" i="1" dirty="0">
                <a:solidFill>
                  <a:srgbClr val="706866"/>
                </a:solidFill>
              </a:rPr>
              <a:t> </a:t>
            </a:r>
            <a:r>
              <a:rPr lang="es-US" sz="1100" i="1" dirty="0" err="1">
                <a:solidFill>
                  <a:srgbClr val="706866"/>
                </a:solidFill>
              </a:rPr>
              <a:t>Profile</a:t>
            </a:r>
            <a:r>
              <a:rPr lang="es-US" sz="1100" i="1" dirty="0">
                <a:solidFill>
                  <a:srgbClr val="706866"/>
                </a:solidFill>
              </a:rPr>
              <a:t> </a:t>
            </a:r>
            <a:r>
              <a:rPr lang="es-US" sz="1100" i="1" dirty="0" err="1">
                <a:solidFill>
                  <a:srgbClr val="706866"/>
                </a:solidFill>
              </a:rPr>
              <a:t>such</a:t>
            </a:r>
            <a:r>
              <a:rPr lang="es-US" sz="1100" i="1" dirty="0">
                <a:solidFill>
                  <a:srgbClr val="706866"/>
                </a:solidFill>
              </a:rPr>
              <a:t> as: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AEFA55CB-A78A-E940-AE11-1F71AEF95A56}"/>
              </a:ext>
            </a:extLst>
          </p:cNvPr>
          <p:cNvGrpSpPr/>
          <p:nvPr/>
        </p:nvGrpSpPr>
        <p:grpSpPr>
          <a:xfrm>
            <a:off x="6579463" y="1158035"/>
            <a:ext cx="1859187" cy="2920231"/>
            <a:chOff x="202623" y="1295183"/>
            <a:chExt cx="1859187" cy="2920231"/>
          </a:xfrm>
        </p:grpSpPr>
        <p:pic>
          <p:nvPicPr>
            <p:cNvPr id="1026" name="Picture 2" descr="Smart guy Images | Free Vectors, Stock Photos &amp; PSD">
              <a:extLst>
                <a:ext uri="{FF2B5EF4-FFF2-40B4-BE49-F238E27FC236}">
                  <a16:creationId xmlns:a16="http://schemas.microsoft.com/office/drawing/2014/main" id="{B217CBF2-9338-B9C9-45A7-8194E9E66D5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239" r="14802" b="7292"/>
            <a:stretch/>
          </p:blipFill>
          <p:spPr bwMode="auto">
            <a:xfrm>
              <a:off x="330085" y="1295183"/>
              <a:ext cx="1597665" cy="20582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408CA79-9CC1-B4C2-8738-BFC5093DCDB1}"/>
                </a:ext>
              </a:extLst>
            </p:cNvPr>
            <p:cNvSpPr txBox="1"/>
            <p:nvPr/>
          </p:nvSpPr>
          <p:spPr>
            <a:xfrm>
              <a:off x="202913" y="3019371"/>
              <a:ext cx="743747" cy="334566"/>
            </a:xfrm>
            <a:prstGeom prst="snip1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Tips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DCCED61-EECB-124D-2D6E-E45B5F225B3F}"/>
                </a:ext>
              </a:extLst>
            </p:cNvPr>
            <p:cNvSpPr txBox="1"/>
            <p:nvPr/>
          </p:nvSpPr>
          <p:spPr>
            <a:xfrm>
              <a:off x="205776" y="3385403"/>
              <a:ext cx="1852588" cy="255389"/>
            </a:xfrm>
            <a:prstGeom prst="roundRect">
              <a:avLst/>
            </a:prstGeom>
            <a:gradFill flip="none" rotWithShape="1">
              <a:gsLst>
                <a:gs pos="0">
                  <a:srgbClr val="00A5B5">
                    <a:shade val="30000"/>
                    <a:satMod val="115000"/>
                    <a:lumMod val="83000"/>
                    <a:alpha val="83000"/>
                  </a:srgbClr>
                </a:gs>
                <a:gs pos="50000">
                  <a:srgbClr val="00A5B5">
                    <a:shade val="67500"/>
                    <a:satMod val="115000"/>
                  </a:srgbClr>
                </a:gs>
                <a:gs pos="100000">
                  <a:srgbClr val="00A5B5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Identify the instance first.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D6D8BE3A-5A88-A441-3D3F-87AD8B8287F1}"/>
                </a:ext>
              </a:extLst>
            </p:cNvPr>
            <p:cNvSpPr txBox="1"/>
            <p:nvPr/>
          </p:nvSpPr>
          <p:spPr>
            <a:xfrm>
              <a:off x="209222" y="3960025"/>
              <a:ext cx="1852588" cy="255389"/>
            </a:xfrm>
            <a:prstGeom prst="roundRect">
              <a:avLst/>
            </a:prstGeom>
            <a:gradFill flip="none" rotWithShape="1">
              <a:gsLst>
                <a:gs pos="0">
                  <a:srgbClr val="00A5B5">
                    <a:shade val="30000"/>
                    <a:satMod val="115000"/>
                    <a:lumMod val="83000"/>
                    <a:alpha val="83000"/>
                  </a:srgbClr>
                </a:gs>
                <a:gs pos="50000">
                  <a:srgbClr val="00A5B5">
                    <a:shade val="67500"/>
                    <a:satMod val="115000"/>
                  </a:srgbClr>
                </a:gs>
                <a:gs pos="100000">
                  <a:srgbClr val="00A5B5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Have the correct spelling.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4A64D2B1-C2ED-077A-725E-E7138AC311B5}"/>
                </a:ext>
              </a:extLst>
            </p:cNvPr>
            <p:cNvSpPr txBox="1"/>
            <p:nvPr/>
          </p:nvSpPr>
          <p:spPr>
            <a:xfrm>
              <a:off x="202623" y="3672714"/>
              <a:ext cx="1852588" cy="255389"/>
            </a:xfrm>
            <a:prstGeom prst="roundRect">
              <a:avLst/>
            </a:prstGeom>
            <a:gradFill flip="none" rotWithShape="1">
              <a:gsLst>
                <a:gs pos="0">
                  <a:srgbClr val="00A5B5">
                    <a:shade val="30000"/>
                    <a:satMod val="115000"/>
                    <a:lumMod val="83000"/>
                    <a:alpha val="83000"/>
                  </a:srgbClr>
                </a:gs>
                <a:gs pos="50000">
                  <a:srgbClr val="00A5B5">
                    <a:shade val="67500"/>
                    <a:satMod val="115000"/>
                  </a:srgbClr>
                </a:gs>
                <a:gs pos="100000">
                  <a:srgbClr val="00A5B5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Do not use common names</a:t>
              </a: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1A7E8048-8D4F-8B59-6F79-98DD7A82C801}"/>
              </a:ext>
            </a:extLst>
          </p:cNvPr>
          <p:cNvSpPr txBox="1"/>
          <p:nvPr/>
        </p:nvSpPr>
        <p:spPr>
          <a:xfrm>
            <a:off x="2878039" y="4370495"/>
            <a:ext cx="463437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US" sz="1050" b="1" i="1" dirty="0">
                <a:solidFill>
                  <a:srgbClr val="00A5B5"/>
                </a:solidFill>
              </a:rPr>
              <a:t>email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US" sz="1050" b="1" i="1" dirty="0">
                <a:solidFill>
                  <a:srgbClr val="00A5B5"/>
                </a:solidFill>
              </a:rPr>
              <a:t>Full </a:t>
            </a:r>
            <a:r>
              <a:rPr lang="es-US" sz="1050" b="1" i="1" dirty="0" err="1">
                <a:solidFill>
                  <a:srgbClr val="00A5B5"/>
                </a:solidFill>
              </a:rPr>
              <a:t>name</a:t>
            </a:r>
            <a:endParaRPr lang="es-US" sz="1050" b="1" i="1" dirty="0">
              <a:solidFill>
                <a:srgbClr val="00A5B5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US" sz="1050" b="1" i="1" dirty="0" err="1">
                <a:solidFill>
                  <a:srgbClr val="00A5B5"/>
                </a:solidFill>
              </a:rPr>
              <a:t>Username</a:t>
            </a:r>
            <a:r>
              <a:rPr lang="es-US" sz="1050" b="1" i="1" dirty="0">
                <a:solidFill>
                  <a:srgbClr val="00A5B5"/>
                </a:solidFill>
              </a:rPr>
              <a:t> (</a:t>
            </a:r>
            <a:r>
              <a:rPr lang="es-US" sz="1050" b="1" i="1" dirty="0" err="1">
                <a:solidFill>
                  <a:srgbClr val="00A5B5"/>
                </a:solidFill>
              </a:rPr>
              <a:t>ask</a:t>
            </a:r>
            <a:r>
              <a:rPr lang="es-US" sz="1050" b="1" i="1" dirty="0">
                <a:solidFill>
                  <a:srgbClr val="00A5B5"/>
                </a:solidFill>
              </a:rPr>
              <a:t> </a:t>
            </a:r>
            <a:r>
              <a:rPr lang="es-US" sz="1050" b="1" i="1" dirty="0" err="1">
                <a:solidFill>
                  <a:srgbClr val="00A5B5"/>
                </a:solidFill>
              </a:rPr>
              <a:t>if</a:t>
            </a:r>
            <a:r>
              <a:rPr lang="es-US" sz="1050" b="1" i="1" dirty="0">
                <a:solidFill>
                  <a:srgbClr val="00A5B5"/>
                </a:solidFill>
              </a:rPr>
              <a:t> </a:t>
            </a:r>
            <a:r>
              <a:rPr lang="es-US" sz="1050" b="1" i="1" dirty="0" err="1">
                <a:solidFill>
                  <a:srgbClr val="00A5B5"/>
                </a:solidFill>
              </a:rPr>
              <a:t>the</a:t>
            </a:r>
            <a:r>
              <a:rPr lang="es-US" sz="1050" b="1" i="1" dirty="0">
                <a:solidFill>
                  <a:srgbClr val="00A5B5"/>
                </a:solidFill>
              </a:rPr>
              <a:t> </a:t>
            </a:r>
            <a:r>
              <a:rPr lang="es-US" sz="1050" b="1" i="1" dirty="0" err="1">
                <a:solidFill>
                  <a:srgbClr val="00A5B5"/>
                </a:solidFill>
              </a:rPr>
              <a:t>caller</a:t>
            </a:r>
            <a:r>
              <a:rPr lang="es-US" sz="1050" b="1" i="1" dirty="0">
                <a:solidFill>
                  <a:srgbClr val="00A5B5"/>
                </a:solidFill>
              </a:rPr>
              <a:t> </a:t>
            </a:r>
            <a:r>
              <a:rPr lang="es-US" sz="1050" b="1" i="1" dirty="0" err="1">
                <a:solidFill>
                  <a:srgbClr val="00A5B5"/>
                </a:solidFill>
              </a:rPr>
              <a:t>knows</a:t>
            </a:r>
            <a:r>
              <a:rPr lang="es-US" sz="1050" b="1" i="1" dirty="0">
                <a:solidFill>
                  <a:srgbClr val="00A5B5"/>
                </a:solidFill>
              </a:rPr>
              <a:t> </a:t>
            </a:r>
            <a:r>
              <a:rPr lang="es-US" sz="1050" b="1" i="1" dirty="0" err="1">
                <a:solidFill>
                  <a:srgbClr val="00A5B5"/>
                </a:solidFill>
              </a:rPr>
              <a:t>it</a:t>
            </a:r>
            <a:r>
              <a:rPr lang="es-US" sz="1050" b="1" i="1" dirty="0">
                <a:solidFill>
                  <a:srgbClr val="00A5B5"/>
                </a:solidFill>
              </a:rPr>
              <a:t>)</a:t>
            </a:r>
          </a:p>
          <a:p>
            <a:endParaRPr lang="en-US" sz="105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3FBD34D-CEDB-D478-6434-3B2DFABC1AE3}"/>
              </a:ext>
            </a:extLst>
          </p:cNvPr>
          <p:cNvSpPr txBox="1"/>
          <p:nvPr/>
        </p:nvSpPr>
        <p:spPr>
          <a:xfrm>
            <a:off x="271220" y="969198"/>
            <a:ext cx="6182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400" b="1" dirty="0"/>
              <a:t>1.</a:t>
            </a:r>
            <a:endParaRPr lang="en-US" sz="1400" b="1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F2226EA-6B13-416C-AA55-956FDEABC556}"/>
              </a:ext>
            </a:extLst>
          </p:cNvPr>
          <p:cNvSpPr txBox="1"/>
          <p:nvPr/>
        </p:nvSpPr>
        <p:spPr>
          <a:xfrm>
            <a:off x="271220" y="2345015"/>
            <a:ext cx="6182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400" b="1" dirty="0"/>
              <a:t>2.</a:t>
            </a:r>
            <a:endParaRPr lang="en-US" sz="1400" b="1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5DCFACF-4C65-01B6-8E2F-21707B536728}"/>
              </a:ext>
            </a:extLst>
          </p:cNvPr>
          <p:cNvSpPr txBox="1"/>
          <p:nvPr/>
        </p:nvSpPr>
        <p:spPr>
          <a:xfrm>
            <a:off x="1179578" y="4151168"/>
            <a:ext cx="6182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400" b="1" dirty="0"/>
              <a:t>3.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942436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Thinking Images | Free Vectors, Stock Photos &amp; PSD">
            <a:extLst>
              <a:ext uri="{FF2B5EF4-FFF2-40B4-BE49-F238E27FC236}">
                <a16:creationId xmlns:a16="http://schemas.microsoft.com/office/drawing/2014/main" id="{2B5363E3-00CF-4DDA-B45D-AE326C1476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" t="-274" r="-199" b="6600"/>
          <a:stretch/>
        </p:blipFill>
        <p:spPr bwMode="auto">
          <a:xfrm>
            <a:off x="2596996" y="1155658"/>
            <a:ext cx="4257276" cy="3987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DAAD-E290-4F17-A90C-A5D4D3DF71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874F6642-2191-2D1D-BABE-0DEBF709F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4932" y="403673"/>
            <a:ext cx="5774136" cy="369333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FA6D26"/>
                </a:solidFill>
              </a:rPr>
              <a:t>Identify the staff of a Client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C47C682-5099-2FDE-4E1A-D4DB3C5BB3BD}"/>
              </a:ext>
            </a:extLst>
          </p:cNvPr>
          <p:cNvGrpSpPr/>
          <p:nvPr/>
        </p:nvGrpSpPr>
        <p:grpSpPr>
          <a:xfrm>
            <a:off x="1157572" y="301709"/>
            <a:ext cx="1318838" cy="552663"/>
            <a:chOff x="228600" y="535259"/>
            <a:chExt cx="1318838" cy="55266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C2FA498-72B4-2800-642A-062CF0A44A60}"/>
                </a:ext>
              </a:extLst>
            </p:cNvPr>
            <p:cNvSpPr txBox="1"/>
            <p:nvPr/>
          </p:nvSpPr>
          <p:spPr>
            <a:xfrm>
              <a:off x="228600" y="535259"/>
              <a:ext cx="730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b="1" dirty="0"/>
                <a:t>TIPS</a:t>
              </a:r>
              <a:endParaRPr lang="en-US" b="1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D41E159-61FE-C502-9795-E89E0068B677}"/>
                </a:ext>
              </a:extLst>
            </p:cNvPr>
            <p:cNvSpPr txBox="1"/>
            <p:nvPr/>
          </p:nvSpPr>
          <p:spPr>
            <a:xfrm>
              <a:off x="415726" y="718590"/>
              <a:ext cx="11317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b="1" dirty="0"/>
                <a:t>TRICKS</a:t>
              </a:r>
              <a:endParaRPr lang="en-US" b="1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01E97F8-D1F6-CF4F-664A-1A2EDFF60602}"/>
                </a:ext>
              </a:extLst>
            </p:cNvPr>
            <p:cNvSpPr txBox="1"/>
            <p:nvPr/>
          </p:nvSpPr>
          <p:spPr>
            <a:xfrm>
              <a:off x="756112" y="548195"/>
              <a:ext cx="225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dirty="0">
                  <a:solidFill>
                    <a:srgbClr val="00A5B5"/>
                  </a:solidFill>
                </a:rPr>
                <a:t>&amp;</a:t>
              </a:r>
              <a:endParaRPr lang="en-US" dirty="0">
                <a:solidFill>
                  <a:srgbClr val="00A5B5"/>
                </a:solidFill>
              </a:endParaRP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2EE9F9A-9E4F-32BE-5510-3580FE6BBB23}"/>
              </a:ext>
            </a:extLst>
          </p:cNvPr>
          <p:cNvCxnSpPr>
            <a:cxnSpLocks/>
          </p:cNvCxnSpPr>
          <p:nvPr/>
        </p:nvCxnSpPr>
        <p:spPr>
          <a:xfrm>
            <a:off x="2356522" y="383683"/>
            <a:ext cx="0" cy="371117"/>
          </a:xfrm>
          <a:prstGeom prst="line">
            <a:avLst/>
          </a:prstGeom>
          <a:ln w="38100">
            <a:solidFill>
              <a:srgbClr val="FA6A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Premium Vector | Hijab girl with idea gesture concept">
            <a:extLst>
              <a:ext uri="{FF2B5EF4-FFF2-40B4-BE49-F238E27FC236}">
                <a16:creationId xmlns:a16="http://schemas.microsoft.com/office/drawing/2014/main" id="{E432E8E0-45DD-4E68-7F5F-F348D85529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78" r="17805"/>
          <a:stretch/>
        </p:blipFill>
        <p:spPr bwMode="auto">
          <a:xfrm>
            <a:off x="517449" y="1053693"/>
            <a:ext cx="1824128" cy="2709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7203671-1A47-6989-D3EE-89100363A5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76939" y="1490824"/>
            <a:ext cx="5571192" cy="76401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5118187E-8F37-58C8-86EC-1E1F03DBF292}"/>
              </a:ext>
            </a:extLst>
          </p:cNvPr>
          <p:cNvSpPr txBox="1"/>
          <p:nvPr/>
        </p:nvSpPr>
        <p:spPr>
          <a:xfrm>
            <a:off x="2876939" y="1196304"/>
            <a:ext cx="26193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100" i="1" dirty="0" err="1">
                <a:solidFill>
                  <a:srgbClr val="706866"/>
                </a:solidFill>
              </a:rPr>
              <a:t>Type</a:t>
            </a:r>
            <a:r>
              <a:rPr lang="es-US" sz="1100" i="1" dirty="0">
                <a:solidFill>
                  <a:srgbClr val="706866"/>
                </a:solidFill>
              </a:rPr>
              <a:t> </a:t>
            </a:r>
            <a:r>
              <a:rPr lang="es-US" sz="1100" b="1" i="1" dirty="0">
                <a:solidFill>
                  <a:srgbClr val="706866"/>
                </a:solidFill>
              </a:rPr>
              <a:t>Home</a:t>
            </a:r>
            <a:r>
              <a:rPr lang="es-US" sz="1100" i="1" dirty="0">
                <a:solidFill>
                  <a:srgbClr val="706866"/>
                </a:solidFill>
              </a:rPr>
              <a:t> in </a:t>
            </a:r>
            <a:r>
              <a:rPr lang="es-US" sz="1100" i="1" dirty="0" err="1">
                <a:solidFill>
                  <a:srgbClr val="706866"/>
                </a:solidFill>
              </a:rPr>
              <a:t>the</a:t>
            </a:r>
            <a:r>
              <a:rPr lang="es-US" sz="1100" i="1" dirty="0">
                <a:solidFill>
                  <a:srgbClr val="706866"/>
                </a:solidFill>
              </a:rPr>
              <a:t> </a:t>
            </a:r>
            <a:r>
              <a:rPr lang="es-US" sz="1100" i="1" dirty="0" err="1">
                <a:solidFill>
                  <a:srgbClr val="706866"/>
                </a:solidFill>
              </a:rPr>
              <a:t>search</a:t>
            </a:r>
            <a:r>
              <a:rPr lang="es-US" sz="1100" i="1" dirty="0">
                <a:solidFill>
                  <a:srgbClr val="706866"/>
                </a:solidFill>
              </a:rPr>
              <a:t> bar</a:t>
            </a:r>
            <a:endParaRPr lang="en-US" sz="1100" b="1" i="1" dirty="0">
              <a:solidFill>
                <a:srgbClr val="706866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1F6B4E8-710A-E156-D7A2-86C077FF8FEE}"/>
              </a:ext>
            </a:extLst>
          </p:cNvPr>
          <p:cNvSpPr txBox="1"/>
          <p:nvPr/>
        </p:nvSpPr>
        <p:spPr>
          <a:xfrm>
            <a:off x="2725183" y="1177713"/>
            <a:ext cx="6182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400" b="1" dirty="0"/>
              <a:t>1.</a:t>
            </a:r>
            <a:endParaRPr lang="en-US" sz="1400" b="1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0CCB3EF-8222-38C4-1CAD-FA49BE6A7CA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63802" y="2828324"/>
            <a:ext cx="5532029" cy="1681303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B66C19B7-F763-8D9C-760E-8BCC97F6BED4}"/>
              </a:ext>
            </a:extLst>
          </p:cNvPr>
          <p:cNvSpPr txBox="1"/>
          <p:nvPr/>
        </p:nvSpPr>
        <p:spPr>
          <a:xfrm>
            <a:off x="2876939" y="2571454"/>
            <a:ext cx="55320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noProof="1">
                <a:solidFill>
                  <a:srgbClr val="706866"/>
                </a:solidFill>
              </a:rPr>
              <a:t>PRISM Will display the people assigned to that Client, also found in Client details</a:t>
            </a:r>
            <a:endParaRPr lang="en-US" sz="1100" b="1" i="1" noProof="1">
              <a:solidFill>
                <a:srgbClr val="706866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27BB883-BD93-5D2B-0C07-A8F306ADB72B}"/>
              </a:ext>
            </a:extLst>
          </p:cNvPr>
          <p:cNvSpPr txBox="1"/>
          <p:nvPr/>
        </p:nvSpPr>
        <p:spPr>
          <a:xfrm>
            <a:off x="2725183" y="2517416"/>
            <a:ext cx="6182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400" b="1" dirty="0"/>
              <a:t>2.</a:t>
            </a:r>
            <a:endParaRPr lang="en-US" sz="1400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4245EC6-CBDA-6BEF-AE4E-458209CB235A}"/>
              </a:ext>
            </a:extLst>
          </p:cNvPr>
          <p:cNvSpPr txBox="1"/>
          <p:nvPr/>
        </p:nvSpPr>
        <p:spPr>
          <a:xfrm>
            <a:off x="655037" y="3673213"/>
            <a:ext cx="1824128" cy="836414"/>
          </a:xfrm>
          <a:prstGeom prst="snip1Rect">
            <a:avLst/>
          </a:prstGeom>
          <a:solidFill>
            <a:srgbClr val="FFC000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1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wan to know who is the Payroll Rep, Benefits Rep, CRM, etc. Assigned to a Client…</a:t>
            </a:r>
            <a:endParaRPr lang="en-US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8591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Thinking Images | Free Vectors, Stock Photos &amp; PSD">
            <a:extLst>
              <a:ext uri="{FF2B5EF4-FFF2-40B4-BE49-F238E27FC236}">
                <a16:creationId xmlns:a16="http://schemas.microsoft.com/office/drawing/2014/main" id="{2B5363E3-00CF-4DDA-B45D-AE326C1476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" t="-274" r="-199" b="6600"/>
          <a:stretch/>
        </p:blipFill>
        <p:spPr bwMode="auto">
          <a:xfrm>
            <a:off x="2589332" y="1155658"/>
            <a:ext cx="4257276" cy="3987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DAAD-E290-4F17-A90C-A5D4D3DF71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36799" y="4921265"/>
            <a:ext cx="274320" cy="273844"/>
          </a:xfrm>
        </p:spPr>
        <p:txBody>
          <a:bodyPr/>
          <a:lstStyle/>
          <a:p>
            <a:fld id="{00000000-1234-1234-1234-123412341234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4F1A9104-C37B-4752-9A1C-A3583AF66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6437" y="406533"/>
            <a:ext cx="2887066" cy="369333"/>
          </a:xfrm>
        </p:spPr>
        <p:txBody>
          <a:bodyPr/>
          <a:lstStyle/>
          <a:p>
            <a:r>
              <a:rPr lang="en-US" sz="2800" dirty="0">
                <a:solidFill>
                  <a:srgbClr val="FA6D26"/>
                </a:solidFill>
              </a:rPr>
              <a:t>Wildcard Search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5B1502D-6904-379B-A566-D4BC115DB5B6}"/>
              </a:ext>
            </a:extLst>
          </p:cNvPr>
          <p:cNvSpPr txBox="1"/>
          <p:nvPr/>
        </p:nvSpPr>
        <p:spPr>
          <a:xfrm>
            <a:off x="2300816" y="3107867"/>
            <a:ext cx="4348508" cy="253916"/>
          </a:xfrm>
          <a:prstGeom prst="rect">
            <a:avLst/>
          </a:prstGeom>
          <a:solidFill>
            <a:srgbClr val="E7E6E6">
              <a:alpha val="18824"/>
            </a:srgbClr>
          </a:solidFill>
        </p:spPr>
        <p:txBody>
          <a:bodyPr wrap="square" rtlCol="0">
            <a:spAutoFit/>
          </a:bodyPr>
          <a:lstStyle/>
          <a:p>
            <a:pPr algn="ctr"/>
            <a:endParaRPr lang="en-US" sz="1050" dirty="0">
              <a:solidFill>
                <a:schemeClr val="tx2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651935A-8C2C-D559-C33E-DF3B7E1A7988}"/>
              </a:ext>
            </a:extLst>
          </p:cNvPr>
          <p:cNvGrpSpPr/>
          <p:nvPr/>
        </p:nvGrpSpPr>
        <p:grpSpPr>
          <a:xfrm>
            <a:off x="2435943" y="314634"/>
            <a:ext cx="1318838" cy="552663"/>
            <a:chOff x="228600" y="535259"/>
            <a:chExt cx="1318838" cy="552663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91EFFCE6-6EF7-C712-87F2-DD2D12B37F44}"/>
                </a:ext>
              </a:extLst>
            </p:cNvPr>
            <p:cNvSpPr txBox="1"/>
            <p:nvPr/>
          </p:nvSpPr>
          <p:spPr>
            <a:xfrm>
              <a:off x="228600" y="535259"/>
              <a:ext cx="730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b="1" dirty="0"/>
                <a:t>TIPS</a:t>
              </a:r>
              <a:endParaRPr lang="en-US" b="1" dirty="0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A7BE9410-F96A-AD29-DB64-5C7ED99CB03D}"/>
                </a:ext>
              </a:extLst>
            </p:cNvPr>
            <p:cNvSpPr txBox="1"/>
            <p:nvPr/>
          </p:nvSpPr>
          <p:spPr>
            <a:xfrm>
              <a:off x="415726" y="718590"/>
              <a:ext cx="11317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b="1" dirty="0"/>
                <a:t>TRICKS</a:t>
              </a:r>
              <a:endParaRPr lang="en-US" b="1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FC459DB-7388-8018-2374-4E2B8DF8F726}"/>
                </a:ext>
              </a:extLst>
            </p:cNvPr>
            <p:cNvSpPr txBox="1"/>
            <p:nvPr/>
          </p:nvSpPr>
          <p:spPr>
            <a:xfrm>
              <a:off x="756112" y="548195"/>
              <a:ext cx="225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dirty="0">
                  <a:solidFill>
                    <a:srgbClr val="00A5B5"/>
                  </a:solidFill>
                </a:rPr>
                <a:t>&amp;</a:t>
              </a:r>
              <a:endParaRPr lang="en-US" dirty="0">
                <a:solidFill>
                  <a:srgbClr val="00A5B5"/>
                </a:solidFill>
              </a:endParaRPr>
            </a:p>
          </p:txBody>
        </p:sp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A21D14D-20EF-DB9B-C349-961A71658B83}"/>
              </a:ext>
            </a:extLst>
          </p:cNvPr>
          <p:cNvCxnSpPr>
            <a:cxnSpLocks/>
          </p:cNvCxnSpPr>
          <p:nvPr/>
        </p:nvCxnSpPr>
        <p:spPr>
          <a:xfrm>
            <a:off x="3634893" y="396608"/>
            <a:ext cx="0" cy="371117"/>
          </a:xfrm>
          <a:prstGeom prst="line">
            <a:avLst/>
          </a:prstGeom>
          <a:ln w="38100">
            <a:solidFill>
              <a:srgbClr val="FA6A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>
            <a:extLst>
              <a:ext uri="{FF2B5EF4-FFF2-40B4-BE49-F238E27FC236}">
                <a16:creationId xmlns:a16="http://schemas.microsoft.com/office/drawing/2014/main" id="{AEFA55CB-A78A-E940-AE11-1F71AEF95A56}"/>
              </a:ext>
            </a:extLst>
          </p:cNvPr>
          <p:cNvGrpSpPr/>
          <p:nvPr/>
        </p:nvGrpSpPr>
        <p:grpSpPr>
          <a:xfrm>
            <a:off x="6603503" y="934681"/>
            <a:ext cx="1859187" cy="2920231"/>
            <a:chOff x="202623" y="1295183"/>
            <a:chExt cx="1859187" cy="2920231"/>
          </a:xfrm>
        </p:grpSpPr>
        <p:pic>
          <p:nvPicPr>
            <p:cNvPr id="1026" name="Picture 2" descr="Smart guy Images | Free Vectors, Stock Photos &amp; PSD">
              <a:extLst>
                <a:ext uri="{FF2B5EF4-FFF2-40B4-BE49-F238E27FC236}">
                  <a16:creationId xmlns:a16="http://schemas.microsoft.com/office/drawing/2014/main" id="{B217CBF2-9338-B9C9-45A7-8194E9E66D5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239" r="14802" b="7292"/>
            <a:stretch/>
          </p:blipFill>
          <p:spPr bwMode="auto">
            <a:xfrm>
              <a:off x="330085" y="1295183"/>
              <a:ext cx="1597665" cy="20582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408CA79-9CC1-B4C2-8738-BFC5093DCDB1}"/>
                </a:ext>
              </a:extLst>
            </p:cNvPr>
            <p:cNvSpPr txBox="1"/>
            <p:nvPr/>
          </p:nvSpPr>
          <p:spPr>
            <a:xfrm>
              <a:off x="202913" y="3019371"/>
              <a:ext cx="743747" cy="334566"/>
            </a:xfrm>
            <a:prstGeom prst="snip1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Tips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DCCED61-EECB-124D-2D6E-E45B5F225B3F}"/>
                </a:ext>
              </a:extLst>
            </p:cNvPr>
            <p:cNvSpPr txBox="1"/>
            <p:nvPr/>
          </p:nvSpPr>
          <p:spPr>
            <a:xfrm>
              <a:off x="205776" y="3385403"/>
              <a:ext cx="1852588" cy="255389"/>
            </a:xfrm>
            <a:prstGeom prst="roundRect">
              <a:avLst/>
            </a:prstGeom>
            <a:gradFill flip="none" rotWithShape="1">
              <a:gsLst>
                <a:gs pos="0">
                  <a:srgbClr val="00A5B5">
                    <a:shade val="30000"/>
                    <a:satMod val="115000"/>
                    <a:lumMod val="83000"/>
                    <a:alpha val="83000"/>
                  </a:srgbClr>
                </a:gs>
                <a:gs pos="50000">
                  <a:srgbClr val="00A5B5">
                    <a:shade val="67500"/>
                    <a:satMod val="115000"/>
                  </a:srgbClr>
                </a:gs>
                <a:gs pos="100000">
                  <a:srgbClr val="00A5B5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Use it find open cases for an EE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D6D8BE3A-5A88-A441-3D3F-87AD8B8287F1}"/>
                </a:ext>
              </a:extLst>
            </p:cNvPr>
            <p:cNvSpPr txBox="1"/>
            <p:nvPr/>
          </p:nvSpPr>
          <p:spPr>
            <a:xfrm>
              <a:off x="209222" y="3960025"/>
              <a:ext cx="1852588" cy="255389"/>
            </a:xfrm>
            <a:prstGeom prst="roundRect">
              <a:avLst/>
            </a:prstGeom>
            <a:gradFill flip="none" rotWithShape="1">
              <a:gsLst>
                <a:gs pos="0">
                  <a:srgbClr val="00A5B5">
                    <a:shade val="30000"/>
                    <a:satMod val="115000"/>
                    <a:lumMod val="83000"/>
                    <a:alpha val="83000"/>
                  </a:srgbClr>
                </a:gs>
                <a:gs pos="50000">
                  <a:srgbClr val="00A5B5">
                    <a:shade val="67500"/>
                    <a:satMod val="115000"/>
                  </a:srgbClr>
                </a:gs>
                <a:gs pos="100000">
                  <a:srgbClr val="00A5B5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Have the correct spelling.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4A64D2B1-C2ED-077A-725E-E7138AC311B5}"/>
                </a:ext>
              </a:extLst>
            </p:cNvPr>
            <p:cNvSpPr txBox="1"/>
            <p:nvPr/>
          </p:nvSpPr>
          <p:spPr>
            <a:xfrm>
              <a:off x="202623" y="3672714"/>
              <a:ext cx="1852588" cy="255389"/>
            </a:xfrm>
            <a:prstGeom prst="roundRect">
              <a:avLst/>
            </a:prstGeom>
            <a:gradFill flip="none" rotWithShape="1">
              <a:gsLst>
                <a:gs pos="0">
                  <a:srgbClr val="00A5B5">
                    <a:shade val="30000"/>
                    <a:satMod val="115000"/>
                    <a:lumMod val="83000"/>
                    <a:alpha val="83000"/>
                  </a:srgbClr>
                </a:gs>
                <a:gs pos="50000">
                  <a:srgbClr val="00A5B5">
                    <a:shade val="67500"/>
                    <a:satMod val="115000"/>
                  </a:srgbClr>
                </a:gs>
                <a:gs pos="100000">
                  <a:srgbClr val="00A5B5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It will bring active and term EEs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88A8E2A3-5CBE-6ADC-B784-02F82944C6BE}"/>
              </a:ext>
            </a:extLst>
          </p:cNvPr>
          <p:cNvSpPr txBox="1"/>
          <p:nvPr/>
        </p:nvSpPr>
        <p:spPr>
          <a:xfrm>
            <a:off x="482097" y="1328301"/>
            <a:ext cx="19326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706866"/>
                </a:solidFill>
              </a:rPr>
              <a:t>Wildcard Search is a search method in which we can tell the system to find more specific information, simply by adding a </a:t>
            </a:r>
            <a:r>
              <a:rPr lang="en-US" sz="1200" b="1" dirty="0">
                <a:solidFill>
                  <a:srgbClr val="706866"/>
                </a:solidFill>
              </a:rPr>
              <a:t>%</a:t>
            </a:r>
            <a:r>
              <a:rPr lang="en-US" sz="1200" dirty="0">
                <a:solidFill>
                  <a:srgbClr val="706866"/>
                </a:solidFill>
              </a:rPr>
              <a:t> Like this: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B809577-42C0-3485-EC27-25AEA0B79C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55110" y="1152414"/>
            <a:ext cx="3600953" cy="1819529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18A6E0A-FABE-5F6E-836D-C9F607EC7061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-5403" r="26016"/>
          <a:stretch/>
        </p:blipFill>
        <p:spPr>
          <a:xfrm>
            <a:off x="487450" y="3144933"/>
            <a:ext cx="5868613" cy="45459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0E9EF31-DCDA-EBFB-672F-728B42D8B0A8}"/>
              </a:ext>
            </a:extLst>
          </p:cNvPr>
          <p:cNvSpPr txBox="1"/>
          <p:nvPr/>
        </p:nvSpPr>
        <p:spPr>
          <a:xfrm>
            <a:off x="482097" y="1101962"/>
            <a:ext cx="33819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noProof="1">
                <a:solidFill>
                  <a:srgbClr val="00A5B5"/>
                </a:solidFill>
              </a:rPr>
              <a:t>In ClientSpace…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4EC686E-04E9-7766-766D-AD5CEB3CD98C}"/>
              </a:ext>
            </a:extLst>
          </p:cNvPr>
          <p:cNvSpPr txBox="1"/>
          <p:nvPr/>
        </p:nvSpPr>
        <p:spPr>
          <a:xfrm>
            <a:off x="609445" y="3624079"/>
            <a:ext cx="57101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i="1" dirty="0">
                <a:solidFill>
                  <a:srgbClr val="00A5B5"/>
                </a:solidFill>
              </a:rPr>
              <a:t>Wildcard search uses the information in the subject line of the cases, so is a great idea to follow up the template provided when creating a case: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0113D62-5BA3-3AA8-E6E6-4AA8D202DA3D}"/>
              </a:ext>
            </a:extLst>
          </p:cNvPr>
          <p:cNvSpPr txBox="1"/>
          <p:nvPr/>
        </p:nvSpPr>
        <p:spPr>
          <a:xfrm>
            <a:off x="1441938" y="4163891"/>
            <a:ext cx="6066263" cy="369332"/>
          </a:xfrm>
          <a:prstGeom prst="rect">
            <a:avLst/>
          </a:prstGeom>
          <a:noFill/>
          <a:ln>
            <a:solidFill>
              <a:srgbClr val="FA6A22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706866"/>
                </a:solidFill>
              </a:rPr>
              <a:t>EE name/ EEID / Client/ Client ID / Instance / 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443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Thinking Images | Free Vectors, Stock Photos &amp; PSD">
            <a:extLst>
              <a:ext uri="{FF2B5EF4-FFF2-40B4-BE49-F238E27FC236}">
                <a16:creationId xmlns:a16="http://schemas.microsoft.com/office/drawing/2014/main" id="{2B5363E3-00CF-4DDA-B45D-AE326C1476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" t="-274" r="-199" b="6600"/>
          <a:stretch/>
        </p:blipFill>
        <p:spPr bwMode="auto">
          <a:xfrm>
            <a:off x="2596996" y="1155658"/>
            <a:ext cx="4257276" cy="3987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DAAD-E290-4F17-A90C-A5D4D3DF71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874F6642-2191-2D1D-BABE-0DEBF709F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4932" y="403673"/>
            <a:ext cx="5774136" cy="369333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FA6D26"/>
                </a:solidFill>
              </a:rPr>
              <a:t>Notes Module in PRISM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C47C682-5099-2FDE-4E1A-D4DB3C5BB3BD}"/>
              </a:ext>
            </a:extLst>
          </p:cNvPr>
          <p:cNvGrpSpPr/>
          <p:nvPr/>
        </p:nvGrpSpPr>
        <p:grpSpPr>
          <a:xfrm>
            <a:off x="1157572" y="301709"/>
            <a:ext cx="1318838" cy="552663"/>
            <a:chOff x="228600" y="535259"/>
            <a:chExt cx="1318838" cy="55266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C2FA498-72B4-2800-642A-062CF0A44A60}"/>
                </a:ext>
              </a:extLst>
            </p:cNvPr>
            <p:cNvSpPr txBox="1"/>
            <p:nvPr/>
          </p:nvSpPr>
          <p:spPr>
            <a:xfrm>
              <a:off x="228600" y="535259"/>
              <a:ext cx="730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b="1" dirty="0"/>
                <a:t>TIPS</a:t>
              </a:r>
              <a:endParaRPr lang="en-US" b="1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D41E159-61FE-C502-9795-E89E0068B677}"/>
                </a:ext>
              </a:extLst>
            </p:cNvPr>
            <p:cNvSpPr txBox="1"/>
            <p:nvPr/>
          </p:nvSpPr>
          <p:spPr>
            <a:xfrm>
              <a:off x="415726" y="718590"/>
              <a:ext cx="11317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b="1" dirty="0"/>
                <a:t>TRICKS</a:t>
              </a:r>
              <a:endParaRPr lang="en-US" b="1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01E97F8-D1F6-CF4F-664A-1A2EDFF60602}"/>
                </a:ext>
              </a:extLst>
            </p:cNvPr>
            <p:cNvSpPr txBox="1"/>
            <p:nvPr/>
          </p:nvSpPr>
          <p:spPr>
            <a:xfrm>
              <a:off x="756112" y="548195"/>
              <a:ext cx="225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dirty="0">
                  <a:solidFill>
                    <a:srgbClr val="00A5B5"/>
                  </a:solidFill>
                </a:rPr>
                <a:t>&amp;</a:t>
              </a:r>
              <a:endParaRPr lang="en-US" dirty="0">
                <a:solidFill>
                  <a:srgbClr val="00A5B5"/>
                </a:solidFill>
              </a:endParaRP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2EE9F9A-9E4F-32BE-5510-3580FE6BBB23}"/>
              </a:ext>
            </a:extLst>
          </p:cNvPr>
          <p:cNvCxnSpPr>
            <a:cxnSpLocks/>
          </p:cNvCxnSpPr>
          <p:nvPr/>
        </p:nvCxnSpPr>
        <p:spPr>
          <a:xfrm>
            <a:off x="2356522" y="383683"/>
            <a:ext cx="0" cy="371117"/>
          </a:xfrm>
          <a:prstGeom prst="line">
            <a:avLst/>
          </a:prstGeom>
          <a:ln w="38100">
            <a:solidFill>
              <a:srgbClr val="FA6A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Premium Vector | Hijab girl with idea gesture concept">
            <a:extLst>
              <a:ext uri="{FF2B5EF4-FFF2-40B4-BE49-F238E27FC236}">
                <a16:creationId xmlns:a16="http://schemas.microsoft.com/office/drawing/2014/main" id="{E432E8E0-45DD-4E68-7F5F-F348D85529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78" r="17805"/>
          <a:stretch/>
        </p:blipFill>
        <p:spPr bwMode="auto">
          <a:xfrm>
            <a:off x="331369" y="1037703"/>
            <a:ext cx="1824128" cy="2709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5118187E-8F37-58C8-86EC-1E1F03DBF292}"/>
              </a:ext>
            </a:extLst>
          </p:cNvPr>
          <p:cNvSpPr txBox="1"/>
          <p:nvPr/>
        </p:nvSpPr>
        <p:spPr>
          <a:xfrm>
            <a:off x="5127927" y="3422963"/>
            <a:ext cx="345269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>
                <a:solidFill>
                  <a:srgbClr val="00A5B5"/>
                </a:solidFill>
              </a:rPr>
              <a:t>From the notes of this client, we can identify for example that they do not have a 401k Plan *At least with Vensure*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4245EC6-CBDA-6BEF-AE4E-458209CB235A}"/>
              </a:ext>
            </a:extLst>
          </p:cNvPr>
          <p:cNvSpPr txBox="1"/>
          <p:nvPr/>
        </p:nvSpPr>
        <p:spPr>
          <a:xfrm>
            <a:off x="468957" y="3657223"/>
            <a:ext cx="1824128" cy="652403"/>
          </a:xfrm>
          <a:prstGeom prst="snip1Rect">
            <a:avLst/>
          </a:prstGeom>
          <a:solidFill>
            <a:srgbClr val="FFC000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US" sz="11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11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</a:t>
            </a:r>
            <a:r>
              <a:rPr lang="en-US" sz="11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all clients have notes but if they do, we should check them out</a:t>
            </a:r>
            <a:endParaRPr lang="en-US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47C11E-FD00-43B2-C951-65968EEA04D4}"/>
              </a:ext>
            </a:extLst>
          </p:cNvPr>
          <p:cNvSpPr txBox="1"/>
          <p:nvPr/>
        </p:nvSpPr>
        <p:spPr>
          <a:xfrm>
            <a:off x="5066018" y="2209314"/>
            <a:ext cx="34526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706866"/>
                </a:solidFill>
              </a:rPr>
              <a:t>The Notes module in PRISM has important information about the client and specific instructions when assisting them, is always a good idea to review that section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65EF2E-B53A-4B1F-973D-92C82DAA2C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17773" y="1164471"/>
            <a:ext cx="6360515" cy="662191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5B4A3A3-7287-6FA6-C150-D63ABDFB64F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17773" y="1939813"/>
            <a:ext cx="2385969" cy="275405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5585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Thinking Images | Free Vectors, Stock Photos &amp; PSD">
            <a:extLst>
              <a:ext uri="{FF2B5EF4-FFF2-40B4-BE49-F238E27FC236}">
                <a16:creationId xmlns:a16="http://schemas.microsoft.com/office/drawing/2014/main" id="{2B5363E3-00CF-4DDA-B45D-AE326C1476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" t="-274" r="-199" b="6600"/>
          <a:stretch/>
        </p:blipFill>
        <p:spPr bwMode="auto">
          <a:xfrm>
            <a:off x="1395565" y="1093377"/>
            <a:ext cx="4257276" cy="3987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DAAD-E290-4F17-A90C-A5D4D3DF71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36799" y="4921265"/>
            <a:ext cx="274320" cy="273844"/>
          </a:xfrm>
        </p:spPr>
        <p:txBody>
          <a:bodyPr/>
          <a:lstStyle/>
          <a:p>
            <a:fld id="{00000000-1234-1234-1234-123412341234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4F1A9104-C37B-4752-9A1C-A3583AF66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6437" y="406533"/>
            <a:ext cx="3381974" cy="369333"/>
          </a:xfrm>
        </p:spPr>
        <p:txBody>
          <a:bodyPr/>
          <a:lstStyle/>
          <a:p>
            <a:r>
              <a:rPr lang="en-US" sz="2800" dirty="0">
                <a:solidFill>
                  <a:srgbClr val="FA6D26"/>
                </a:solidFill>
              </a:rPr>
              <a:t>W2 Batch Download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5B1502D-6904-379B-A566-D4BC115DB5B6}"/>
              </a:ext>
            </a:extLst>
          </p:cNvPr>
          <p:cNvSpPr txBox="1"/>
          <p:nvPr/>
        </p:nvSpPr>
        <p:spPr>
          <a:xfrm>
            <a:off x="2334270" y="2960340"/>
            <a:ext cx="4348508" cy="253916"/>
          </a:xfrm>
          <a:prstGeom prst="rect">
            <a:avLst/>
          </a:prstGeom>
          <a:solidFill>
            <a:srgbClr val="E7E6E6">
              <a:alpha val="18824"/>
            </a:srgbClr>
          </a:solidFill>
        </p:spPr>
        <p:txBody>
          <a:bodyPr wrap="square" rtlCol="0">
            <a:spAutoFit/>
          </a:bodyPr>
          <a:lstStyle/>
          <a:p>
            <a:pPr algn="ctr"/>
            <a:endParaRPr lang="en-US" sz="1050" dirty="0">
              <a:solidFill>
                <a:schemeClr val="tx2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651935A-8C2C-D559-C33E-DF3B7E1A7988}"/>
              </a:ext>
            </a:extLst>
          </p:cNvPr>
          <p:cNvGrpSpPr/>
          <p:nvPr/>
        </p:nvGrpSpPr>
        <p:grpSpPr>
          <a:xfrm>
            <a:off x="2435943" y="314634"/>
            <a:ext cx="1318838" cy="552663"/>
            <a:chOff x="228600" y="535259"/>
            <a:chExt cx="1318838" cy="552663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91EFFCE6-6EF7-C712-87F2-DD2D12B37F44}"/>
                </a:ext>
              </a:extLst>
            </p:cNvPr>
            <p:cNvSpPr txBox="1"/>
            <p:nvPr/>
          </p:nvSpPr>
          <p:spPr>
            <a:xfrm>
              <a:off x="228600" y="535259"/>
              <a:ext cx="7304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b="1" dirty="0"/>
                <a:t>TIPS</a:t>
              </a:r>
              <a:endParaRPr lang="en-US" b="1" dirty="0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A7BE9410-F96A-AD29-DB64-5C7ED99CB03D}"/>
                </a:ext>
              </a:extLst>
            </p:cNvPr>
            <p:cNvSpPr txBox="1"/>
            <p:nvPr/>
          </p:nvSpPr>
          <p:spPr>
            <a:xfrm>
              <a:off x="415726" y="718590"/>
              <a:ext cx="11317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b="1" dirty="0"/>
                <a:t>TRICKS</a:t>
              </a:r>
              <a:endParaRPr lang="en-US" b="1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FC459DB-7388-8018-2374-4E2B8DF8F726}"/>
                </a:ext>
              </a:extLst>
            </p:cNvPr>
            <p:cNvSpPr txBox="1"/>
            <p:nvPr/>
          </p:nvSpPr>
          <p:spPr>
            <a:xfrm>
              <a:off x="756112" y="548195"/>
              <a:ext cx="225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US" dirty="0">
                  <a:solidFill>
                    <a:srgbClr val="00A5B5"/>
                  </a:solidFill>
                </a:rPr>
                <a:t>&amp;</a:t>
              </a:r>
              <a:endParaRPr lang="en-US" dirty="0">
                <a:solidFill>
                  <a:srgbClr val="00A5B5"/>
                </a:solidFill>
              </a:endParaRPr>
            </a:p>
          </p:txBody>
        </p:sp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A21D14D-20EF-DB9B-C349-961A71658B83}"/>
              </a:ext>
            </a:extLst>
          </p:cNvPr>
          <p:cNvCxnSpPr>
            <a:cxnSpLocks/>
          </p:cNvCxnSpPr>
          <p:nvPr/>
        </p:nvCxnSpPr>
        <p:spPr>
          <a:xfrm>
            <a:off x="3634893" y="396608"/>
            <a:ext cx="0" cy="371117"/>
          </a:xfrm>
          <a:prstGeom prst="line">
            <a:avLst/>
          </a:prstGeom>
          <a:ln w="38100">
            <a:solidFill>
              <a:srgbClr val="FA6A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>
            <a:extLst>
              <a:ext uri="{FF2B5EF4-FFF2-40B4-BE49-F238E27FC236}">
                <a16:creationId xmlns:a16="http://schemas.microsoft.com/office/drawing/2014/main" id="{AEFA55CB-A78A-E940-AE11-1F71AEF95A56}"/>
              </a:ext>
            </a:extLst>
          </p:cNvPr>
          <p:cNvGrpSpPr/>
          <p:nvPr/>
        </p:nvGrpSpPr>
        <p:grpSpPr>
          <a:xfrm>
            <a:off x="6633931" y="1297277"/>
            <a:ext cx="1859187" cy="2920231"/>
            <a:chOff x="202623" y="1295183"/>
            <a:chExt cx="1859187" cy="2920231"/>
          </a:xfrm>
        </p:grpSpPr>
        <p:pic>
          <p:nvPicPr>
            <p:cNvPr id="1026" name="Picture 2" descr="Smart guy Images | Free Vectors, Stock Photos &amp; PSD">
              <a:extLst>
                <a:ext uri="{FF2B5EF4-FFF2-40B4-BE49-F238E27FC236}">
                  <a16:creationId xmlns:a16="http://schemas.microsoft.com/office/drawing/2014/main" id="{B217CBF2-9338-B9C9-45A7-8194E9E66D5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239" r="14802" b="7292"/>
            <a:stretch/>
          </p:blipFill>
          <p:spPr bwMode="auto">
            <a:xfrm>
              <a:off x="330085" y="1295183"/>
              <a:ext cx="1597665" cy="20582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408CA79-9CC1-B4C2-8738-BFC5093DCDB1}"/>
                </a:ext>
              </a:extLst>
            </p:cNvPr>
            <p:cNvSpPr txBox="1"/>
            <p:nvPr/>
          </p:nvSpPr>
          <p:spPr>
            <a:xfrm>
              <a:off x="202913" y="3019371"/>
              <a:ext cx="743747" cy="334566"/>
            </a:xfrm>
            <a:prstGeom prst="snip1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Tips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DCCED61-EECB-124D-2D6E-E45B5F225B3F}"/>
                </a:ext>
              </a:extLst>
            </p:cNvPr>
            <p:cNvSpPr txBox="1"/>
            <p:nvPr/>
          </p:nvSpPr>
          <p:spPr>
            <a:xfrm>
              <a:off x="205776" y="3385403"/>
              <a:ext cx="1852588" cy="255389"/>
            </a:xfrm>
            <a:prstGeom prst="roundRect">
              <a:avLst/>
            </a:prstGeom>
            <a:gradFill flip="none" rotWithShape="1">
              <a:gsLst>
                <a:gs pos="0">
                  <a:srgbClr val="00A5B5">
                    <a:shade val="30000"/>
                    <a:satMod val="115000"/>
                    <a:lumMod val="83000"/>
                    <a:alpha val="83000"/>
                  </a:srgbClr>
                </a:gs>
                <a:gs pos="50000">
                  <a:srgbClr val="00A5B5">
                    <a:shade val="67500"/>
                    <a:satMod val="115000"/>
                  </a:srgbClr>
                </a:gs>
                <a:gs pos="100000">
                  <a:srgbClr val="00A5B5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Use the EEID in both fields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D6D8BE3A-5A88-A441-3D3F-87AD8B8287F1}"/>
                </a:ext>
              </a:extLst>
            </p:cNvPr>
            <p:cNvSpPr txBox="1"/>
            <p:nvPr/>
          </p:nvSpPr>
          <p:spPr>
            <a:xfrm>
              <a:off x="209222" y="3960025"/>
              <a:ext cx="1852588" cy="255389"/>
            </a:xfrm>
            <a:prstGeom prst="roundRect">
              <a:avLst/>
            </a:prstGeom>
            <a:gradFill flip="none" rotWithShape="1">
              <a:gsLst>
                <a:gs pos="0">
                  <a:srgbClr val="00A5B5">
                    <a:shade val="30000"/>
                    <a:satMod val="115000"/>
                    <a:lumMod val="83000"/>
                    <a:alpha val="83000"/>
                  </a:srgbClr>
                </a:gs>
                <a:gs pos="50000">
                  <a:srgbClr val="00A5B5">
                    <a:shade val="67500"/>
                    <a:satMod val="115000"/>
                  </a:srgbClr>
                </a:gs>
                <a:gs pos="100000">
                  <a:srgbClr val="00A5B5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Add the module to favorites.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4A64D2B1-C2ED-077A-725E-E7138AC311B5}"/>
                </a:ext>
              </a:extLst>
            </p:cNvPr>
            <p:cNvSpPr txBox="1"/>
            <p:nvPr/>
          </p:nvSpPr>
          <p:spPr>
            <a:xfrm>
              <a:off x="202623" y="3672714"/>
              <a:ext cx="1852588" cy="255389"/>
            </a:xfrm>
            <a:prstGeom prst="roundRect">
              <a:avLst/>
            </a:prstGeom>
            <a:gradFill flip="none" rotWithShape="1">
              <a:gsLst>
                <a:gs pos="0">
                  <a:srgbClr val="00A5B5">
                    <a:shade val="30000"/>
                    <a:satMod val="115000"/>
                    <a:lumMod val="83000"/>
                    <a:alpha val="83000"/>
                  </a:srgbClr>
                </a:gs>
                <a:gs pos="50000">
                  <a:srgbClr val="00A5B5">
                    <a:shade val="67500"/>
                    <a:satMod val="115000"/>
                  </a:srgbClr>
                </a:gs>
                <a:gs pos="100000">
                  <a:srgbClr val="00A5B5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Type the Year of the W2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88A8E2A3-5CBE-6ADC-B784-02F82944C6BE}"/>
              </a:ext>
            </a:extLst>
          </p:cNvPr>
          <p:cNvSpPr txBox="1"/>
          <p:nvPr/>
        </p:nvSpPr>
        <p:spPr>
          <a:xfrm>
            <a:off x="498226" y="1553432"/>
            <a:ext cx="25791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706866"/>
                </a:solidFill>
              </a:rPr>
              <a:t>Sometimes we are not able to pull up the W2 record of an employee because it does not appear under the option Reprint W2, try this: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0E9EF31-DCDA-EBFB-672F-728B42D8B0A8}"/>
              </a:ext>
            </a:extLst>
          </p:cNvPr>
          <p:cNvSpPr txBox="1"/>
          <p:nvPr/>
        </p:nvSpPr>
        <p:spPr>
          <a:xfrm>
            <a:off x="498226" y="1233007"/>
            <a:ext cx="33819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noProof="1">
                <a:solidFill>
                  <a:srgbClr val="00A5B5"/>
                </a:solidFill>
              </a:rPr>
              <a:t>When an EE requests a W2…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3327E9C-6B52-8A35-0C23-65BCCC18A6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846" y="3402295"/>
            <a:ext cx="5868614" cy="87604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9BDACD2-861F-2F3C-8937-6E402DBCBB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6249" y="1297277"/>
            <a:ext cx="3171211" cy="1916979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1997524-B3C5-92F5-F542-33909CE33D8A}"/>
              </a:ext>
            </a:extLst>
          </p:cNvPr>
          <p:cNvSpPr txBox="1"/>
          <p:nvPr/>
        </p:nvSpPr>
        <p:spPr>
          <a:xfrm>
            <a:off x="593408" y="2488673"/>
            <a:ext cx="235917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>
                <a:solidFill>
                  <a:srgbClr val="00A5B5"/>
                </a:solidFill>
              </a:rPr>
              <a:t>Before creating a case, we might be able to get the W2 for the EE in this way…</a:t>
            </a:r>
          </a:p>
        </p:txBody>
      </p:sp>
    </p:spTree>
    <p:extLst>
      <p:ext uri="{BB962C8B-B14F-4D97-AF65-F5344CB8AC3E}">
        <p14:creationId xmlns:p14="http://schemas.microsoft.com/office/powerpoint/2010/main" val="4182821940"/>
      </p:ext>
    </p:extLst>
  </p:cSld>
  <p:clrMapOvr>
    <a:masterClrMapping/>
  </p:clrMapOvr>
</p:sld>
</file>

<file path=ppt/theme/theme1.xml><?xml version="1.0" encoding="utf-8"?>
<a:theme xmlns:a="http://schemas.openxmlformats.org/drawingml/2006/main" name="Vensure PPT Template">
  <a:themeElements>
    <a:clrScheme name="Vensur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E05106"/>
      </a:accent1>
      <a:accent2>
        <a:srgbClr val="6C6F70"/>
      </a:accent2>
      <a:accent3>
        <a:srgbClr val="00A5B5"/>
      </a:accent3>
      <a:accent4>
        <a:srgbClr val="E18849"/>
      </a:accent4>
      <a:accent5>
        <a:srgbClr val="A71930"/>
      </a:accent5>
      <a:accent6>
        <a:srgbClr val="69BE47"/>
      </a:accent6>
      <a:hlink>
        <a:srgbClr val="E05106"/>
      </a:hlink>
      <a:folHlink>
        <a:srgbClr val="3B008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92A58BE00B1545AA1A12C2241357A0" ma:contentTypeVersion="16" ma:contentTypeDescription="Create a new document." ma:contentTypeScope="" ma:versionID="f990e31ca3e6a2f3c25af19ee732136a">
  <xsd:schema xmlns:xsd="http://www.w3.org/2001/XMLSchema" xmlns:xs="http://www.w3.org/2001/XMLSchema" xmlns:p="http://schemas.microsoft.com/office/2006/metadata/properties" xmlns:ns2="3033b280-ae71-40d6-aa29-5fd3ac97e96f" xmlns:ns3="9116cb9f-bd0d-43bf-83a7-1685e5d6ba3a" targetNamespace="http://schemas.microsoft.com/office/2006/metadata/properties" ma:root="true" ma:fieldsID="09a62feaea0e5bed8f36ab825d73174d" ns2:_="" ns3:_="">
    <xsd:import namespace="3033b280-ae71-40d6-aa29-5fd3ac97e96f"/>
    <xsd:import namespace="9116cb9f-bd0d-43bf-83a7-1685e5d6ba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33b280-ae71-40d6-aa29-5fd3ac97e9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4269d6d-f8a2-4d27-bd71-c96a8741e68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16cb9f-bd0d-43bf-83a7-1685e5d6ba3a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6a6ed9-464b-4bc5-b25f-4d225d3d0700}" ma:internalName="TaxCatchAll" ma:showField="CatchAllData" ma:web="9116cb9f-bd0d-43bf-83a7-1685e5d6ba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7939FF4-C900-4132-95CF-9DF2E0E6C8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33b280-ae71-40d6-aa29-5fd3ac97e96f"/>
    <ds:schemaRef ds:uri="9116cb9f-bd0d-43bf-83a7-1685e5d6ba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A7DCD1F-DB87-442B-8F91-DB47E6C0C3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26135</TotalTime>
  <Words>899</Words>
  <Application>Microsoft Office PowerPoint</Application>
  <PresentationFormat>Presentación en pantalla (16:9)</PresentationFormat>
  <Paragraphs>153</Paragraphs>
  <Slides>15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Vensure PPT Template</vt:lpstr>
      <vt:lpstr>Employee Relations </vt:lpstr>
      <vt:lpstr>System Tricks</vt:lpstr>
      <vt:lpstr>Tips and Tricks</vt:lpstr>
      <vt:lpstr>What We Will Learn…</vt:lpstr>
      <vt:lpstr>Finding Difficult Employees</vt:lpstr>
      <vt:lpstr>Identify the staff of a Client</vt:lpstr>
      <vt:lpstr>Wildcard Search</vt:lpstr>
      <vt:lpstr>Notes Module in PRISM</vt:lpstr>
      <vt:lpstr>W2 Batch Download</vt:lpstr>
      <vt:lpstr>Documents Module</vt:lpstr>
      <vt:lpstr>Using Vinny</vt:lpstr>
      <vt:lpstr>Troubleshooting</vt:lpstr>
      <vt:lpstr>Worksite Location</vt:lpstr>
      <vt:lpstr>Avitus Help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Customized Business Solutions</dc:title>
  <dc:creator>Julie Dower</dc:creator>
  <cp:lastModifiedBy>Sergio Garcia</cp:lastModifiedBy>
  <cp:revision>311</cp:revision>
  <cp:lastPrinted>2019-03-04T13:55:30Z</cp:lastPrinted>
  <dcterms:modified xsi:type="dcterms:W3CDTF">2023-10-10T19:35:00Z</dcterms:modified>
</cp:coreProperties>
</file>