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62" r:id="rId3"/>
  </p:sldMasterIdLst>
  <p:notesMasterIdLst>
    <p:notesMasterId r:id="rId18"/>
  </p:notesMasterIdLst>
  <p:handoutMasterIdLst>
    <p:handoutMasterId r:id="rId19"/>
  </p:handoutMasterIdLst>
  <p:sldIdLst>
    <p:sldId id="256" r:id="rId4"/>
    <p:sldId id="344" r:id="rId5"/>
    <p:sldId id="353" r:id="rId6"/>
    <p:sldId id="356" r:id="rId7"/>
    <p:sldId id="379" r:id="rId8"/>
    <p:sldId id="376" r:id="rId9"/>
    <p:sldId id="380" r:id="rId10"/>
    <p:sldId id="370" r:id="rId11"/>
    <p:sldId id="374" r:id="rId12"/>
    <p:sldId id="375" r:id="rId13"/>
    <p:sldId id="378" r:id="rId14"/>
    <p:sldId id="372" r:id="rId15"/>
    <p:sldId id="377" r:id="rId16"/>
    <p:sldId id="258" r:id="rId17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4C6E3F-18E0-5039-F061-CC558A637881}" name="Sergio Garcia" initials="SG" userId="S::Sergio.Garcia@vensure.com::46ddb158-204b-44eb-8216-a956a3c9be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33"/>
    <a:srgbClr val="706866"/>
    <a:srgbClr val="F96013"/>
    <a:srgbClr val="FEDBC8"/>
    <a:srgbClr val="00A5B5"/>
    <a:srgbClr val="009999"/>
    <a:srgbClr val="FA6A22"/>
    <a:srgbClr val="19728C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7AE70-DB54-42A9-B35F-929AE945DB74}" v="541" dt="2023-07-18T23:09:41.322"/>
  </p1510:revLst>
</p1510:revInfo>
</file>

<file path=ppt/tableStyles.xml><?xml version="1.0" encoding="utf-8"?>
<a:tblStyleLst xmlns:a="http://schemas.openxmlformats.org/drawingml/2006/main" def="{8F5C4D64-3CB1-44FE-A7C1-7C6792326531}">
  <a:tblStyle styleId="{8F5C4D64-3CB1-44FE-A7C1-7C67923265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7" autoAdjust="0"/>
    <p:restoredTop sz="90538" autoAdjust="0"/>
  </p:normalViewPr>
  <p:slideViewPr>
    <p:cSldViewPr snapToGrid="0">
      <p:cViewPr varScale="1">
        <p:scale>
          <a:sx n="86" d="100"/>
          <a:sy n="86" d="100"/>
        </p:scale>
        <p:origin x="120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1DCF1-0F16-4F79-BC4A-993379236393}" type="datetimeFigureOut">
              <a:rPr lang="en-US" smtClean="0">
                <a:latin typeface="Arial" panose="020B0604020202020204" pitchFamily="34" charset="0"/>
              </a:rPr>
              <a:t>10/10/2023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9175-E3A9-42A0-88B3-EEBBCA8AEA0A}" type="slidenum">
              <a:rPr lang="en-US" smtClean="0">
                <a:latin typeface="Arial" panose="020B0604020202020204" pitchFamily="34" charset="0"/>
              </a:rPr>
              <a:t>‹Nº›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07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10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66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80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7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8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44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97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78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45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22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5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6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BB9254-56DE-794F-961D-A24086E6D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6416F-8C6A-AC4E-A18F-EC32C358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9FF3E-AE10-8E4F-8E81-254EF500B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34718-C46E-7F4E-B569-A1DB7B63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D884-D5B6-4C42-B66C-5ABA98285411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0A55B-9E57-084F-A789-DF2B360B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4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48300" y="15833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724950" y="34943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29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9728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7041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2931575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502215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745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2360-7B7E-5548-99D7-24BBF32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7" y="411958"/>
            <a:ext cx="4326248" cy="2139553"/>
          </a:xfrm>
        </p:spPr>
        <p:txBody>
          <a:bodyPr anchor="b"/>
          <a:lstStyle>
            <a:lvl1pPr>
              <a:lnSpc>
                <a:spcPct val="800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55EC5-1754-3F42-9FFB-5454C1C59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696792"/>
            <a:ext cx="4326248" cy="100009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F554-2113-824E-8CC8-31F5AF98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972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eneric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2360-7B7E-5548-99D7-24BBF32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7" y="411958"/>
            <a:ext cx="4326248" cy="2139553"/>
          </a:xfrm>
        </p:spPr>
        <p:txBody>
          <a:bodyPr anchor="b"/>
          <a:lstStyle>
            <a:lvl1pPr>
              <a:lnSpc>
                <a:spcPct val="800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55EC5-1754-3F42-9FFB-5454C1C59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696792"/>
            <a:ext cx="4326248" cy="100009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F554-2113-824E-8CC8-31F5AF98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220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A900-65F0-E644-A71F-1C6270A2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C42E4-E9CC-E64D-AE53-4DE36C8A9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325" y="1042417"/>
            <a:ext cx="40005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30287-ADAD-0D4C-B7AB-E89B5B160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1924" y="1042417"/>
            <a:ext cx="4000501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74054-1D32-EE45-A4AB-469AEC6F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EB28-F109-2948-A5E8-7EDC96C8D832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A2DEC-EEBA-6348-B03C-EC19A08D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787EF6-966F-D04A-800C-A352E681A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288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3579-1B6C-F240-8FCB-D4E526FDA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7" y="452630"/>
            <a:ext cx="6973967" cy="5116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4F066-3469-7843-8E1A-B15B98337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25" y="973233"/>
            <a:ext cx="4050294" cy="464693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1500" b="1" spc="-30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62522-E27B-1442-9784-F1A23DD35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325" y="1562942"/>
            <a:ext cx="4050294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F07E-5A6E-5B49-8C89-825C14AE6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1671" y="973233"/>
            <a:ext cx="4140004" cy="464693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1500" b="1" spc="-30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080B7-5AFD-7A40-89A7-EA4E3FDE5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1671" y="1562942"/>
            <a:ext cx="4140004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FAF372-9889-4745-8B0C-8171C4705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E128-AEB7-EC40-AF18-3E2E77CC645E}" type="datetime1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62DF5-E870-7344-B52F-331ACC1B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03264F2-420C-FA41-A91C-98285ECE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777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C240-9B3B-7846-A052-534CE8F3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2D99B-AC6F-1B4B-BED5-47C3B755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2B72-3EB7-B24E-A764-C7F4B4E79A64}" type="datetime1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67C11-F96B-BA4E-83D4-5CFC58F4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F6636-19D9-B947-88A7-85C2FE598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201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5ECE2-75D3-3A4E-8627-D05577BC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0C86-06F9-DE41-9D1A-01A0715A3F63}" type="datetime1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ADA39-BBB8-5F46-929B-26AAE441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B9B1DD-C4E8-684D-9F0A-021799235ECD}"/>
              </a:ext>
            </a:extLst>
          </p:cNvPr>
          <p:cNvSpPr/>
          <p:nvPr/>
        </p:nvSpPr>
        <p:spPr>
          <a:xfrm>
            <a:off x="7657240" y="4573720"/>
            <a:ext cx="1486760" cy="569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E0130-FD56-F142-AEF8-B55ABA39B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959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5ECE2-75D3-3A4E-8627-D05577BC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7016-B0C7-5F4B-B7A7-253FA3F29E3A}" type="datetime1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ADA39-BBB8-5F46-929B-26AAE441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A14633-042B-3C43-941C-5021BB672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968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4045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0DDCC-EA11-0046-B3D4-7A293086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452629"/>
            <a:ext cx="7886700" cy="367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62768-2A21-2E46-A1A3-2240DCC98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27" y="1044367"/>
            <a:ext cx="8474477" cy="3565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3F9AF-637F-5C4E-A1B2-D21481D8C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2325" y="4767264"/>
            <a:ext cx="20574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901BA-C0FF-3046-A855-1EBEA2D049D1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576E9-3237-B74F-A744-D1267D774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C11F-93B5-E847-A3C5-5D816B198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DEF3C-47D5-8F40-A9B9-D958DCD7ACA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67826" y="0"/>
            <a:ext cx="1977376" cy="135646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C707A4E-92DE-CB4E-B484-953D77B82B6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4914900"/>
            <a:ext cx="241914" cy="241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5E5EE4-9CE0-C547-AD36-8BF0E05405C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830752" y="4653283"/>
            <a:ext cx="1089654" cy="34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5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80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7" r:id="rId11"/>
    <p:sldLayoutId id="2147483678" r:id="rId12"/>
    <p:sldLayoutId id="2147483679" r:id="rId13"/>
  </p:sldLayoutIdLst>
  <p:transition>
    <p:fade thruBlk="1"/>
  </p:transition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b="1" kern="1200" spc="-113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86914" indent="-86914" algn="l" defTabSz="685783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1pPr>
      <a:lvl2pPr marL="260741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System Font Regular"/>
        <a:buChar char="–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2pPr>
      <a:lvl3pPr marL="429806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3pPr>
      <a:lvl4pPr marL="603632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4pPr>
      <a:lvl5pPr marL="772697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53A144-7F26-C044-B0B0-AAA92B77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25" y="411958"/>
            <a:ext cx="5083023" cy="2139553"/>
          </a:xfrm>
        </p:spPr>
        <p:txBody>
          <a:bodyPr/>
          <a:lstStyle/>
          <a:p>
            <a:r>
              <a:rPr lang="en-US" dirty="0"/>
              <a:t>Employee Relations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F9CA84-2AD0-E241-8528-A924FFDB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925" y="2591990"/>
            <a:ext cx="4326248" cy="1000098"/>
          </a:xfrm>
        </p:spPr>
        <p:txBody>
          <a:bodyPr/>
          <a:lstStyle/>
          <a:p>
            <a:r>
              <a:rPr lang="es-CO" dirty="0"/>
              <a:t>Training </a:t>
            </a:r>
            <a:r>
              <a:rPr lang="en-US" dirty="0"/>
              <a:t>Session</a:t>
            </a:r>
            <a:r>
              <a:rPr lang="es-CO" dirty="0"/>
              <a:t> –</a:t>
            </a:r>
            <a:r>
              <a:rPr lang="es-US" dirty="0"/>
              <a:t> </a:t>
            </a:r>
            <a:r>
              <a:rPr lang="es-US" dirty="0" err="1"/>
              <a:t>Timekeeping</a:t>
            </a:r>
            <a:r>
              <a:rPr lang="es-US" dirty="0"/>
              <a:t> </a:t>
            </a:r>
            <a:r>
              <a:rPr lang="es-US" dirty="0" err="1"/>
              <a:t>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96F9E-4B4B-C84C-8F32-7F064661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333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88344C1-1D76-4126-1A6E-77F637EFA8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2051687" y="-14366"/>
            <a:ext cx="4676201" cy="3114405"/>
          </a:xfrm>
          <a:prstGeom prst="flowChartMerge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357379"/>
            <a:ext cx="7886700" cy="36723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Clock In/</a:t>
            </a:r>
            <a:r>
              <a:rPr lang="en-US" dirty="0"/>
              <a:t>Clock Out?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E007A-620B-0F92-1C37-606FF6FA91F1}"/>
              </a:ext>
            </a:extLst>
          </p:cNvPr>
          <p:cNvSpPr txBox="1"/>
          <p:nvPr/>
        </p:nvSpPr>
        <p:spPr>
          <a:xfrm>
            <a:off x="574870" y="987298"/>
            <a:ext cx="7657712" cy="461665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6866"/>
                </a:solidFill>
              </a:rPr>
              <a:t>Employees will call asking how to Clock In/Out from work. If you have this question just know that into the timekeeping app they should click the option ADD PUNCH</a:t>
            </a:r>
            <a:endParaRPr lang="en-US" sz="1200" b="1" i="1" u="sng" dirty="0">
              <a:solidFill>
                <a:schemeClr val="accent3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01C735-3FA2-A943-4B7E-EBF5AF634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894" y="3655615"/>
            <a:ext cx="2647832" cy="1030064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E1730C-EF64-42F3-19A5-96AB06063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894" y="2878970"/>
            <a:ext cx="1743318" cy="657317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301B4D-307E-F0FA-E653-BEAED1CBF8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859" y="1746363"/>
            <a:ext cx="5785189" cy="785355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527F1D-E428-B829-E3C0-E712B25BF01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0864" y="2877503"/>
            <a:ext cx="2321921" cy="1805939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C0EDE5C-F214-52CC-0E4C-C2F4E8C86EED}"/>
              </a:ext>
            </a:extLst>
          </p:cNvPr>
          <p:cNvSpPr txBox="1"/>
          <p:nvPr/>
        </p:nvSpPr>
        <p:spPr>
          <a:xfrm>
            <a:off x="997782" y="1711644"/>
            <a:ext cx="127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3"/>
                </a:solidFill>
              </a:rPr>
              <a:t>TimeCo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F34A84-C035-A1D3-896A-5724057A800E}"/>
              </a:ext>
            </a:extLst>
          </p:cNvPr>
          <p:cNvSpPr txBox="1"/>
          <p:nvPr/>
        </p:nvSpPr>
        <p:spPr>
          <a:xfrm>
            <a:off x="4179484" y="2844533"/>
            <a:ext cx="146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>
                <a:solidFill>
                  <a:schemeClr val="accent3"/>
                </a:solidFill>
              </a:rPr>
              <a:t>NOVAtime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D3FA3D-0B60-68FB-86C4-7F4DE66D0968}"/>
              </a:ext>
            </a:extLst>
          </p:cNvPr>
          <p:cNvSpPr txBox="1"/>
          <p:nvPr/>
        </p:nvSpPr>
        <p:spPr>
          <a:xfrm>
            <a:off x="126123" y="2877503"/>
            <a:ext cx="174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err="1">
                <a:solidFill>
                  <a:schemeClr val="accent3"/>
                </a:solidFill>
              </a:rPr>
              <a:t>SwipeClock</a:t>
            </a:r>
            <a:endParaRPr lang="en-US" b="1" i="1" u="sng" dirty="0">
              <a:solidFill>
                <a:schemeClr val="accent3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9074BD-2BF3-7B34-996F-4C9F73BFCAAE}"/>
              </a:ext>
            </a:extLst>
          </p:cNvPr>
          <p:cNvSpPr txBox="1"/>
          <p:nvPr/>
        </p:nvSpPr>
        <p:spPr>
          <a:xfrm>
            <a:off x="460376" y="2012082"/>
            <a:ext cx="17433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>
                <a:solidFill>
                  <a:schemeClr val="accent1"/>
                </a:solidFill>
              </a:rPr>
              <a:t>Timecard &gt; Add Punch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B0B434-B9A4-2635-3F78-F86487ADB769}"/>
              </a:ext>
            </a:extLst>
          </p:cNvPr>
          <p:cNvSpPr txBox="1"/>
          <p:nvPr/>
        </p:nvSpPr>
        <p:spPr>
          <a:xfrm>
            <a:off x="460376" y="3168166"/>
            <a:ext cx="1371600" cy="256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i="1" dirty="0">
                <a:solidFill>
                  <a:schemeClr val="accent1"/>
                </a:solidFill>
              </a:rPr>
              <a:t>Timecard &gt; ADD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AB618E-DD58-E73B-6B47-79C36C874D1A}"/>
              </a:ext>
            </a:extLst>
          </p:cNvPr>
          <p:cNvSpPr txBox="1"/>
          <p:nvPr/>
        </p:nvSpPr>
        <p:spPr>
          <a:xfrm>
            <a:off x="4219264" y="3158234"/>
            <a:ext cx="1371600" cy="256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i="1" dirty="0">
                <a:solidFill>
                  <a:schemeClr val="accent1"/>
                </a:solidFill>
              </a:rPr>
              <a:t>Home &gt; Punch In</a:t>
            </a:r>
          </a:p>
        </p:txBody>
      </p:sp>
    </p:spTree>
    <p:extLst>
      <p:ext uri="{BB962C8B-B14F-4D97-AF65-F5344CB8AC3E}">
        <p14:creationId xmlns:p14="http://schemas.microsoft.com/office/powerpoint/2010/main" val="1556755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550+ Time Card Illustrations, Royalty-Free Vector Graphics &amp; Clip Art -  iStock | Payroll, Time clock, Clock">
            <a:extLst>
              <a:ext uri="{FF2B5EF4-FFF2-40B4-BE49-F238E27FC236}">
                <a16:creationId xmlns:a16="http://schemas.microsoft.com/office/drawing/2014/main" id="{87960B51-2ADD-F2A6-ECF4-2C2A207B7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52" y="1127365"/>
            <a:ext cx="2744479" cy="27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357379"/>
            <a:ext cx="7886700" cy="36723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Timecard </a:t>
            </a:r>
            <a:r>
              <a:rPr lang="en-US" dirty="0"/>
              <a:t>Edits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E007A-620B-0F92-1C37-606FF6FA91F1}"/>
              </a:ext>
            </a:extLst>
          </p:cNvPr>
          <p:cNvSpPr txBox="1"/>
          <p:nvPr/>
        </p:nvSpPr>
        <p:spPr>
          <a:xfrm>
            <a:off x="574870" y="987298"/>
            <a:ext cx="7657712" cy="276999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6866"/>
                </a:solidFill>
              </a:rPr>
              <a:t>Employees can edit their timecards if it is allowed by the client.</a:t>
            </a:r>
            <a:endParaRPr lang="en-US" sz="1200" b="1" i="1" u="sng" dirty="0">
              <a:solidFill>
                <a:schemeClr val="accent3"/>
              </a:solidFill>
            </a:endParaRPr>
          </a:p>
        </p:txBody>
      </p:sp>
      <p:pic>
        <p:nvPicPr>
          <p:cNvPr id="6148" name="Picture 4" descr="Supervisor y subordinado se comunican en el cargo. | Vector Premium">
            <a:extLst>
              <a:ext uri="{FF2B5EF4-FFF2-40B4-BE49-F238E27FC236}">
                <a16:creationId xmlns:a16="http://schemas.microsoft.com/office/drawing/2014/main" id="{055AB7FC-265E-650B-F79F-221FBD578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" t="14802" r="3245" b="12057"/>
          <a:stretch/>
        </p:blipFill>
        <p:spPr bwMode="auto">
          <a:xfrm>
            <a:off x="1176286" y="1715028"/>
            <a:ext cx="3594151" cy="221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66448E-EB9E-F486-A533-44C7BAE1C712}"/>
              </a:ext>
            </a:extLst>
          </p:cNvPr>
          <p:cNvSpPr txBox="1"/>
          <p:nvPr/>
        </p:nvSpPr>
        <p:spPr>
          <a:xfrm>
            <a:off x="574870" y="4091742"/>
            <a:ext cx="7657712" cy="461665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6866"/>
                </a:solidFill>
              </a:rPr>
              <a:t>NOT All employees are able to make changes to their timecards, we advise the employee to </a:t>
            </a:r>
            <a:r>
              <a:rPr lang="en-US" sz="1200" b="1" dirty="0">
                <a:solidFill>
                  <a:schemeClr val="accent1"/>
                </a:solidFill>
              </a:rPr>
              <a:t>fix any punches in the timecard with their WSM first</a:t>
            </a:r>
            <a:r>
              <a:rPr lang="en-US" sz="1200" b="1" dirty="0">
                <a:solidFill>
                  <a:srgbClr val="706866"/>
                </a:solidFill>
              </a:rPr>
              <a:t>, if they still have a problem, we can create a case for TLM.</a:t>
            </a:r>
            <a:endParaRPr lang="en-US" sz="1200" b="1" i="1" u="sng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19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ap location icon vector image | Free SVG">
            <a:extLst>
              <a:ext uri="{FF2B5EF4-FFF2-40B4-BE49-F238E27FC236}">
                <a16:creationId xmlns:a16="http://schemas.microsoft.com/office/drawing/2014/main" id="{3BD0BB9A-984C-3B5F-2FCA-579D89916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94" y="961253"/>
            <a:ext cx="3824868" cy="382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6" y="357379"/>
            <a:ext cx="7886700" cy="367238"/>
          </a:xfrm>
        </p:spPr>
        <p:txBody>
          <a:bodyPr/>
          <a:lstStyle/>
          <a:p>
            <a:pPr algn="ctr"/>
            <a:r>
              <a:rPr lang="en-US" dirty="0"/>
              <a:t>Invalid GPS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Location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33BC1-654D-5069-45F1-B65186A96A85}"/>
              </a:ext>
            </a:extLst>
          </p:cNvPr>
          <p:cNvSpPr txBox="1"/>
          <p:nvPr/>
        </p:nvSpPr>
        <p:spPr>
          <a:xfrm>
            <a:off x="3556231" y="1595675"/>
            <a:ext cx="4929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6866"/>
                </a:solidFill>
              </a:rPr>
              <a:t>If the employees receive the Invalid Location error: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35107-CE3A-1AD2-6EE1-B71752AA8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64" y="1105878"/>
            <a:ext cx="2713720" cy="35596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9D9D75-1BD1-46D0-AD5E-6B2058992552}"/>
              </a:ext>
            </a:extLst>
          </p:cNvPr>
          <p:cNvSpPr txBox="1"/>
          <p:nvPr/>
        </p:nvSpPr>
        <p:spPr>
          <a:xfrm>
            <a:off x="4572000" y="2084993"/>
            <a:ext cx="3804073" cy="276999"/>
          </a:xfrm>
          <a:prstGeom prst="rect">
            <a:avLst/>
          </a:prstGeom>
          <a:solidFill>
            <a:srgbClr val="009999">
              <a:alpha val="14902"/>
            </a:srgb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706866"/>
                </a:solidFill>
              </a:rPr>
              <a:t>Guide the employee to Refresh the Location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A2943-A7A5-C34F-2E3C-01BA18F116A8}"/>
              </a:ext>
            </a:extLst>
          </p:cNvPr>
          <p:cNvSpPr txBox="1"/>
          <p:nvPr/>
        </p:nvSpPr>
        <p:spPr>
          <a:xfrm>
            <a:off x="4551205" y="2562561"/>
            <a:ext cx="3824868" cy="646331"/>
          </a:xfrm>
          <a:prstGeom prst="rect">
            <a:avLst/>
          </a:prstGeom>
          <a:solidFill>
            <a:srgbClr val="009999">
              <a:alpha val="14902"/>
            </a:srgb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706866"/>
                </a:solidFill>
              </a:rPr>
              <a:t>If it does not work, create a case to TLM for resolution, make sure you </a:t>
            </a:r>
            <a:r>
              <a:rPr lang="en-US" sz="1200" b="1" i="1" dirty="0">
                <a:solidFill>
                  <a:schemeClr val="accent1"/>
                </a:solidFill>
              </a:rPr>
              <a:t>add the Location</a:t>
            </a:r>
            <a:r>
              <a:rPr lang="en-US" sz="1200" b="1" i="1" dirty="0">
                <a:solidFill>
                  <a:srgbClr val="706866"/>
                </a:solidFill>
              </a:rPr>
              <a:t> in which they are trying to clock in/out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75EC41-882E-496E-E86F-C2C61E70C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231" y="3370540"/>
            <a:ext cx="5216815" cy="6463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E9EBB391-2388-D78C-7D68-13BBC231701C}"/>
              </a:ext>
            </a:extLst>
          </p:cNvPr>
          <p:cNvSpPr/>
          <p:nvPr/>
        </p:nvSpPr>
        <p:spPr>
          <a:xfrm>
            <a:off x="4261074" y="2029792"/>
            <a:ext cx="356839" cy="367238"/>
          </a:xfrm>
          <a:prstGeom prst="flowChartConnector">
            <a:avLst/>
          </a:prstGeom>
          <a:solidFill>
            <a:schemeClr val="accent3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694A77C8-399E-C5DD-11E5-6B8FE18B3E4F}"/>
              </a:ext>
            </a:extLst>
          </p:cNvPr>
          <p:cNvSpPr/>
          <p:nvPr/>
        </p:nvSpPr>
        <p:spPr>
          <a:xfrm>
            <a:off x="4274939" y="2731697"/>
            <a:ext cx="356839" cy="367238"/>
          </a:xfrm>
          <a:prstGeom prst="flowChartConnector">
            <a:avLst/>
          </a:prstGeom>
          <a:solidFill>
            <a:schemeClr val="accent3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8" name="Picture 4" descr="Customer service rep Vector Clipart in AI, SVG, EPS, PSD, PNG">
            <a:extLst>
              <a:ext uri="{FF2B5EF4-FFF2-40B4-BE49-F238E27FC236}">
                <a16:creationId xmlns:a16="http://schemas.microsoft.com/office/drawing/2014/main" id="{49E00827-63F0-20D4-9068-727E449B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959" y="2086302"/>
            <a:ext cx="994974" cy="99497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315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CE5A7E8-744C-3B55-6B63-1B7FAE8001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2051687" y="-14366"/>
            <a:ext cx="4676201" cy="3114405"/>
          </a:xfrm>
          <a:prstGeom prst="flowChartMerge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6" y="357379"/>
            <a:ext cx="7886700" cy="367238"/>
          </a:xfrm>
        </p:spPr>
        <p:txBody>
          <a:bodyPr/>
          <a:lstStyle/>
          <a:p>
            <a:pPr algn="ctr"/>
            <a:r>
              <a:rPr lang="en-US" dirty="0"/>
              <a:t>Leaves (PTO)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Request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33BC1-654D-5069-45F1-B65186A96A85}"/>
              </a:ext>
            </a:extLst>
          </p:cNvPr>
          <p:cNvSpPr txBox="1"/>
          <p:nvPr/>
        </p:nvSpPr>
        <p:spPr>
          <a:xfrm>
            <a:off x="611917" y="1029747"/>
            <a:ext cx="4929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6866"/>
                </a:solidFill>
              </a:rPr>
              <a:t>Employees can submit Leaves Request through the Timekeeping Apps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D9D75-1BD1-46D0-AD5E-6B2058992552}"/>
              </a:ext>
            </a:extLst>
          </p:cNvPr>
          <p:cNvSpPr txBox="1"/>
          <p:nvPr/>
        </p:nvSpPr>
        <p:spPr>
          <a:xfrm>
            <a:off x="854571" y="1760153"/>
            <a:ext cx="4823860" cy="276999"/>
          </a:xfrm>
          <a:prstGeom prst="rect">
            <a:avLst/>
          </a:prstGeom>
          <a:solidFill>
            <a:srgbClr val="009999">
              <a:alpha val="14902"/>
            </a:srgb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706866"/>
                </a:solidFill>
              </a:rPr>
              <a:t>Is the same type or request done in the PTO section of the 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A2943-A7A5-C34F-2E3C-01BA18F116A8}"/>
              </a:ext>
            </a:extLst>
          </p:cNvPr>
          <p:cNvSpPr txBox="1"/>
          <p:nvPr/>
        </p:nvSpPr>
        <p:spPr>
          <a:xfrm>
            <a:off x="854571" y="2336964"/>
            <a:ext cx="4823860" cy="461665"/>
          </a:xfrm>
          <a:prstGeom prst="rect">
            <a:avLst/>
          </a:prstGeom>
          <a:solidFill>
            <a:srgbClr val="009999">
              <a:alpha val="21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706866"/>
                </a:solidFill>
              </a:rPr>
              <a:t>Employees can check the balance, status, cancel or add requests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E9EBB391-2388-D78C-7D68-13BBC231701C}"/>
              </a:ext>
            </a:extLst>
          </p:cNvPr>
          <p:cNvSpPr/>
          <p:nvPr/>
        </p:nvSpPr>
        <p:spPr>
          <a:xfrm>
            <a:off x="553488" y="1709382"/>
            <a:ext cx="356839" cy="367238"/>
          </a:xfrm>
          <a:prstGeom prst="flowChartConnector">
            <a:avLst/>
          </a:prstGeom>
          <a:solidFill>
            <a:schemeClr val="accent3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694A77C8-399E-C5DD-11E5-6B8FE18B3E4F}"/>
              </a:ext>
            </a:extLst>
          </p:cNvPr>
          <p:cNvSpPr/>
          <p:nvPr/>
        </p:nvSpPr>
        <p:spPr>
          <a:xfrm>
            <a:off x="553487" y="2310903"/>
            <a:ext cx="356839" cy="367238"/>
          </a:xfrm>
          <a:prstGeom prst="flowChartConnector">
            <a:avLst/>
          </a:prstGeom>
          <a:solidFill>
            <a:schemeClr val="accent3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10" name="image31.jpeg" descr="Graphical user interface, application  Description automatically generated ">
            <a:extLst>
              <a:ext uri="{FF2B5EF4-FFF2-40B4-BE49-F238E27FC236}">
                <a16:creationId xmlns:a16="http://schemas.microsoft.com/office/drawing/2014/main" id="{63C18D08-FB08-FDD4-237F-EA4FA7246A5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3083" y="724617"/>
            <a:ext cx="1956435" cy="395097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ABED98-7BF5-CCD5-A472-3030FE338D7B}"/>
              </a:ext>
            </a:extLst>
          </p:cNvPr>
          <p:cNvSpPr txBox="1"/>
          <p:nvPr/>
        </p:nvSpPr>
        <p:spPr>
          <a:xfrm>
            <a:off x="721542" y="3049118"/>
            <a:ext cx="4291909" cy="461665"/>
          </a:xfrm>
          <a:prstGeom prst="rect">
            <a:avLst/>
          </a:prstGeom>
          <a:solidFill>
            <a:srgbClr val="FF9933">
              <a:alpha val="1686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chemeClr val="accent3"/>
                </a:solidFill>
              </a:rPr>
              <a:t>Use </a:t>
            </a:r>
            <a:r>
              <a:rPr lang="en-US" sz="1200" b="1" i="1" dirty="0">
                <a:solidFill>
                  <a:schemeClr val="accent1"/>
                </a:solidFill>
              </a:rPr>
              <a:t>the Planned Time Off Request </a:t>
            </a:r>
            <a:r>
              <a:rPr lang="en-US" sz="1200" b="1" i="1" dirty="0">
                <a:solidFill>
                  <a:schemeClr val="accent3"/>
                </a:solidFill>
              </a:rPr>
              <a:t>to identify the status of these requests</a:t>
            </a:r>
            <a:r>
              <a:rPr lang="en-US" sz="1200" b="1" i="1" dirty="0">
                <a:solidFill>
                  <a:srgbClr val="706866"/>
                </a:solidFill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79A07A-A2EC-640A-F7C2-6CE799F54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511" y="3629101"/>
            <a:ext cx="4508658" cy="7413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4" descr="Customer service rep Vector Clipart in AI, SVG, EPS, PSD, PNG">
            <a:extLst>
              <a:ext uri="{FF2B5EF4-FFF2-40B4-BE49-F238E27FC236}">
                <a16:creationId xmlns:a16="http://schemas.microsoft.com/office/drawing/2014/main" id="{8EE9964A-34B5-B577-2A0D-71EEC7C2A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984" y="2870786"/>
            <a:ext cx="994974" cy="994974"/>
          </a:xfrm>
          <a:prstGeom prst="flowChartConnector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882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6C12-25E1-8249-B000-5BB9371D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EA51D-B2AD-624B-B563-7231E43D7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578720"/>
            <a:ext cx="4326248" cy="1000098"/>
          </a:xfrm>
        </p:spPr>
        <p:txBody>
          <a:bodyPr/>
          <a:lstStyle/>
          <a:p>
            <a:r>
              <a:rPr lang="en-US"/>
              <a:t>Let us know!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A9E50-879A-824A-8AF0-A1D6D46B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033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345604A-F2B0-3D17-C9E9-39E122EE9EE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2051687" y="-14366"/>
            <a:ext cx="4676201" cy="3114405"/>
          </a:xfrm>
          <a:prstGeom prst="flowChartMerge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2277D3B1-D51A-62A5-DBAD-5CC1A4B5E16F}"/>
              </a:ext>
            </a:extLst>
          </p:cNvPr>
          <p:cNvSpPr txBox="1">
            <a:spLocks/>
          </p:cNvSpPr>
          <p:nvPr/>
        </p:nvSpPr>
        <p:spPr>
          <a:xfrm>
            <a:off x="360426" y="357379"/>
            <a:ext cx="7886700" cy="367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Timekeeping </a:t>
            </a:r>
            <a:r>
              <a:rPr lang="en-US" dirty="0">
                <a:solidFill>
                  <a:schemeClr val="tx1"/>
                </a:solidFill>
              </a:rPr>
              <a:t>Systems</a:t>
            </a:r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0E322-61CF-D9CF-53F4-40E82749AAD8}"/>
              </a:ext>
            </a:extLst>
          </p:cNvPr>
          <p:cNvSpPr txBox="1"/>
          <p:nvPr/>
        </p:nvSpPr>
        <p:spPr>
          <a:xfrm>
            <a:off x="1373341" y="2291549"/>
            <a:ext cx="61673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A timekeeping system is a means of </a:t>
            </a:r>
            <a:r>
              <a:rPr lang="en-US" sz="1400" i="1" dirty="0">
                <a:solidFill>
                  <a:schemeClr val="accent1"/>
                </a:solidFill>
              </a:rPr>
              <a:t>capturing employee hours</a:t>
            </a:r>
            <a:r>
              <a:rPr lang="en-US" sz="1400" i="1" dirty="0">
                <a:solidFill>
                  <a:srgbClr val="FF0000"/>
                </a:solidFill>
              </a:rPr>
              <a:t> </a:t>
            </a:r>
            <a:r>
              <a:rPr lang="en-US" sz="1400" i="1" dirty="0"/>
              <a:t>at the source and then calculating the time worked and time off </a:t>
            </a:r>
            <a:r>
              <a:rPr lang="en-US" sz="1400" i="1" dirty="0">
                <a:solidFill>
                  <a:schemeClr val="accent1"/>
                </a:solidFill>
              </a:rPr>
              <a:t>based on the rules and policies established by the employer</a:t>
            </a:r>
            <a:r>
              <a:rPr lang="en-US" sz="1400" i="1" dirty="0"/>
              <a:t>. When automated with software, this process is often more efficient and accurate.</a:t>
            </a:r>
          </a:p>
        </p:txBody>
      </p:sp>
      <p:pic>
        <p:nvPicPr>
          <p:cNvPr id="1026" name="Picture 2" descr="Premium Vector | Clock and man vector illustration time management concept  business and finance">
            <a:extLst>
              <a:ext uri="{FF2B5EF4-FFF2-40B4-BE49-F238E27FC236}">
                <a16:creationId xmlns:a16="http://schemas.microsoft.com/office/drawing/2014/main" id="{473F12F6-D02C-016F-6BC1-1DD85A6C4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669" y="1071619"/>
            <a:ext cx="1166696" cy="1166696"/>
          </a:xfrm>
          <a:prstGeom prst="flowChartConnector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2D954E-B1CB-73C4-A95C-503161A8B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49" y="3298890"/>
            <a:ext cx="2518426" cy="1416615"/>
          </a:xfrm>
          <a:prstGeom prst="rect">
            <a:avLst/>
          </a:prstGeom>
        </p:spPr>
      </p:pic>
      <p:pic>
        <p:nvPicPr>
          <p:cNvPr id="1034" name="Picture 10" descr="SwipeClock - Market Share, Competitor Insights in Workforce Management">
            <a:extLst>
              <a:ext uri="{FF2B5EF4-FFF2-40B4-BE49-F238E27FC236}">
                <a16:creationId xmlns:a16="http://schemas.microsoft.com/office/drawing/2014/main" id="{20DD84CE-46AF-4F53-8903-B8A4D1C46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1" b="23841"/>
          <a:stretch/>
        </p:blipFill>
        <p:spPr bwMode="auto">
          <a:xfrm>
            <a:off x="3260367" y="3473013"/>
            <a:ext cx="2393299" cy="114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OVAtime Reviews 2023: Details, Pricing, &amp; Features | G2">
            <a:extLst>
              <a:ext uri="{FF2B5EF4-FFF2-40B4-BE49-F238E27FC236}">
                <a16:creationId xmlns:a16="http://schemas.microsoft.com/office/drawing/2014/main" id="{C1D15CB3-69CB-0260-B3B5-DF35A5C18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3" t="25982" r="22488" b="26804"/>
          <a:stretch/>
        </p:blipFill>
        <p:spPr bwMode="auto">
          <a:xfrm>
            <a:off x="5510261" y="3231012"/>
            <a:ext cx="3111190" cy="141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4" descr="Workforce Pictures | Download Free Images on Unsplash">
            <a:extLst>
              <a:ext uri="{FF2B5EF4-FFF2-40B4-BE49-F238E27FC236}">
                <a16:creationId xmlns:a16="http://schemas.microsoft.com/office/drawing/2014/main" id="{9E98316C-129B-53E1-7B27-EE22EF7320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9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53D3A5-2FD4-F346-9AE3-B2B002DB2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69" y="1425504"/>
            <a:ext cx="7967462" cy="3135256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C8ECE7-4C79-1AB1-7C5C-421E4559D1E2}"/>
              </a:ext>
            </a:extLst>
          </p:cNvPr>
          <p:cNvSpPr txBox="1"/>
          <p:nvPr/>
        </p:nvSpPr>
        <p:spPr>
          <a:xfrm>
            <a:off x="1033137" y="724617"/>
            <a:ext cx="7077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6866"/>
                </a:solidFill>
              </a:rPr>
              <a:t>We can identify the Timekeeping Systems the Client uses by going to </a:t>
            </a:r>
          </a:p>
          <a:p>
            <a:pPr algn="ctr"/>
            <a:r>
              <a:rPr lang="en-US" sz="1400" b="1" i="1" dirty="0">
                <a:solidFill>
                  <a:schemeClr val="accent3"/>
                </a:solidFill>
              </a:rPr>
              <a:t>Client Details</a:t>
            </a:r>
            <a:r>
              <a:rPr lang="en-US" sz="1400" b="1" i="1" dirty="0">
                <a:solidFill>
                  <a:schemeClr val="bg2">
                    <a:lumMod val="75000"/>
                  </a:schemeClr>
                </a:solidFill>
              </a:rPr>
              <a:t> &gt; </a:t>
            </a:r>
            <a:r>
              <a:rPr lang="en-US" sz="1400" b="1" i="1" dirty="0">
                <a:solidFill>
                  <a:schemeClr val="accent3"/>
                </a:solidFill>
              </a:rPr>
              <a:t>Time Sheet </a:t>
            </a:r>
            <a:r>
              <a:rPr lang="en-US" sz="1400" b="1" i="1" dirty="0">
                <a:solidFill>
                  <a:schemeClr val="bg2">
                    <a:lumMod val="75000"/>
                  </a:schemeClr>
                </a:solidFill>
              </a:rPr>
              <a:t>&gt;</a:t>
            </a:r>
            <a:r>
              <a:rPr lang="en-US" sz="1400" b="1" i="1" dirty="0">
                <a:solidFill>
                  <a:schemeClr val="accent3"/>
                </a:solidFill>
              </a:rPr>
              <a:t> Import Definitions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DD923760-E7D9-E256-4455-467759117487}"/>
              </a:ext>
            </a:extLst>
          </p:cNvPr>
          <p:cNvSpPr txBox="1">
            <a:spLocks/>
          </p:cNvSpPr>
          <p:nvPr/>
        </p:nvSpPr>
        <p:spPr>
          <a:xfrm>
            <a:off x="360426" y="357379"/>
            <a:ext cx="7886700" cy="367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Timekeeping </a:t>
            </a:r>
            <a:r>
              <a:rPr lang="en-US" dirty="0">
                <a:solidFill>
                  <a:schemeClr val="tx1"/>
                </a:solidFill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427807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ow to Set Clock-in Clock-out System to Track Employee Attendance? - online  time clock for employees - TimeCamp">
            <a:extLst>
              <a:ext uri="{FF2B5EF4-FFF2-40B4-BE49-F238E27FC236}">
                <a16:creationId xmlns:a16="http://schemas.microsoft.com/office/drawing/2014/main" id="{A204E4A7-EAF0-83BF-3222-943562584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0" b="11769"/>
          <a:stretch/>
        </p:blipFill>
        <p:spPr bwMode="auto">
          <a:xfrm>
            <a:off x="0" y="990669"/>
            <a:ext cx="9144000" cy="349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F5CB1211-72D5-68E9-E6D2-9C91A1094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93" y="353673"/>
            <a:ext cx="7886700" cy="367238"/>
          </a:xfrm>
        </p:spPr>
        <p:txBody>
          <a:bodyPr/>
          <a:lstStyle/>
          <a:p>
            <a:pPr algn="ctr"/>
            <a:r>
              <a:rPr lang="en-US" dirty="0"/>
              <a:t>Timekeeping </a:t>
            </a:r>
            <a:r>
              <a:rPr lang="en-US" dirty="0">
                <a:solidFill>
                  <a:schemeClr val="tx1"/>
                </a:solidFill>
              </a:rPr>
              <a:t>Options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554A16-906F-DBE1-8DF7-6AFC6066D045}"/>
              </a:ext>
            </a:extLst>
          </p:cNvPr>
          <p:cNvSpPr txBox="1"/>
          <p:nvPr/>
        </p:nvSpPr>
        <p:spPr>
          <a:xfrm>
            <a:off x="422072" y="3328524"/>
            <a:ext cx="21281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1" dirty="0"/>
              <a:t>Credentials are created after the employee finishes the onboarding in PRISM.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FA4E6C-4EE1-AA67-CF93-15703F054796}"/>
              </a:ext>
            </a:extLst>
          </p:cNvPr>
          <p:cNvSpPr txBox="1"/>
          <p:nvPr/>
        </p:nvSpPr>
        <p:spPr>
          <a:xfrm>
            <a:off x="792119" y="3014681"/>
            <a:ext cx="13752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Registration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FFEF3D-868E-C449-BDAB-35D228C2DF10}"/>
              </a:ext>
            </a:extLst>
          </p:cNvPr>
          <p:cNvSpPr txBox="1"/>
          <p:nvPr/>
        </p:nvSpPr>
        <p:spPr>
          <a:xfrm>
            <a:off x="2696497" y="2991774"/>
            <a:ext cx="13752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Login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337923-63F3-AF22-B96B-C01CF91CAAE9}"/>
              </a:ext>
            </a:extLst>
          </p:cNvPr>
          <p:cNvSpPr txBox="1"/>
          <p:nvPr/>
        </p:nvSpPr>
        <p:spPr>
          <a:xfrm>
            <a:off x="2151520" y="3325516"/>
            <a:ext cx="2478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1" dirty="0"/>
              <a:t>*Through the ESS </a:t>
            </a:r>
          </a:p>
          <a:p>
            <a:pPr algn="ctr"/>
            <a:r>
              <a:rPr lang="en-US" sz="1200" b="1" i="1" dirty="0"/>
              <a:t>(bypass login)</a:t>
            </a:r>
          </a:p>
          <a:p>
            <a:pPr algn="ctr"/>
            <a:r>
              <a:rPr lang="en-US" sz="1200" b="1" i="1" dirty="0"/>
              <a:t>*Direct Link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1A87D1-2E74-6E9E-9E4D-264532657FEA}"/>
              </a:ext>
            </a:extLst>
          </p:cNvPr>
          <p:cNvSpPr txBox="1"/>
          <p:nvPr/>
        </p:nvSpPr>
        <p:spPr>
          <a:xfrm>
            <a:off x="4518450" y="2983953"/>
            <a:ext cx="1731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Password Reset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10806C-3D91-A46C-001D-7713AB1F426E}"/>
              </a:ext>
            </a:extLst>
          </p:cNvPr>
          <p:cNvSpPr txBox="1"/>
          <p:nvPr/>
        </p:nvSpPr>
        <p:spPr>
          <a:xfrm>
            <a:off x="4124968" y="3326018"/>
            <a:ext cx="2478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1" dirty="0"/>
              <a:t>*Forgot Password Option</a:t>
            </a:r>
          </a:p>
          <a:p>
            <a:pPr algn="ctr"/>
            <a:r>
              <a:rPr lang="en-US" sz="1200" b="1" i="1" dirty="0"/>
              <a:t>*Email to timekeeping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850EAF-B51B-9EA1-989C-B33478961CDC}"/>
              </a:ext>
            </a:extLst>
          </p:cNvPr>
          <p:cNvSpPr txBox="1"/>
          <p:nvPr/>
        </p:nvSpPr>
        <p:spPr>
          <a:xfrm>
            <a:off x="6643395" y="2979769"/>
            <a:ext cx="1731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Clock In/Out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5A9AE8-84A2-2D3C-0142-EF6E806635BB}"/>
              </a:ext>
            </a:extLst>
          </p:cNvPr>
          <p:cNvSpPr txBox="1"/>
          <p:nvPr/>
        </p:nvSpPr>
        <p:spPr>
          <a:xfrm>
            <a:off x="6249913" y="3321834"/>
            <a:ext cx="24780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1" dirty="0"/>
              <a:t>Add/edit Punches</a:t>
            </a:r>
          </a:p>
          <a:p>
            <a:pPr algn="ctr"/>
            <a:r>
              <a:rPr lang="en-US" sz="1200" b="1" i="1" dirty="0"/>
              <a:t>Add/edit widgets for Punching</a:t>
            </a:r>
          </a:p>
          <a:p>
            <a:pPr algn="ctr"/>
            <a:r>
              <a:rPr lang="en-US" sz="1200" b="1" i="1" dirty="0"/>
              <a:t>Leaves Request</a:t>
            </a:r>
          </a:p>
          <a:p>
            <a:pPr algn="ctr"/>
            <a:r>
              <a:rPr lang="en-US" sz="1200" b="1" i="1" dirty="0"/>
              <a:t>View Schedules</a:t>
            </a:r>
          </a:p>
        </p:txBody>
      </p:sp>
      <p:pic>
        <p:nvPicPr>
          <p:cNvPr id="2050" name="Picture 2" descr="Icon for on-line registration Royalty Free Vector Image">
            <a:extLst>
              <a:ext uri="{FF2B5EF4-FFF2-40B4-BE49-F238E27FC236}">
                <a16:creationId xmlns:a16="http://schemas.microsoft.com/office/drawing/2014/main" id="{56232BA6-29A8-2E0B-B5C6-00F90B588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4" b="8800"/>
          <a:stretch/>
        </p:blipFill>
        <p:spPr bwMode="auto">
          <a:xfrm>
            <a:off x="787338" y="1568483"/>
            <a:ext cx="1364182" cy="1342322"/>
          </a:xfrm>
          <a:prstGeom prst="flowChartConnector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ign in page flat design concept vector illustration icon. account login,  user login. Abstract Metaphor. can use for landing page, mobile app, UI,  posters, banners 1991652 Vector Art at Vecteezy">
            <a:extLst>
              <a:ext uri="{FF2B5EF4-FFF2-40B4-BE49-F238E27FC236}">
                <a16:creationId xmlns:a16="http://schemas.microsoft.com/office/drawing/2014/main" id="{1D387354-CC76-3CED-63F7-F97876155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97" y="1546622"/>
            <a:ext cx="1364183" cy="1364183"/>
          </a:xfrm>
          <a:prstGeom prst="flowChartConnector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ssword Security Images - Free Download on Freepik">
            <a:extLst>
              <a:ext uri="{FF2B5EF4-FFF2-40B4-BE49-F238E27FC236}">
                <a16:creationId xmlns:a16="http://schemas.microsoft.com/office/drawing/2014/main" id="{C0891BDD-A572-0B55-6D12-56C548A38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80" y="1546622"/>
            <a:ext cx="1364182" cy="1364182"/>
          </a:xfrm>
          <a:prstGeom prst="flowChartConnector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ime clock with check symbol gradient style icon Vector Image">
            <a:extLst>
              <a:ext uri="{FF2B5EF4-FFF2-40B4-BE49-F238E27FC236}">
                <a16:creationId xmlns:a16="http://schemas.microsoft.com/office/drawing/2014/main" id="{AF5FB51A-B441-EB09-8607-3D00B470C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" t="2602" r="4628" b="8800"/>
          <a:stretch/>
        </p:blipFill>
        <p:spPr bwMode="auto">
          <a:xfrm>
            <a:off x="6795337" y="1530185"/>
            <a:ext cx="1387156" cy="1364183"/>
          </a:xfrm>
          <a:prstGeom prst="flowChartConnector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45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ople thinking Vectors &amp; Illustrations for Free Download | Freepik">
            <a:extLst>
              <a:ext uri="{FF2B5EF4-FFF2-40B4-BE49-F238E27FC236}">
                <a16:creationId xmlns:a16="http://schemas.microsoft.com/office/drawing/2014/main" id="{3BC765BA-A693-53B5-27F9-98AE16903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2"/>
          <a:stretch/>
        </p:blipFill>
        <p:spPr bwMode="auto">
          <a:xfrm>
            <a:off x="976722" y="1804693"/>
            <a:ext cx="6854008" cy="333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357379"/>
            <a:ext cx="7886700" cy="36723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What’s </a:t>
            </a:r>
            <a:r>
              <a:rPr lang="en-US" dirty="0"/>
              <a:t>Important To Know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E007A-620B-0F92-1C37-606FF6FA91F1}"/>
              </a:ext>
            </a:extLst>
          </p:cNvPr>
          <p:cNvSpPr txBox="1"/>
          <p:nvPr/>
        </p:nvSpPr>
        <p:spPr>
          <a:xfrm>
            <a:off x="1135413" y="1134017"/>
            <a:ext cx="6536626" cy="276999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6866"/>
                </a:solidFill>
              </a:rPr>
              <a:t>Employees can Clock IN/Out in a Physical device and the ESS.</a:t>
            </a:r>
            <a:endParaRPr lang="en-US" sz="1200" b="1" i="1" u="sng" dirty="0">
              <a:solidFill>
                <a:schemeClr val="accent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EA8289-8145-6CEC-69AA-3154F18FF0E2}"/>
              </a:ext>
            </a:extLst>
          </p:cNvPr>
          <p:cNvSpPr txBox="1"/>
          <p:nvPr/>
        </p:nvSpPr>
        <p:spPr>
          <a:xfrm>
            <a:off x="1717133" y="3493535"/>
            <a:ext cx="5373185" cy="461665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Employees may call asking for help because the </a:t>
            </a:r>
            <a:r>
              <a:rPr lang="en-US" sz="1200" b="1" dirty="0">
                <a:solidFill>
                  <a:schemeClr val="accent1"/>
                </a:solidFill>
              </a:rPr>
              <a:t>device is not working </a:t>
            </a:r>
            <a:r>
              <a:rPr lang="en-US" sz="1200" b="1" dirty="0">
                <a:solidFill>
                  <a:schemeClr val="accent2"/>
                </a:solidFill>
              </a:rPr>
              <a:t>or they were not able to punch IN/OUT</a:t>
            </a:r>
            <a:endParaRPr lang="en-US" sz="1200" b="1" i="1" u="sng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F54FB3-C74F-D3E8-EF22-EC89FA3B681A}"/>
              </a:ext>
            </a:extLst>
          </p:cNvPr>
          <p:cNvSpPr txBox="1"/>
          <p:nvPr/>
        </p:nvSpPr>
        <p:spPr>
          <a:xfrm>
            <a:off x="1524001" y="4118044"/>
            <a:ext cx="5566317" cy="461665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6866"/>
                </a:solidFill>
              </a:rPr>
              <a:t>In those cases, the WSM can help editing the </a:t>
            </a:r>
            <a:r>
              <a:rPr lang="en-US" sz="1200" b="1" dirty="0" err="1">
                <a:solidFill>
                  <a:srgbClr val="706866"/>
                </a:solidFill>
              </a:rPr>
              <a:t>TimeSheet</a:t>
            </a:r>
            <a:r>
              <a:rPr lang="en-US" sz="1200" b="1" dirty="0">
                <a:solidFill>
                  <a:srgbClr val="706866"/>
                </a:solidFill>
              </a:rPr>
              <a:t> for the Employee, we can also assist </a:t>
            </a:r>
            <a:r>
              <a:rPr lang="en-US" sz="1200" i="1" u="sng" dirty="0">
                <a:solidFill>
                  <a:schemeClr val="accent3"/>
                </a:solidFill>
              </a:rPr>
              <a:t>timekeeping@vensure.com </a:t>
            </a:r>
          </a:p>
        </p:txBody>
      </p:sp>
      <p:pic>
        <p:nvPicPr>
          <p:cNvPr id="8200" name="Picture 8" descr="Woman Phone Images - Free Download on Freepik">
            <a:extLst>
              <a:ext uri="{FF2B5EF4-FFF2-40B4-BE49-F238E27FC236}">
                <a16:creationId xmlns:a16="http://schemas.microsoft.com/office/drawing/2014/main" id="{746AF694-CEF6-F22F-BEBF-8EF077648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1607855"/>
            <a:ext cx="1611208" cy="1611208"/>
          </a:xfrm>
          <a:prstGeom prst="flowChartConnector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and Putting Card In Time Clock Stock Illustration - Download Image Now -  Time Card, Punch - Drink, Clock - iStock">
            <a:extLst>
              <a:ext uri="{FF2B5EF4-FFF2-40B4-BE49-F238E27FC236}">
                <a16:creationId xmlns:a16="http://schemas.microsoft.com/office/drawing/2014/main" id="{EF3F0E76-589F-DDE0-FD77-82E5A96A4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t="9076" r="3188" b="18787"/>
          <a:stretch/>
        </p:blipFill>
        <p:spPr bwMode="auto">
          <a:xfrm>
            <a:off x="2541150" y="1607854"/>
            <a:ext cx="1611208" cy="1659397"/>
          </a:xfrm>
          <a:prstGeom prst="flowChartConnector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87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227781F-0CA2-47A2-8D8E-4C53A41151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2051687" y="-14366"/>
            <a:ext cx="4676201" cy="3114405"/>
          </a:xfrm>
          <a:prstGeom prst="flowChartMerge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357379"/>
            <a:ext cx="7886700" cy="36723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CSIG </a:t>
            </a:r>
            <a:r>
              <a:rPr lang="en-US" dirty="0"/>
              <a:t>Clients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E192EB-A17D-39D7-750C-620A6ED8A301}"/>
              </a:ext>
            </a:extLst>
          </p:cNvPr>
          <p:cNvSpPr txBox="1"/>
          <p:nvPr/>
        </p:nvSpPr>
        <p:spPr>
          <a:xfrm>
            <a:off x="1058502" y="1808472"/>
            <a:ext cx="5320312" cy="510778"/>
          </a:xfrm>
          <a:prstGeom prst="flowChartAlternateProcess">
            <a:avLst/>
          </a:prstGeom>
          <a:solidFill>
            <a:schemeClr val="accent3">
              <a:alpha val="28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chemeClr val="bg2">
                    <a:lumMod val="25000"/>
                  </a:schemeClr>
                </a:solidFill>
              </a:rPr>
              <a:t>This person is listed in the CSIG Empower file, do not forget to use that document when assisting CSIG members.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DFDA6A-D84F-3823-D4C3-48E2336C6EF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2588" y="4329828"/>
            <a:ext cx="1218029" cy="5481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50A0CE-7FC3-4463-849F-C1B3E3D81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588" y="2502519"/>
            <a:ext cx="6811326" cy="171473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3E007A-620B-0F92-1C37-606FF6FA91F1}"/>
              </a:ext>
            </a:extLst>
          </p:cNvPr>
          <p:cNvSpPr txBox="1"/>
          <p:nvPr/>
        </p:nvSpPr>
        <p:spPr>
          <a:xfrm>
            <a:off x="1058502" y="1150537"/>
            <a:ext cx="5299400" cy="510778"/>
          </a:xfrm>
          <a:prstGeom prst="flowChartAlternateProcess">
            <a:avLst/>
          </a:prstGeom>
          <a:solidFill>
            <a:srgbClr val="FEDBC8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6866"/>
                </a:solidFill>
              </a:rPr>
              <a:t>Common Sale Investment Group Clients will handle Timekeeping with the </a:t>
            </a:r>
            <a:r>
              <a:rPr lang="en-US" sz="1200" b="1" dirty="0">
                <a:solidFill>
                  <a:schemeClr val="accent1"/>
                </a:solidFill>
              </a:rPr>
              <a:t>Payroll Processor assigned.</a:t>
            </a:r>
            <a:endParaRPr lang="en-US" sz="1200" b="1" i="1" u="sng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283B2D-9764-4FE0-1C83-095CC6C6E3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48" t="5013" r="5634" b="2569"/>
          <a:stretch/>
        </p:blipFill>
        <p:spPr>
          <a:xfrm>
            <a:off x="6145652" y="926366"/>
            <a:ext cx="1586731" cy="1576153"/>
          </a:xfrm>
          <a:prstGeom prst="flowChartConnector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824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D0F1A8-D5EC-606F-E3E5-66EDA00EE2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2051687" y="-14366"/>
            <a:ext cx="4676201" cy="3114405"/>
          </a:xfrm>
          <a:prstGeom prst="flowChartMerge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357379"/>
            <a:ext cx="7886700" cy="367238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TimeKeeping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/>
              <a:t>Cient</a:t>
            </a:r>
            <a:r>
              <a:rPr lang="en-US" dirty="0"/>
              <a:t> 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E007A-620B-0F92-1C37-606FF6FA91F1}"/>
              </a:ext>
            </a:extLst>
          </p:cNvPr>
          <p:cNvSpPr txBox="1"/>
          <p:nvPr/>
        </p:nvSpPr>
        <p:spPr>
          <a:xfrm>
            <a:off x="743144" y="980199"/>
            <a:ext cx="7657712" cy="276999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706866"/>
                </a:solidFill>
              </a:rPr>
              <a:t>TimeCo</a:t>
            </a:r>
            <a:r>
              <a:rPr lang="en-US" sz="1200" b="1" dirty="0">
                <a:solidFill>
                  <a:srgbClr val="706866"/>
                </a:solidFill>
              </a:rPr>
              <a:t>, </a:t>
            </a:r>
            <a:r>
              <a:rPr lang="en-US" sz="1200" b="1" dirty="0" err="1">
                <a:solidFill>
                  <a:srgbClr val="706866"/>
                </a:solidFill>
              </a:rPr>
              <a:t>SwipeClock</a:t>
            </a:r>
            <a:r>
              <a:rPr lang="en-US" sz="1200" b="1" dirty="0">
                <a:solidFill>
                  <a:srgbClr val="706866"/>
                </a:solidFill>
              </a:rPr>
              <a:t> NOVAtime Users Could be asked for the Client ID when registering for the app.</a:t>
            </a:r>
            <a:endParaRPr lang="en-US" sz="1200" b="1" i="1" u="sng" dirty="0">
              <a:solidFill>
                <a:schemeClr val="accent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F34A84-C035-A1D3-896A-5724057A800E}"/>
              </a:ext>
            </a:extLst>
          </p:cNvPr>
          <p:cNvSpPr txBox="1"/>
          <p:nvPr/>
        </p:nvSpPr>
        <p:spPr>
          <a:xfrm>
            <a:off x="4306777" y="1536993"/>
            <a:ext cx="146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>
                <a:solidFill>
                  <a:schemeClr val="accent3"/>
                </a:solidFill>
              </a:rPr>
              <a:t>NOVAtime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AB618E-DD58-E73B-6B47-79C36C874D1A}"/>
              </a:ext>
            </a:extLst>
          </p:cNvPr>
          <p:cNvSpPr txBox="1"/>
          <p:nvPr/>
        </p:nvSpPr>
        <p:spPr>
          <a:xfrm>
            <a:off x="4351947" y="1842203"/>
            <a:ext cx="1371600" cy="256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i="1" dirty="0">
                <a:solidFill>
                  <a:schemeClr val="accent1"/>
                </a:solidFill>
              </a:rPr>
              <a:t>Home &gt; Punch 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AC551F-7E9F-5D87-0FEB-39F87A385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44" y="1536993"/>
            <a:ext cx="3591426" cy="280074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E192EB-A17D-39D7-750C-620A6ED8A301}"/>
              </a:ext>
            </a:extLst>
          </p:cNvPr>
          <p:cNvSpPr txBox="1"/>
          <p:nvPr/>
        </p:nvSpPr>
        <p:spPr>
          <a:xfrm>
            <a:off x="4470587" y="2248584"/>
            <a:ext cx="3930269" cy="646331"/>
          </a:xfrm>
          <a:prstGeom prst="wedgeRectCallout">
            <a:avLst/>
          </a:prstGeom>
          <a:solidFill>
            <a:schemeClr val="accent3">
              <a:alpha val="31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chemeClr val="bg2">
                    <a:lumMod val="25000"/>
                  </a:schemeClr>
                </a:solidFill>
              </a:rPr>
              <a:t>Employees are supposed to have the Client ID to login, if they do not, please send an email to </a:t>
            </a:r>
            <a:r>
              <a:rPr lang="en-US" sz="1200" b="1" i="1" dirty="0" err="1">
                <a:solidFill>
                  <a:schemeClr val="bg2">
                    <a:lumMod val="25000"/>
                  </a:schemeClr>
                </a:solidFill>
              </a:rPr>
              <a:t>TimeKeeping</a:t>
            </a:r>
            <a:r>
              <a:rPr lang="en-US" sz="1200" b="1" i="1" dirty="0">
                <a:solidFill>
                  <a:schemeClr val="bg2">
                    <a:lumMod val="25000"/>
                  </a:schemeClr>
                </a:solidFill>
              </a:rPr>
              <a:t> for assistance.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283B2D-9764-4FE0-1C83-095CC6C6E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066" y="2836528"/>
            <a:ext cx="1586731" cy="1576153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227713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ople thinking Vectors &amp; Illustrations for Free Download | Freepik">
            <a:extLst>
              <a:ext uri="{FF2B5EF4-FFF2-40B4-BE49-F238E27FC236}">
                <a16:creationId xmlns:a16="http://schemas.microsoft.com/office/drawing/2014/main" id="{3BC765BA-A693-53B5-27F9-98AE16903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2"/>
          <a:stretch/>
        </p:blipFill>
        <p:spPr bwMode="auto">
          <a:xfrm>
            <a:off x="1144996" y="1291889"/>
            <a:ext cx="6854008" cy="333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357379"/>
            <a:ext cx="7886700" cy="36723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What’s </a:t>
            </a:r>
            <a:r>
              <a:rPr lang="en-US" dirty="0"/>
              <a:t>Important To Know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E007A-620B-0F92-1C37-606FF6FA91F1}"/>
              </a:ext>
            </a:extLst>
          </p:cNvPr>
          <p:cNvSpPr txBox="1"/>
          <p:nvPr/>
        </p:nvSpPr>
        <p:spPr>
          <a:xfrm>
            <a:off x="689364" y="2638128"/>
            <a:ext cx="7657712" cy="646331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6866"/>
                </a:solidFill>
              </a:rPr>
              <a:t>Employees should </a:t>
            </a:r>
            <a:r>
              <a:rPr lang="en-US" sz="1200" b="1" dirty="0">
                <a:solidFill>
                  <a:schemeClr val="accent1"/>
                </a:solidFill>
              </a:rPr>
              <a:t>access</a:t>
            </a:r>
            <a:r>
              <a:rPr lang="en-US" sz="1200" b="1" dirty="0">
                <a:solidFill>
                  <a:srgbClr val="706866"/>
                </a:solidFill>
              </a:rPr>
              <a:t> the platform via ESS , this menu bar item is labeled, “</a:t>
            </a:r>
            <a:r>
              <a:rPr lang="en-US" sz="1200" b="1" u="sng" dirty="0">
                <a:solidFill>
                  <a:srgbClr val="706866"/>
                </a:solidFill>
              </a:rPr>
              <a:t>Time and attendance, </a:t>
            </a:r>
            <a:r>
              <a:rPr lang="en-US" sz="1200" b="1" u="sng" dirty="0" err="1">
                <a:solidFill>
                  <a:srgbClr val="706866"/>
                </a:solidFill>
              </a:rPr>
              <a:t>Swipeclock</a:t>
            </a:r>
            <a:r>
              <a:rPr lang="en-US" sz="1200" b="1" u="sng" dirty="0">
                <a:solidFill>
                  <a:srgbClr val="706866"/>
                </a:solidFill>
              </a:rPr>
              <a:t> or </a:t>
            </a:r>
            <a:r>
              <a:rPr lang="en-US" sz="1200" b="1" u="sng" dirty="0" err="1">
                <a:solidFill>
                  <a:srgbClr val="706866"/>
                </a:solidFill>
              </a:rPr>
              <a:t>TimeCo</a:t>
            </a:r>
            <a:r>
              <a:rPr lang="en-US" sz="1200" b="1" u="sng" dirty="0">
                <a:solidFill>
                  <a:srgbClr val="706866"/>
                </a:solidFill>
              </a:rPr>
              <a:t>.</a:t>
            </a:r>
            <a:r>
              <a:rPr lang="en-US" sz="1200" b="1" dirty="0">
                <a:solidFill>
                  <a:srgbClr val="706866"/>
                </a:solidFill>
              </a:rPr>
              <a:t>” If they do not have the link, we can request for it to </a:t>
            </a:r>
            <a:r>
              <a:rPr lang="en-US" sz="1200" b="1" i="1" u="sng" dirty="0">
                <a:solidFill>
                  <a:schemeClr val="accent3"/>
                </a:solidFill>
              </a:rPr>
              <a:t>timekeeping@vensure.com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EA8289-8145-6CEC-69AA-3154F18FF0E2}"/>
              </a:ext>
            </a:extLst>
          </p:cNvPr>
          <p:cNvSpPr txBox="1"/>
          <p:nvPr/>
        </p:nvSpPr>
        <p:spPr>
          <a:xfrm>
            <a:off x="689364" y="3592016"/>
            <a:ext cx="7657712" cy="461665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Credentials</a:t>
            </a:r>
            <a:r>
              <a:rPr lang="en-US" sz="1200" b="1" dirty="0">
                <a:solidFill>
                  <a:srgbClr val="706866"/>
                </a:solidFill>
              </a:rPr>
              <a:t> are created by the Employee upon finishing the Onboarding. </a:t>
            </a:r>
            <a:r>
              <a:rPr lang="en-US" sz="1200" b="1" dirty="0" err="1">
                <a:solidFill>
                  <a:srgbClr val="706866"/>
                </a:solidFill>
              </a:rPr>
              <a:t>TimeKeeping</a:t>
            </a:r>
            <a:r>
              <a:rPr lang="en-US" sz="1200" b="1" dirty="0">
                <a:solidFill>
                  <a:srgbClr val="706866"/>
                </a:solidFill>
              </a:rPr>
              <a:t> can assist as well: </a:t>
            </a:r>
            <a:r>
              <a:rPr lang="en-US" sz="1200" b="1" i="1" u="sng" dirty="0">
                <a:solidFill>
                  <a:schemeClr val="accent3"/>
                </a:solidFill>
              </a:rPr>
              <a:t>timekeeping@vensure.com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F54FB3-C74F-D3E8-EF22-EC89FA3B681A}"/>
              </a:ext>
            </a:extLst>
          </p:cNvPr>
          <p:cNvSpPr txBox="1"/>
          <p:nvPr/>
        </p:nvSpPr>
        <p:spPr>
          <a:xfrm>
            <a:off x="689364" y="4361239"/>
            <a:ext cx="7687173" cy="276999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6866"/>
                </a:solidFill>
              </a:rPr>
              <a:t>If the employee has </a:t>
            </a:r>
            <a:r>
              <a:rPr lang="en-US" sz="1200" b="1" dirty="0">
                <a:solidFill>
                  <a:schemeClr val="accent1"/>
                </a:solidFill>
              </a:rPr>
              <a:t>Password issues</a:t>
            </a:r>
            <a:r>
              <a:rPr lang="en-US" sz="1200" b="1" dirty="0">
                <a:solidFill>
                  <a:srgbClr val="706866"/>
                </a:solidFill>
              </a:rPr>
              <a:t>, we can request a reset to </a:t>
            </a:r>
            <a:r>
              <a:rPr lang="en-US" sz="1200" i="1" u="sng" dirty="0">
                <a:solidFill>
                  <a:schemeClr val="accent3"/>
                </a:solidFill>
              </a:rPr>
              <a:t>timekeeping@vensure.com</a:t>
            </a:r>
          </a:p>
        </p:txBody>
      </p:sp>
      <p:pic>
        <p:nvPicPr>
          <p:cNvPr id="8" name="Picture 4" descr="Customer service rep Vector Clipart in AI, SVG, EPS, PSD, PNG">
            <a:extLst>
              <a:ext uri="{FF2B5EF4-FFF2-40B4-BE49-F238E27FC236}">
                <a16:creationId xmlns:a16="http://schemas.microsoft.com/office/drawing/2014/main" id="{49E00827-63F0-20D4-9068-727E449B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51" y="1126891"/>
            <a:ext cx="1320837" cy="1320837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801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88A6C28-D968-FBE2-6DC9-90F8A0EDFA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2051687" y="-14366"/>
            <a:ext cx="4676201" cy="3114405"/>
          </a:xfrm>
          <a:prstGeom prst="flowChartMerge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357379"/>
            <a:ext cx="7886700" cy="36723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What’s </a:t>
            </a:r>
            <a:r>
              <a:rPr lang="en-US" dirty="0"/>
              <a:t>Important To Know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DF1030-D6DE-03DF-B69C-2845F11A5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229"/>
          <a:stretch/>
        </p:blipFill>
        <p:spPr>
          <a:xfrm>
            <a:off x="574870" y="860152"/>
            <a:ext cx="7930658" cy="368954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3E007A-620B-0F92-1C37-606FF6FA91F1}"/>
              </a:ext>
            </a:extLst>
          </p:cNvPr>
          <p:cNvSpPr txBox="1"/>
          <p:nvPr/>
        </p:nvSpPr>
        <p:spPr>
          <a:xfrm>
            <a:off x="5451746" y="3772570"/>
            <a:ext cx="3021981" cy="510778"/>
          </a:xfrm>
          <a:prstGeom prst="wedgeRoundRectCallout">
            <a:avLst/>
          </a:prstGeom>
          <a:solidFill>
            <a:schemeClr val="accent3">
              <a:alpha val="36078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706866"/>
                </a:solidFill>
              </a:rPr>
              <a:t>This is an example of an email we can send to timekeeping for assistance</a:t>
            </a:r>
            <a:endParaRPr lang="en-US" sz="1200" b="1" i="1" u="sng" dirty="0">
              <a:solidFill>
                <a:schemeClr val="accent3"/>
              </a:solidFill>
            </a:endParaRPr>
          </a:p>
        </p:txBody>
      </p:sp>
      <p:pic>
        <p:nvPicPr>
          <p:cNvPr id="3" name="Picture 4" descr="Customer service rep Vector Clipart in AI, SVG, EPS, PSD, PNG">
            <a:extLst>
              <a:ext uri="{FF2B5EF4-FFF2-40B4-BE49-F238E27FC236}">
                <a16:creationId xmlns:a16="http://schemas.microsoft.com/office/drawing/2014/main" id="{D411FEE6-1D43-34DB-635A-AA78607EA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92" y="3579541"/>
            <a:ext cx="970157" cy="970157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1127299"/>
      </p:ext>
    </p:extLst>
  </p:cSld>
  <p:clrMapOvr>
    <a:masterClrMapping/>
  </p:clrMapOvr>
</p:sld>
</file>

<file path=ppt/theme/theme1.xml><?xml version="1.0" encoding="utf-8"?>
<a:theme xmlns:a="http://schemas.openxmlformats.org/drawingml/2006/main" name="Vensure PPT Template">
  <a:themeElements>
    <a:clrScheme name="Vensur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05106"/>
      </a:accent1>
      <a:accent2>
        <a:srgbClr val="6C6F70"/>
      </a:accent2>
      <a:accent3>
        <a:srgbClr val="00A5B5"/>
      </a:accent3>
      <a:accent4>
        <a:srgbClr val="E18849"/>
      </a:accent4>
      <a:accent5>
        <a:srgbClr val="A71930"/>
      </a:accent5>
      <a:accent6>
        <a:srgbClr val="69BE47"/>
      </a:accent6>
      <a:hlink>
        <a:srgbClr val="E05106"/>
      </a:hlink>
      <a:folHlink>
        <a:srgbClr val="3B00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92A58BE00B1545AA1A12C2241357A0" ma:contentTypeVersion="17" ma:contentTypeDescription="Create a new document." ma:contentTypeScope="" ma:versionID="1fc17f03e3c1a0841c41bbd9ad42ff71">
  <xsd:schema xmlns:xsd="http://www.w3.org/2001/XMLSchema" xmlns:xs="http://www.w3.org/2001/XMLSchema" xmlns:p="http://schemas.microsoft.com/office/2006/metadata/properties" xmlns:ns2="3033b280-ae71-40d6-aa29-5fd3ac97e96f" xmlns:ns3="9116cb9f-bd0d-43bf-83a7-1685e5d6ba3a" targetNamespace="http://schemas.microsoft.com/office/2006/metadata/properties" ma:root="true" ma:fieldsID="c130d228af32b48fbaca373eddde570b" ns2:_="" ns3:_="">
    <xsd:import namespace="3033b280-ae71-40d6-aa29-5fd3ac97e96f"/>
    <xsd:import namespace="9116cb9f-bd0d-43bf-83a7-1685e5d6ba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3b280-ae71-40d6-aa29-5fd3ac97e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4269d6d-f8a2-4d27-bd71-c96a8741e6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6cb9f-bd0d-43bf-83a7-1685e5d6ba3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6a6ed9-464b-4bc5-b25f-4d225d3d0700}" ma:internalName="TaxCatchAll" ma:showField="CatchAllData" ma:web="9116cb9f-bd0d-43bf-83a7-1685e5d6ba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E2100D-539B-43CA-83CE-789A3E1BDD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33b280-ae71-40d6-aa29-5fd3ac97e96f"/>
    <ds:schemaRef ds:uri="9116cb9f-bd0d-43bf-83a7-1685e5d6b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EF23EC-AC88-4136-8A9E-E027B7DF36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28032</TotalTime>
  <Words>619</Words>
  <Application>Microsoft Office PowerPoint</Application>
  <PresentationFormat>Presentación en pantalla (16:9)</PresentationFormat>
  <Paragraphs>68</Paragraphs>
  <Slides>14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Vensure PPT Template</vt:lpstr>
      <vt:lpstr>Employee Relations </vt:lpstr>
      <vt:lpstr>Presentación de PowerPoint</vt:lpstr>
      <vt:lpstr>Presentación de PowerPoint</vt:lpstr>
      <vt:lpstr>Timekeeping Options</vt:lpstr>
      <vt:lpstr>What’s Important To Know?</vt:lpstr>
      <vt:lpstr>CSIG Clients</vt:lpstr>
      <vt:lpstr>TimeKeeping Cient ID</vt:lpstr>
      <vt:lpstr>What’s Important To Know?</vt:lpstr>
      <vt:lpstr>What’s Important To Know?</vt:lpstr>
      <vt:lpstr>Clock In/Clock Out?</vt:lpstr>
      <vt:lpstr>Timecard Edits</vt:lpstr>
      <vt:lpstr>Invalid GPS Location</vt:lpstr>
      <vt:lpstr>Leaves (PTO) Request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Customized Business Solutions</dc:title>
  <dc:creator>Julie Dower</dc:creator>
  <cp:lastModifiedBy>Sergio Garcia</cp:lastModifiedBy>
  <cp:revision>312</cp:revision>
  <cp:lastPrinted>2019-03-04T13:55:30Z</cp:lastPrinted>
  <dcterms:modified xsi:type="dcterms:W3CDTF">2023-10-10T19:41:25Z</dcterms:modified>
</cp:coreProperties>
</file>