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autoCompressPictures="0">
  <p:sldMasterIdLst>
    <p:sldMasterId id="2147483662" r:id="rId4"/>
  </p:sldMasterIdLst>
  <p:notesMasterIdLst>
    <p:notesMasterId r:id="rId39"/>
  </p:notesMasterIdLst>
  <p:handoutMasterIdLst>
    <p:handoutMasterId r:id="rId40"/>
  </p:handoutMasterIdLst>
  <p:sldIdLst>
    <p:sldId id="256" r:id="rId5"/>
    <p:sldId id="260" r:id="rId6"/>
    <p:sldId id="261" r:id="rId7"/>
    <p:sldId id="277" r:id="rId8"/>
    <p:sldId id="284" r:id="rId9"/>
    <p:sldId id="275" r:id="rId10"/>
    <p:sldId id="281" r:id="rId11"/>
    <p:sldId id="282" r:id="rId12"/>
    <p:sldId id="283" r:id="rId13"/>
    <p:sldId id="278" r:id="rId14"/>
    <p:sldId id="306" r:id="rId15"/>
    <p:sldId id="259" r:id="rId16"/>
    <p:sldId id="286" r:id="rId17"/>
    <p:sldId id="287" r:id="rId18"/>
    <p:sldId id="288" r:id="rId19"/>
    <p:sldId id="290" r:id="rId20"/>
    <p:sldId id="291" r:id="rId21"/>
    <p:sldId id="292" r:id="rId22"/>
    <p:sldId id="293" r:id="rId23"/>
    <p:sldId id="294" r:id="rId24"/>
    <p:sldId id="295" r:id="rId25"/>
    <p:sldId id="296" r:id="rId26"/>
    <p:sldId id="297" r:id="rId27"/>
    <p:sldId id="307" r:id="rId28"/>
    <p:sldId id="289" r:id="rId29"/>
    <p:sldId id="276" r:id="rId30"/>
    <p:sldId id="298" r:id="rId31"/>
    <p:sldId id="301" r:id="rId32"/>
    <p:sldId id="300" r:id="rId33"/>
    <p:sldId id="302" r:id="rId34"/>
    <p:sldId id="303" r:id="rId35"/>
    <p:sldId id="304" r:id="rId36"/>
    <p:sldId id="305" r:id="rId37"/>
    <p:sldId id="258" r:id="rId38"/>
  </p:sldIdLst>
  <p:sldSz cx="9144000" cy="5143500" type="screen16x9"/>
  <p:notesSz cx="6858000" cy="9144000"/>
  <p:defaultTex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5B5"/>
    <a:srgbClr val="FEDBC8"/>
    <a:srgbClr val="071B40"/>
    <a:srgbClr val="03315E"/>
    <a:srgbClr val="706866"/>
    <a:srgbClr val="9FCC74"/>
    <a:srgbClr val="19728C"/>
    <a:srgbClr val="F6F6F6"/>
    <a:srgbClr val="131E40"/>
    <a:srgbClr val="1211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292655-E31B-458A-92E2-1EC8BB5B349D}" v="168" dt="2023-06-08T23:13:35.052"/>
  </p1510:revLst>
</p1510:revInfo>
</file>

<file path=ppt/tableStyles.xml><?xml version="1.0" encoding="utf-8"?>
<a:tblStyleLst xmlns:a="http://schemas.openxmlformats.org/drawingml/2006/main" def="{8F5C4D64-3CB1-44FE-A7C1-7C6792326531}">
  <a:tblStyle styleId="{8F5C4D64-3CB1-44FE-A7C1-7C679232653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59" autoAdjust="0"/>
    <p:restoredTop sz="92517" autoAdjust="0"/>
  </p:normalViewPr>
  <p:slideViewPr>
    <p:cSldViewPr snapToGrid="0">
      <p:cViewPr varScale="1">
        <p:scale>
          <a:sx n="88" d="100"/>
          <a:sy n="88" d="100"/>
        </p:scale>
        <p:origin x="1020" y="72"/>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091DCF1-0F16-4F79-BC4A-993379236393}" type="datetimeFigureOut">
              <a:rPr lang="en-US" smtClean="0">
                <a:latin typeface="Arial" panose="020B0604020202020204" pitchFamily="34" charset="0"/>
              </a:rPr>
              <a:t>10/10/2023</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539175-E3A9-42A0-88B3-EEBBCA8AEA0A}" type="slidenum">
              <a:rPr lang="en-US" smtClean="0">
                <a:latin typeface="Arial" panose="020B0604020202020204" pitchFamily="34" charset="0"/>
              </a:rPr>
              <a:t>‹Nº›</a:t>
            </a:fld>
            <a:endParaRPr lang="en-US" dirty="0">
              <a:latin typeface="Arial" panose="020B0604020202020204" pitchFamily="34" charset="0"/>
            </a:endParaRPr>
          </a:p>
        </p:txBody>
      </p:sp>
    </p:spTree>
    <p:extLst>
      <p:ext uri="{BB962C8B-B14F-4D97-AF65-F5344CB8AC3E}">
        <p14:creationId xmlns:p14="http://schemas.microsoft.com/office/powerpoint/2010/main" val="18170072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95110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39858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48BB9254-56DE-794F-961D-A24086E6D2BD}"/>
              </a:ext>
            </a:extLst>
          </p:cNvPr>
          <p:cNvSpPr>
            <a:spLocks noGrp="1"/>
          </p:cNvSpPr>
          <p:nvPr>
            <p:ph type="sldNum" sz="quarter" idx="4"/>
          </p:nvPr>
        </p:nvSpPr>
        <p:spPr>
          <a:xfrm>
            <a:off x="-45720" y="4910328"/>
            <a:ext cx="274320" cy="273844"/>
          </a:xfrm>
          <a:prstGeom prst="rect">
            <a:avLst/>
          </a:prstGeom>
        </p:spPr>
        <p:txBody>
          <a:bodyPr vert="horz" lIns="0" tIns="0" rIns="0" bIns="0" rtlCol="0" anchor="ctr" anchorCtr="0"/>
          <a:lstStyle>
            <a:lvl1pPr algn="ctr">
              <a:defRPr sz="600" b="1">
                <a:solidFill>
                  <a:schemeClr val="tx1">
                    <a:tint val="75000"/>
                  </a:schemeClr>
                </a:solidFill>
              </a:defRPr>
            </a:lvl1pPr>
          </a:lstStyle>
          <a:p>
            <a:fld id="{00000000-1234-1234-1234-123412341234}" type="slidenum">
              <a:rPr lang="en" smtClean="0"/>
              <a:pPr/>
              <a:t>‹Nº›</a:t>
            </a:fld>
            <a:endParaRPr lang="en" dirty="0"/>
          </a:p>
        </p:txBody>
      </p:sp>
      <p:sp>
        <p:nvSpPr>
          <p:cNvPr id="2" name="Title 1">
            <a:extLst>
              <a:ext uri="{FF2B5EF4-FFF2-40B4-BE49-F238E27FC236}">
                <a16:creationId xmlns:a16="http://schemas.microsoft.com/office/drawing/2014/main" id="{2876416F-8C6A-AC4E-A18F-EC32C358A0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A9FF3E-AE10-8E4F-8E81-254EF500B9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534718-C46E-7F4E-B569-A1DB7B633504}"/>
              </a:ext>
            </a:extLst>
          </p:cNvPr>
          <p:cNvSpPr>
            <a:spLocks noGrp="1"/>
          </p:cNvSpPr>
          <p:nvPr>
            <p:ph type="dt" sz="half" idx="10"/>
          </p:nvPr>
        </p:nvSpPr>
        <p:spPr/>
        <p:txBody>
          <a:bodyPr/>
          <a:lstStyle/>
          <a:p>
            <a:fld id="{88F5D884-D5B6-4C42-B66C-5ABA98285411}" type="datetime1">
              <a:rPr lang="en-US" smtClean="0"/>
              <a:t>10/10/2023</a:t>
            </a:fld>
            <a:endParaRPr lang="en-US" dirty="0"/>
          </a:p>
        </p:txBody>
      </p:sp>
      <p:sp>
        <p:nvSpPr>
          <p:cNvPr id="5" name="Footer Placeholder 4">
            <a:extLst>
              <a:ext uri="{FF2B5EF4-FFF2-40B4-BE49-F238E27FC236}">
                <a16:creationId xmlns:a16="http://schemas.microsoft.com/office/drawing/2014/main" id="{BE90A55B-9E57-084F-A789-DF2B360B58E2}"/>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177248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3"/>
        <p:cNvGrpSpPr/>
        <p:nvPr/>
      </p:nvGrpSpPr>
      <p:grpSpPr>
        <a:xfrm>
          <a:off x="0" y="0"/>
          <a:ext cx="0" cy="0"/>
          <a:chOff x="0" y="0"/>
          <a:chExt cx="0" cy="0"/>
        </a:xfrm>
      </p:grpSpPr>
      <p:sp>
        <p:nvSpPr>
          <p:cNvPr id="16" name="Google Shape;16;p3"/>
          <p:cNvSpPr txBox="1">
            <a:spLocks noGrp="1"/>
          </p:cNvSpPr>
          <p:nvPr>
            <p:ph type="ctrTitle"/>
          </p:nvPr>
        </p:nvSpPr>
        <p:spPr>
          <a:xfrm>
            <a:off x="648300" y="1583350"/>
            <a:ext cx="3522300" cy="2989800"/>
          </a:xfrm>
          <a:prstGeom prst="rect">
            <a:avLst/>
          </a:prstGeom>
        </p:spPr>
        <p:txBody>
          <a:bodyPr spcFirstLastPara="1" wrap="square" lIns="91425" tIns="91425" rIns="91425" bIns="91425" anchor="b" anchorCtr="0"/>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17" name="Google Shape;17;p3"/>
          <p:cNvSpPr txBox="1">
            <a:spLocks noGrp="1"/>
          </p:cNvSpPr>
          <p:nvPr>
            <p:ph type="subTitle" idx="1"/>
          </p:nvPr>
        </p:nvSpPr>
        <p:spPr>
          <a:xfrm>
            <a:off x="6724950" y="3494300"/>
            <a:ext cx="1906200" cy="1031700"/>
          </a:xfrm>
          <a:prstGeom prst="rect">
            <a:avLst/>
          </a:prstGeom>
        </p:spPr>
        <p:txBody>
          <a:bodyPr spcFirstLastPara="1" wrap="square" lIns="91425" tIns="91425" rIns="91425" bIns="91425" anchor="b" anchorCtr="0"/>
          <a:lstStyle>
            <a:lvl1pPr lvl="0" algn="r" rtl="0">
              <a:spcBef>
                <a:spcPts val="0"/>
              </a:spcBef>
              <a:spcAft>
                <a:spcPts val="0"/>
              </a:spcAft>
              <a:buClr>
                <a:srgbClr val="FFFFFF"/>
              </a:buClr>
              <a:buSzPts val="1800"/>
              <a:buNone/>
              <a:defRPr sz="1800">
                <a:solidFill>
                  <a:srgbClr val="FFFFFF"/>
                </a:solidFill>
              </a:defRPr>
            </a:lvl1pPr>
            <a:lvl2pPr lvl="1" algn="r" rtl="0">
              <a:spcBef>
                <a:spcPts val="0"/>
              </a:spcBef>
              <a:spcAft>
                <a:spcPts val="0"/>
              </a:spcAft>
              <a:buClr>
                <a:srgbClr val="FFFFFF"/>
              </a:buClr>
              <a:buSzPts val="1800"/>
              <a:buNone/>
              <a:defRPr sz="1800">
                <a:solidFill>
                  <a:srgbClr val="FFFFFF"/>
                </a:solidFill>
              </a:defRPr>
            </a:lvl2pPr>
            <a:lvl3pPr lvl="2" algn="r" rtl="0">
              <a:spcBef>
                <a:spcPts val="0"/>
              </a:spcBef>
              <a:spcAft>
                <a:spcPts val="0"/>
              </a:spcAft>
              <a:buClr>
                <a:srgbClr val="FFFFFF"/>
              </a:buClr>
              <a:buSzPts val="1800"/>
              <a:buNone/>
              <a:defRPr sz="1800">
                <a:solidFill>
                  <a:srgbClr val="FFFFFF"/>
                </a:solidFill>
              </a:defRPr>
            </a:lvl3pPr>
            <a:lvl4pPr lvl="3" algn="r" rtl="0">
              <a:spcBef>
                <a:spcPts val="0"/>
              </a:spcBef>
              <a:spcAft>
                <a:spcPts val="0"/>
              </a:spcAft>
              <a:buClr>
                <a:srgbClr val="FFFFFF"/>
              </a:buClr>
              <a:buSzPts val="1800"/>
              <a:buNone/>
              <a:defRPr sz="1800">
                <a:solidFill>
                  <a:srgbClr val="FFFFFF"/>
                </a:solidFill>
              </a:defRPr>
            </a:lvl4pPr>
            <a:lvl5pPr lvl="4" algn="r" rtl="0">
              <a:spcBef>
                <a:spcPts val="0"/>
              </a:spcBef>
              <a:spcAft>
                <a:spcPts val="0"/>
              </a:spcAft>
              <a:buClr>
                <a:srgbClr val="FFFFFF"/>
              </a:buClr>
              <a:buSzPts val="1800"/>
              <a:buNone/>
              <a:defRPr sz="1800">
                <a:solidFill>
                  <a:srgbClr val="FFFFFF"/>
                </a:solidFill>
              </a:defRPr>
            </a:lvl5pPr>
            <a:lvl6pPr lvl="5" algn="r" rtl="0">
              <a:spcBef>
                <a:spcPts val="0"/>
              </a:spcBef>
              <a:spcAft>
                <a:spcPts val="0"/>
              </a:spcAft>
              <a:buClr>
                <a:srgbClr val="FFFFFF"/>
              </a:buClr>
              <a:buSzPts val="1800"/>
              <a:buNone/>
              <a:defRPr sz="1800">
                <a:solidFill>
                  <a:srgbClr val="FFFFFF"/>
                </a:solidFill>
              </a:defRPr>
            </a:lvl6pPr>
            <a:lvl7pPr lvl="6" algn="r" rtl="0">
              <a:spcBef>
                <a:spcPts val="0"/>
              </a:spcBef>
              <a:spcAft>
                <a:spcPts val="0"/>
              </a:spcAft>
              <a:buClr>
                <a:srgbClr val="FFFFFF"/>
              </a:buClr>
              <a:buSzPts val="1800"/>
              <a:buNone/>
              <a:defRPr sz="1800">
                <a:solidFill>
                  <a:srgbClr val="FFFFFF"/>
                </a:solidFill>
              </a:defRPr>
            </a:lvl7pPr>
            <a:lvl8pPr lvl="7" algn="r" rtl="0">
              <a:spcBef>
                <a:spcPts val="0"/>
              </a:spcBef>
              <a:spcAft>
                <a:spcPts val="0"/>
              </a:spcAft>
              <a:buClr>
                <a:srgbClr val="FFFFFF"/>
              </a:buClr>
              <a:buSzPts val="1800"/>
              <a:buNone/>
              <a:defRPr sz="1800">
                <a:solidFill>
                  <a:srgbClr val="FFFFFF"/>
                </a:solidFill>
              </a:defRPr>
            </a:lvl8pPr>
            <a:lvl9pPr lvl="8" algn="r" rtl="0">
              <a:spcBef>
                <a:spcPts val="0"/>
              </a:spcBef>
              <a:spcAft>
                <a:spcPts val="0"/>
              </a:spcAft>
              <a:buClr>
                <a:srgbClr val="FFFFFF"/>
              </a:buClr>
              <a:buSzPts val="1800"/>
              <a:buNone/>
              <a:defRPr sz="1800">
                <a:solidFill>
                  <a:srgbClr val="FFFFFF"/>
                </a:solidFill>
              </a:defRPr>
            </a:lvl9pPr>
          </a:lstStyle>
          <a:p>
            <a:endParaRPr/>
          </a:p>
        </p:txBody>
      </p:sp>
    </p:spTree>
    <p:extLst>
      <p:ext uri="{BB962C8B-B14F-4D97-AF65-F5344CB8AC3E}">
        <p14:creationId xmlns:p14="http://schemas.microsoft.com/office/powerpoint/2010/main" val="944297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41"/>
        <p:cNvGrpSpPr/>
        <p:nvPr/>
      </p:nvGrpSpPr>
      <p:grpSpPr>
        <a:xfrm>
          <a:off x="0" y="0"/>
          <a:ext cx="0" cy="0"/>
          <a:chOff x="0" y="0"/>
          <a:chExt cx="0" cy="0"/>
        </a:xfrm>
      </p:grpSpPr>
      <p:sp>
        <p:nvSpPr>
          <p:cNvPr id="44" name="Google Shape;44;p8"/>
          <p:cNvSpPr txBox="1">
            <a:spLocks noGrp="1"/>
          </p:cNvSpPr>
          <p:nvPr>
            <p:ph type="title"/>
          </p:nvPr>
        </p:nvSpPr>
        <p:spPr>
          <a:xfrm>
            <a:off x="841000" y="1884100"/>
            <a:ext cx="4801500" cy="409500"/>
          </a:xfrm>
          <a:prstGeom prst="rect">
            <a:avLst/>
          </a:prstGeom>
        </p:spPr>
        <p:txBody>
          <a:bodyPr spcFirstLastPara="1" wrap="square" lIns="91425" tIns="91425" rIns="91425" bIns="91425" anchor="b" anchorCtr="0"/>
          <a:lstStyle>
            <a:lvl1pPr lvl="0">
              <a:spcBef>
                <a:spcPts val="0"/>
              </a:spcBef>
              <a:spcAft>
                <a:spcPts val="0"/>
              </a:spcAft>
              <a:buSzPts val="1200"/>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45" name="Google Shape;45;p8"/>
          <p:cNvSpPr txBox="1">
            <a:spLocks noGrp="1"/>
          </p:cNvSpPr>
          <p:nvPr>
            <p:ph type="body" idx="1"/>
          </p:nvPr>
        </p:nvSpPr>
        <p:spPr>
          <a:xfrm>
            <a:off x="841001" y="2492425"/>
            <a:ext cx="2671800" cy="2433300"/>
          </a:xfrm>
          <a:prstGeom prst="rect">
            <a:avLst/>
          </a:prstGeom>
        </p:spPr>
        <p:txBody>
          <a:bodyPr spcFirstLastPara="1" wrap="square" lIns="91425" tIns="91425" rIns="91425" bIns="91425" anchor="t" anchorCtr="0"/>
          <a:lstStyle>
            <a:lvl1pPr marL="457189" lvl="0" indent="-330192">
              <a:spcBef>
                <a:spcPts val="600"/>
              </a:spcBef>
              <a:spcAft>
                <a:spcPts val="0"/>
              </a:spcAft>
              <a:buSzPts val="1600"/>
              <a:buChar char="▸"/>
              <a:defRPr/>
            </a:lvl1pPr>
            <a:lvl2pPr marL="914378" lvl="1" indent="-330192">
              <a:spcBef>
                <a:spcPts val="0"/>
              </a:spcBef>
              <a:spcAft>
                <a:spcPts val="0"/>
              </a:spcAft>
              <a:buSzPts val="1600"/>
              <a:buChar char="▹"/>
              <a:defRPr/>
            </a:lvl2pPr>
            <a:lvl3pPr marL="1371566" lvl="2" indent="-330192">
              <a:spcBef>
                <a:spcPts val="0"/>
              </a:spcBef>
              <a:spcAft>
                <a:spcPts val="0"/>
              </a:spcAft>
              <a:buSzPts val="1600"/>
              <a:buChar char="▹"/>
              <a:defRPr/>
            </a:lvl3pPr>
            <a:lvl4pPr marL="1828754" lvl="3" indent="-330192">
              <a:spcBef>
                <a:spcPts val="0"/>
              </a:spcBef>
              <a:spcAft>
                <a:spcPts val="0"/>
              </a:spcAft>
              <a:buSzPts val="1600"/>
              <a:buChar char="●"/>
              <a:defRPr/>
            </a:lvl4pPr>
            <a:lvl5pPr marL="2285943" lvl="4" indent="-330192">
              <a:spcBef>
                <a:spcPts val="0"/>
              </a:spcBef>
              <a:spcAft>
                <a:spcPts val="0"/>
              </a:spcAft>
              <a:buSzPts val="1600"/>
              <a:buChar char="○"/>
              <a:defRPr/>
            </a:lvl5pPr>
            <a:lvl6pPr marL="2743132" lvl="5" indent="-330192">
              <a:spcBef>
                <a:spcPts val="0"/>
              </a:spcBef>
              <a:spcAft>
                <a:spcPts val="0"/>
              </a:spcAft>
              <a:buSzPts val="1600"/>
              <a:buChar char="■"/>
              <a:defRPr/>
            </a:lvl6pPr>
            <a:lvl7pPr marL="3200320" lvl="6" indent="-330192">
              <a:spcBef>
                <a:spcPts val="0"/>
              </a:spcBef>
              <a:spcAft>
                <a:spcPts val="0"/>
              </a:spcAft>
              <a:buSzPts val="1600"/>
              <a:buChar char="●"/>
              <a:defRPr/>
            </a:lvl7pPr>
            <a:lvl8pPr marL="3657509" lvl="7" indent="-330192">
              <a:spcBef>
                <a:spcPts val="0"/>
              </a:spcBef>
              <a:spcAft>
                <a:spcPts val="0"/>
              </a:spcAft>
              <a:buSzPts val="1600"/>
              <a:buChar char="○"/>
              <a:defRPr/>
            </a:lvl8pPr>
            <a:lvl9pPr marL="4114697" lvl="8" indent="-330192">
              <a:spcBef>
                <a:spcPts val="0"/>
              </a:spcBef>
              <a:spcAft>
                <a:spcPts val="0"/>
              </a:spcAft>
              <a:buSzPts val="1600"/>
              <a:buChar char="■"/>
              <a:defRPr/>
            </a:lvl9pPr>
          </a:lstStyle>
          <a:p>
            <a:endParaRPr/>
          </a:p>
        </p:txBody>
      </p:sp>
      <p:sp>
        <p:nvSpPr>
          <p:cNvPr id="46" name="Google Shape;46;p8"/>
          <p:cNvSpPr txBox="1">
            <a:spLocks noGrp="1"/>
          </p:cNvSpPr>
          <p:nvPr>
            <p:ph type="body" idx="2"/>
          </p:nvPr>
        </p:nvSpPr>
        <p:spPr>
          <a:xfrm>
            <a:off x="3673842" y="2492425"/>
            <a:ext cx="2671800" cy="2433300"/>
          </a:xfrm>
          <a:prstGeom prst="rect">
            <a:avLst/>
          </a:prstGeom>
        </p:spPr>
        <p:txBody>
          <a:bodyPr spcFirstLastPara="1" wrap="square" lIns="91425" tIns="91425" rIns="91425" bIns="91425" anchor="t" anchorCtr="0"/>
          <a:lstStyle>
            <a:lvl1pPr marL="457189" lvl="0" indent="-330192">
              <a:spcBef>
                <a:spcPts val="600"/>
              </a:spcBef>
              <a:spcAft>
                <a:spcPts val="0"/>
              </a:spcAft>
              <a:buSzPts val="1600"/>
              <a:buChar char="▸"/>
              <a:defRPr/>
            </a:lvl1pPr>
            <a:lvl2pPr marL="914378" lvl="1" indent="-330192">
              <a:spcBef>
                <a:spcPts val="0"/>
              </a:spcBef>
              <a:spcAft>
                <a:spcPts val="0"/>
              </a:spcAft>
              <a:buSzPts val="1600"/>
              <a:buChar char="▹"/>
              <a:defRPr/>
            </a:lvl2pPr>
            <a:lvl3pPr marL="1371566" lvl="2" indent="-330192">
              <a:spcBef>
                <a:spcPts val="0"/>
              </a:spcBef>
              <a:spcAft>
                <a:spcPts val="0"/>
              </a:spcAft>
              <a:buSzPts val="1600"/>
              <a:buChar char="▹"/>
              <a:defRPr/>
            </a:lvl3pPr>
            <a:lvl4pPr marL="1828754" lvl="3" indent="-330192">
              <a:spcBef>
                <a:spcPts val="0"/>
              </a:spcBef>
              <a:spcAft>
                <a:spcPts val="0"/>
              </a:spcAft>
              <a:buSzPts val="1600"/>
              <a:buChar char="●"/>
              <a:defRPr/>
            </a:lvl4pPr>
            <a:lvl5pPr marL="2285943" lvl="4" indent="-330192">
              <a:spcBef>
                <a:spcPts val="0"/>
              </a:spcBef>
              <a:spcAft>
                <a:spcPts val="0"/>
              </a:spcAft>
              <a:buSzPts val="1600"/>
              <a:buChar char="○"/>
              <a:defRPr/>
            </a:lvl5pPr>
            <a:lvl6pPr marL="2743132" lvl="5" indent="-330192">
              <a:spcBef>
                <a:spcPts val="0"/>
              </a:spcBef>
              <a:spcAft>
                <a:spcPts val="0"/>
              </a:spcAft>
              <a:buSzPts val="1600"/>
              <a:buChar char="■"/>
              <a:defRPr/>
            </a:lvl6pPr>
            <a:lvl7pPr marL="3200320" lvl="6" indent="-330192">
              <a:spcBef>
                <a:spcPts val="0"/>
              </a:spcBef>
              <a:spcAft>
                <a:spcPts val="0"/>
              </a:spcAft>
              <a:buSzPts val="1600"/>
              <a:buChar char="●"/>
              <a:defRPr/>
            </a:lvl7pPr>
            <a:lvl8pPr marL="3657509" lvl="7" indent="-330192">
              <a:spcBef>
                <a:spcPts val="0"/>
              </a:spcBef>
              <a:spcAft>
                <a:spcPts val="0"/>
              </a:spcAft>
              <a:buSzPts val="1600"/>
              <a:buChar char="○"/>
              <a:defRPr/>
            </a:lvl8pPr>
            <a:lvl9pPr marL="4114697" lvl="8" indent="-330192">
              <a:spcBef>
                <a:spcPts val="0"/>
              </a:spcBef>
              <a:spcAft>
                <a:spcPts val="0"/>
              </a:spcAft>
              <a:buSzPts val="1600"/>
              <a:buChar char="■"/>
              <a:defRPr/>
            </a:lvl9pPr>
          </a:lstStyle>
          <a:p>
            <a:endParaRPr/>
          </a:p>
        </p:txBody>
      </p:sp>
      <p:sp>
        <p:nvSpPr>
          <p:cNvPr id="47" name="Google Shape;47;p8"/>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‹Nº›</a:t>
            </a:fld>
            <a:endParaRPr lang="en" dirty="0"/>
          </a:p>
        </p:txBody>
      </p:sp>
    </p:spTree>
    <p:extLst>
      <p:ext uri="{BB962C8B-B14F-4D97-AF65-F5344CB8AC3E}">
        <p14:creationId xmlns:p14="http://schemas.microsoft.com/office/powerpoint/2010/main" val="4997283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 image">
  <p:cSld name="Title + 1 column + image">
    <p:spTree>
      <p:nvGrpSpPr>
        <p:cNvPr id="1" name="Shape 18"/>
        <p:cNvGrpSpPr/>
        <p:nvPr/>
      </p:nvGrpSpPr>
      <p:grpSpPr>
        <a:xfrm>
          <a:off x="0" y="0"/>
          <a:ext cx="0" cy="0"/>
          <a:chOff x="0" y="0"/>
          <a:chExt cx="0" cy="0"/>
        </a:xfrm>
      </p:grpSpPr>
      <p:sp>
        <p:nvSpPr>
          <p:cNvPr id="21" name="Google Shape;21;p4"/>
          <p:cNvSpPr txBox="1">
            <a:spLocks noGrp="1"/>
          </p:cNvSpPr>
          <p:nvPr>
            <p:ph type="title"/>
          </p:nvPr>
        </p:nvSpPr>
        <p:spPr>
          <a:xfrm>
            <a:off x="838309" y="1807900"/>
            <a:ext cx="3148200" cy="485700"/>
          </a:xfrm>
          <a:prstGeom prst="rect">
            <a:avLst/>
          </a:prstGeom>
        </p:spPr>
        <p:txBody>
          <a:bodyPr spcFirstLastPara="1" wrap="square" lIns="91425" tIns="91425" rIns="91425" bIns="91425" anchor="b" anchorCtr="0"/>
          <a:lstStyle>
            <a:lvl1pPr lvl="0" rtl="0">
              <a:spcBef>
                <a:spcPts val="0"/>
              </a:spcBef>
              <a:spcAft>
                <a:spcPts val="0"/>
              </a:spcAft>
              <a:buSzPts val="1200"/>
              <a:buNone/>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22" name="Google Shape;22;p4"/>
          <p:cNvSpPr txBox="1">
            <a:spLocks noGrp="1"/>
          </p:cNvSpPr>
          <p:nvPr>
            <p:ph type="body" idx="1"/>
          </p:nvPr>
        </p:nvSpPr>
        <p:spPr>
          <a:xfrm>
            <a:off x="838250" y="2419350"/>
            <a:ext cx="3148200" cy="2255700"/>
          </a:xfrm>
          <a:prstGeom prst="rect">
            <a:avLst/>
          </a:prstGeom>
        </p:spPr>
        <p:txBody>
          <a:bodyPr spcFirstLastPara="1" wrap="square" lIns="91425" tIns="91425" rIns="91425" bIns="91425" anchor="t" anchorCtr="0"/>
          <a:lstStyle>
            <a:lvl1pPr marL="457189" lvl="0" indent="-330192" rtl="0">
              <a:spcBef>
                <a:spcPts val="600"/>
              </a:spcBef>
              <a:spcAft>
                <a:spcPts val="0"/>
              </a:spcAft>
              <a:buSzPts val="1600"/>
              <a:buChar char="▸"/>
              <a:defRPr/>
            </a:lvl1pPr>
            <a:lvl2pPr marL="914378" lvl="1" indent="-330192" rtl="0">
              <a:spcBef>
                <a:spcPts val="0"/>
              </a:spcBef>
              <a:spcAft>
                <a:spcPts val="0"/>
              </a:spcAft>
              <a:buSzPts val="1600"/>
              <a:buChar char="▹"/>
              <a:defRPr/>
            </a:lvl2pPr>
            <a:lvl3pPr marL="1371566" lvl="2" indent="-330192" rtl="0">
              <a:spcBef>
                <a:spcPts val="0"/>
              </a:spcBef>
              <a:spcAft>
                <a:spcPts val="0"/>
              </a:spcAft>
              <a:buSzPts val="1600"/>
              <a:buChar char="▹"/>
              <a:defRPr/>
            </a:lvl3pPr>
            <a:lvl4pPr marL="1828754" lvl="3" indent="-330192" rtl="0">
              <a:spcBef>
                <a:spcPts val="0"/>
              </a:spcBef>
              <a:spcAft>
                <a:spcPts val="0"/>
              </a:spcAft>
              <a:buSzPts val="1600"/>
              <a:buChar char="●"/>
              <a:defRPr/>
            </a:lvl4pPr>
            <a:lvl5pPr marL="2285943" lvl="4" indent="-330192" rtl="0">
              <a:spcBef>
                <a:spcPts val="0"/>
              </a:spcBef>
              <a:spcAft>
                <a:spcPts val="0"/>
              </a:spcAft>
              <a:buSzPts val="1600"/>
              <a:buChar char="○"/>
              <a:defRPr/>
            </a:lvl5pPr>
            <a:lvl6pPr marL="2743132" lvl="5" indent="-330192" rtl="0">
              <a:spcBef>
                <a:spcPts val="0"/>
              </a:spcBef>
              <a:spcAft>
                <a:spcPts val="0"/>
              </a:spcAft>
              <a:buSzPts val="1600"/>
              <a:buChar char="■"/>
              <a:defRPr/>
            </a:lvl6pPr>
            <a:lvl7pPr marL="3200320" lvl="6" indent="-330192" rtl="0">
              <a:spcBef>
                <a:spcPts val="0"/>
              </a:spcBef>
              <a:spcAft>
                <a:spcPts val="0"/>
              </a:spcAft>
              <a:buSzPts val="1600"/>
              <a:buChar char="●"/>
              <a:defRPr/>
            </a:lvl7pPr>
            <a:lvl8pPr marL="3657509" lvl="7" indent="-330192" rtl="0">
              <a:spcBef>
                <a:spcPts val="0"/>
              </a:spcBef>
              <a:spcAft>
                <a:spcPts val="0"/>
              </a:spcAft>
              <a:buSzPts val="1600"/>
              <a:buChar char="○"/>
              <a:defRPr/>
            </a:lvl8pPr>
            <a:lvl9pPr marL="4114697" lvl="8" indent="-330192" rtl="0">
              <a:spcBef>
                <a:spcPts val="0"/>
              </a:spcBef>
              <a:spcAft>
                <a:spcPts val="0"/>
              </a:spcAft>
              <a:buSzPts val="1600"/>
              <a:buChar char="■"/>
              <a:defRPr/>
            </a:lvl9pPr>
          </a:lstStyle>
          <a:p>
            <a:endParaRPr/>
          </a:p>
        </p:txBody>
      </p:sp>
      <p:sp>
        <p:nvSpPr>
          <p:cNvPr id="23" name="Google Shape;23;p4"/>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‹Nº›</a:t>
            </a:fld>
            <a:endParaRPr lang="en" dirty="0"/>
          </a:p>
        </p:txBody>
      </p:sp>
    </p:spTree>
    <p:extLst>
      <p:ext uri="{BB962C8B-B14F-4D97-AF65-F5344CB8AC3E}">
        <p14:creationId xmlns:p14="http://schemas.microsoft.com/office/powerpoint/2010/main" val="1137041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48"/>
        <p:cNvGrpSpPr/>
        <p:nvPr/>
      </p:nvGrpSpPr>
      <p:grpSpPr>
        <a:xfrm>
          <a:off x="0" y="0"/>
          <a:ext cx="0" cy="0"/>
          <a:chOff x="0" y="0"/>
          <a:chExt cx="0" cy="0"/>
        </a:xfrm>
      </p:grpSpPr>
      <p:sp>
        <p:nvSpPr>
          <p:cNvPr id="51" name="Google Shape;51;p9"/>
          <p:cNvSpPr txBox="1">
            <a:spLocks noGrp="1"/>
          </p:cNvSpPr>
          <p:nvPr>
            <p:ph type="title"/>
          </p:nvPr>
        </p:nvSpPr>
        <p:spPr>
          <a:xfrm>
            <a:off x="841000" y="1884100"/>
            <a:ext cx="4801500" cy="409500"/>
          </a:xfrm>
          <a:prstGeom prst="rect">
            <a:avLst/>
          </a:prstGeom>
        </p:spPr>
        <p:txBody>
          <a:bodyPr spcFirstLastPara="1" wrap="square" lIns="91425" tIns="91425" rIns="91425" bIns="91425" anchor="b" anchorCtr="0"/>
          <a:lstStyle>
            <a:lvl1pPr lvl="0" rtl="0">
              <a:spcBef>
                <a:spcPts val="0"/>
              </a:spcBef>
              <a:spcAft>
                <a:spcPts val="0"/>
              </a:spcAft>
              <a:buSzPts val="1200"/>
              <a:buNone/>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52" name="Google Shape;52;p9"/>
          <p:cNvSpPr txBox="1">
            <a:spLocks noGrp="1"/>
          </p:cNvSpPr>
          <p:nvPr>
            <p:ph type="body" idx="1"/>
          </p:nvPr>
        </p:nvSpPr>
        <p:spPr>
          <a:xfrm>
            <a:off x="841000" y="2515375"/>
            <a:ext cx="1988700" cy="2410500"/>
          </a:xfrm>
          <a:prstGeom prst="rect">
            <a:avLst/>
          </a:prstGeom>
        </p:spPr>
        <p:txBody>
          <a:bodyPr spcFirstLastPara="1" wrap="square" lIns="91425" tIns="91425" rIns="91425" bIns="91425" anchor="t" anchorCtr="0"/>
          <a:lstStyle>
            <a:lvl1pPr marL="457189" lvl="0" indent="-317492" rtl="0">
              <a:spcBef>
                <a:spcPts val="600"/>
              </a:spcBef>
              <a:spcAft>
                <a:spcPts val="0"/>
              </a:spcAft>
              <a:buSzPts val="1400"/>
              <a:buChar char="▸"/>
              <a:defRPr sz="1400"/>
            </a:lvl1pPr>
            <a:lvl2pPr marL="914378" lvl="1" indent="-317492" rtl="0">
              <a:spcBef>
                <a:spcPts val="0"/>
              </a:spcBef>
              <a:spcAft>
                <a:spcPts val="0"/>
              </a:spcAft>
              <a:buSzPts val="1400"/>
              <a:buChar char="▹"/>
              <a:defRPr sz="1400"/>
            </a:lvl2pPr>
            <a:lvl3pPr marL="1371566" lvl="2" indent="-317492" rtl="0">
              <a:spcBef>
                <a:spcPts val="0"/>
              </a:spcBef>
              <a:spcAft>
                <a:spcPts val="0"/>
              </a:spcAft>
              <a:buSzPts val="1400"/>
              <a:buChar char="▹"/>
              <a:defRPr sz="1400"/>
            </a:lvl3pPr>
            <a:lvl4pPr marL="1828754" lvl="3" indent="-317492" rtl="0">
              <a:spcBef>
                <a:spcPts val="0"/>
              </a:spcBef>
              <a:spcAft>
                <a:spcPts val="0"/>
              </a:spcAft>
              <a:buSzPts val="1400"/>
              <a:buChar char="●"/>
              <a:defRPr sz="1400"/>
            </a:lvl4pPr>
            <a:lvl5pPr marL="2285943" lvl="4" indent="-317492" rtl="0">
              <a:spcBef>
                <a:spcPts val="0"/>
              </a:spcBef>
              <a:spcAft>
                <a:spcPts val="0"/>
              </a:spcAft>
              <a:buSzPts val="1400"/>
              <a:buChar char="○"/>
              <a:defRPr sz="1400"/>
            </a:lvl5pPr>
            <a:lvl6pPr marL="2743132" lvl="5" indent="-317492" rtl="0">
              <a:spcBef>
                <a:spcPts val="0"/>
              </a:spcBef>
              <a:spcAft>
                <a:spcPts val="0"/>
              </a:spcAft>
              <a:buSzPts val="1400"/>
              <a:buChar char="■"/>
              <a:defRPr sz="1400"/>
            </a:lvl6pPr>
            <a:lvl7pPr marL="3200320" lvl="6" indent="-317492" rtl="0">
              <a:spcBef>
                <a:spcPts val="0"/>
              </a:spcBef>
              <a:spcAft>
                <a:spcPts val="0"/>
              </a:spcAft>
              <a:buSzPts val="1400"/>
              <a:buChar char="●"/>
              <a:defRPr sz="1400"/>
            </a:lvl7pPr>
            <a:lvl8pPr marL="3657509" lvl="7" indent="-317492" rtl="0">
              <a:spcBef>
                <a:spcPts val="0"/>
              </a:spcBef>
              <a:spcAft>
                <a:spcPts val="0"/>
              </a:spcAft>
              <a:buSzPts val="1400"/>
              <a:buChar char="○"/>
              <a:defRPr sz="1400"/>
            </a:lvl8pPr>
            <a:lvl9pPr marL="4114697" lvl="8" indent="-317492" rtl="0">
              <a:spcBef>
                <a:spcPts val="0"/>
              </a:spcBef>
              <a:spcAft>
                <a:spcPts val="0"/>
              </a:spcAft>
              <a:buSzPts val="1400"/>
              <a:buChar char="■"/>
              <a:defRPr sz="1400"/>
            </a:lvl9pPr>
          </a:lstStyle>
          <a:p>
            <a:endParaRPr/>
          </a:p>
        </p:txBody>
      </p:sp>
      <p:sp>
        <p:nvSpPr>
          <p:cNvPr id="53" name="Google Shape;53;p9"/>
          <p:cNvSpPr txBox="1">
            <a:spLocks noGrp="1"/>
          </p:cNvSpPr>
          <p:nvPr>
            <p:ph type="body" idx="2"/>
          </p:nvPr>
        </p:nvSpPr>
        <p:spPr>
          <a:xfrm>
            <a:off x="2931575" y="2515375"/>
            <a:ext cx="1988700" cy="2410500"/>
          </a:xfrm>
          <a:prstGeom prst="rect">
            <a:avLst/>
          </a:prstGeom>
        </p:spPr>
        <p:txBody>
          <a:bodyPr spcFirstLastPara="1" wrap="square" lIns="91425" tIns="91425" rIns="91425" bIns="91425" anchor="t" anchorCtr="0"/>
          <a:lstStyle>
            <a:lvl1pPr marL="457189" lvl="0" indent="-317492" rtl="0">
              <a:spcBef>
                <a:spcPts val="600"/>
              </a:spcBef>
              <a:spcAft>
                <a:spcPts val="0"/>
              </a:spcAft>
              <a:buSzPts val="1400"/>
              <a:buChar char="▸"/>
              <a:defRPr sz="1400"/>
            </a:lvl1pPr>
            <a:lvl2pPr marL="914378" lvl="1" indent="-317492" rtl="0">
              <a:spcBef>
                <a:spcPts val="0"/>
              </a:spcBef>
              <a:spcAft>
                <a:spcPts val="0"/>
              </a:spcAft>
              <a:buSzPts val="1400"/>
              <a:buChar char="▹"/>
              <a:defRPr sz="1400"/>
            </a:lvl2pPr>
            <a:lvl3pPr marL="1371566" lvl="2" indent="-317492" rtl="0">
              <a:spcBef>
                <a:spcPts val="0"/>
              </a:spcBef>
              <a:spcAft>
                <a:spcPts val="0"/>
              </a:spcAft>
              <a:buSzPts val="1400"/>
              <a:buChar char="▹"/>
              <a:defRPr sz="1400"/>
            </a:lvl3pPr>
            <a:lvl4pPr marL="1828754" lvl="3" indent="-317492" rtl="0">
              <a:spcBef>
                <a:spcPts val="0"/>
              </a:spcBef>
              <a:spcAft>
                <a:spcPts val="0"/>
              </a:spcAft>
              <a:buSzPts val="1400"/>
              <a:buChar char="●"/>
              <a:defRPr sz="1400"/>
            </a:lvl4pPr>
            <a:lvl5pPr marL="2285943" lvl="4" indent="-317492" rtl="0">
              <a:spcBef>
                <a:spcPts val="0"/>
              </a:spcBef>
              <a:spcAft>
                <a:spcPts val="0"/>
              </a:spcAft>
              <a:buSzPts val="1400"/>
              <a:buChar char="○"/>
              <a:defRPr sz="1400"/>
            </a:lvl5pPr>
            <a:lvl6pPr marL="2743132" lvl="5" indent="-317492" rtl="0">
              <a:spcBef>
                <a:spcPts val="0"/>
              </a:spcBef>
              <a:spcAft>
                <a:spcPts val="0"/>
              </a:spcAft>
              <a:buSzPts val="1400"/>
              <a:buChar char="■"/>
              <a:defRPr sz="1400"/>
            </a:lvl6pPr>
            <a:lvl7pPr marL="3200320" lvl="6" indent="-317492" rtl="0">
              <a:spcBef>
                <a:spcPts val="0"/>
              </a:spcBef>
              <a:spcAft>
                <a:spcPts val="0"/>
              </a:spcAft>
              <a:buSzPts val="1400"/>
              <a:buChar char="●"/>
              <a:defRPr sz="1400"/>
            </a:lvl7pPr>
            <a:lvl8pPr marL="3657509" lvl="7" indent="-317492" rtl="0">
              <a:spcBef>
                <a:spcPts val="0"/>
              </a:spcBef>
              <a:spcAft>
                <a:spcPts val="0"/>
              </a:spcAft>
              <a:buSzPts val="1400"/>
              <a:buChar char="○"/>
              <a:defRPr sz="1400"/>
            </a:lvl8pPr>
            <a:lvl9pPr marL="4114697" lvl="8" indent="-317492" rtl="0">
              <a:spcBef>
                <a:spcPts val="0"/>
              </a:spcBef>
              <a:spcAft>
                <a:spcPts val="0"/>
              </a:spcAft>
              <a:buSzPts val="1400"/>
              <a:buChar char="■"/>
              <a:defRPr sz="1400"/>
            </a:lvl9pPr>
          </a:lstStyle>
          <a:p>
            <a:endParaRPr/>
          </a:p>
        </p:txBody>
      </p:sp>
      <p:sp>
        <p:nvSpPr>
          <p:cNvPr id="54" name="Google Shape;54;p9"/>
          <p:cNvSpPr txBox="1">
            <a:spLocks noGrp="1"/>
          </p:cNvSpPr>
          <p:nvPr>
            <p:ph type="body" idx="3"/>
          </p:nvPr>
        </p:nvSpPr>
        <p:spPr>
          <a:xfrm>
            <a:off x="5022150" y="2515375"/>
            <a:ext cx="1988700" cy="2410500"/>
          </a:xfrm>
          <a:prstGeom prst="rect">
            <a:avLst/>
          </a:prstGeom>
        </p:spPr>
        <p:txBody>
          <a:bodyPr spcFirstLastPara="1" wrap="square" lIns="91425" tIns="91425" rIns="91425" bIns="91425" anchor="t" anchorCtr="0"/>
          <a:lstStyle>
            <a:lvl1pPr marL="457189" lvl="0" indent="-317492" rtl="0">
              <a:spcBef>
                <a:spcPts val="600"/>
              </a:spcBef>
              <a:spcAft>
                <a:spcPts val="0"/>
              </a:spcAft>
              <a:buSzPts val="1400"/>
              <a:buChar char="▸"/>
              <a:defRPr sz="1400"/>
            </a:lvl1pPr>
            <a:lvl2pPr marL="914378" lvl="1" indent="-317492" rtl="0">
              <a:spcBef>
                <a:spcPts val="0"/>
              </a:spcBef>
              <a:spcAft>
                <a:spcPts val="0"/>
              </a:spcAft>
              <a:buSzPts val="1400"/>
              <a:buChar char="▹"/>
              <a:defRPr sz="1400"/>
            </a:lvl2pPr>
            <a:lvl3pPr marL="1371566" lvl="2" indent="-317492" rtl="0">
              <a:spcBef>
                <a:spcPts val="0"/>
              </a:spcBef>
              <a:spcAft>
                <a:spcPts val="0"/>
              </a:spcAft>
              <a:buSzPts val="1400"/>
              <a:buChar char="▹"/>
              <a:defRPr sz="1400"/>
            </a:lvl3pPr>
            <a:lvl4pPr marL="1828754" lvl="3" indent="-317492" rtl="0">
              <a:spcBef>
                <a:spcPts val="0"/>
              </a:spcBef>
              <a:spcAft>
                <a:spcPts val="0"/>
              </a:spcAft>
              <a:buSzPts val="1400"/>
              <a:buChar char="●"/>
              <a:defRPr sz="1400"/>
            </a:lvl4pPr>
            <a:lvl5pPr marL="2285943" lvl="4" indent="-317492" rtl="0">
              <a:spcBef>
                <a:spcPts val="0"/>
              </a:spcBef>
              <a:spcAft>
                <a:spcPts val="0"/>
              </a:spcAft>
              <a:buSzPts val="1400"/>
              <a:buChar char="○"/>
              <a:defRPr sz="1400"/>
            </a:lvl5pPr>
            <a:lvl6pPr marL="2743132" lvl="5" indent="-317492" rtl="0">
              <a:spcBef>
                <a:spcPts val="0"/>
              </a:spcBef>
              <a:spcAft>
                <a:spcPts val="0"/>
              </a:spcAft>
              <a:buSzPts val="1400"/>
              <a:buChar char="■"/>
              <a:defRPr sz="1400"/>
            </a:lvl6pPr>
            <a:lvl7pPr marL="3200320" lvl="6" indent="-317492" rtl="0">
              <a:spcBef>
                <a:spcPts val="0"/>
              </a:spcBef>
              <a:spcAft>
                <a:spcPts val="0"/>
              </a:spcAft>
              <a:buSzPts val="1400"/>
              <a:buChar char="●"/>
              <a:defRPr sz="1400"/>
            </a:lvl7pPr>
            <a:lvl8pPr marL="3657509" lvl="7" indent="-317492" rtl="0">
              <a:spcBef>
                <a:spcPts val="0"/>
              </a:spcBef>
              <a:spcAft>
                <a:spcPts val="0"/>
              </a:spcAft>
              <a:buSzPts val="1400"/>
              <a:buChar char="○"/>
              <a:defRPr sz="1400"/>
            </a:lvl8pPr>
            <a:lvl9pPr marL="4114697" lvl="8" indent="-317492" rtl="0">
              <a:spcBef>
                <a:spcPts val="0"/>
              </a:spcBef>
              <a:spcAft>
                <a:spcPts val="0"/>
              </a:spcAft>
              <a:buSzPts val="1400"/>
              <a:buChar char="■"/>
              <a:defRPr sz="1400"/>
            </a:lvl9pPr>
          </a:lstStyle>
          <a:p>
            <a:endParaRPr/>
          </a:p>
        </p:txBody>
      </p:sp>
      <p:sp>
        <p:nvSpPr>
          <p:cNvPr id="55" name="Google Shape;55;p9"/>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‹Nº›</a:t>
            </a:fld>
            <a:endParaRPr lang="en" dirty="0"/>
          </a:p>
        </p:txBody>
      </p:sp>
    </p:spTree>
    <p:extLst>
      <p:ext uri="{BB962C8B-B14F-4D97-AF65-F5344CB8AC3E}">
        <p14:creationId xmlns:p14="http://schemas.microsoft.com/office/powerpoint/2010/main" val="3487455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A2360-7B7E-5548-99D7-24BBF3236239}"/>
              </a:ext>
            </a:extLst>
          </p:cNvPr>
          <p:cNvSpPr>
            <a:spLocks noGrp="1"/>
          </p:cNvSpPr>
          <p:nvPr>
            <p:ph type="title"/>
          </p:nvPr>
        </p:nvSpPr>
        <p:spPr>
          <a:xfrm>
            <a:off x="283567" y="411958"/>
            <a:ext cx="4326248" cy="2139553"/>
          </a:xfrm>
        </p:spPr>
        <p:txBody>
          <a:bodyPr anchor="b"/>
          <a:lstStyle>
            <a:lvl1pPr>
              <a:lnSpc>
                <a:spcPct val="80000"/>
              </a:lnSpc>
              <a:defRPr sz="3300" baseline="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C355EC5-1754-3F42-9FFB-5454C1C59869}"/>
              </a:ext>
            </a:extLst>
          </p:cNvPr>
          <p:cNvSpPr>
            <a:spLocks noGrp="1"/>
          </p:cNvSpPr>
          <p:nvPr>
            <p:ph type="body" idx="1"/>
          </p:nvPr>
        </p:nvSpPr>
        <p:spPr>
          <a:xfrm>
            <a:off x="283567" y="2696792"/>
            <a:ext cx="4326248" cy="1000098"/>
          </a:xfrm>
        </p:spPr>
        <p:txBody>
          <a:bodyPr>
            <a:normAutofit/>
          </a:bodyPr>
          <a:lstStyle>
            <a:lvl1pPr marL="0" indent="0">
              <a:buNone/>
              <a:defRPr sz="1200">
                <a:solidFill>
                  <a:schemeClr val="bg1"/>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8034F554-2113-824E-8CC8-31F5AF981381}"/>
              </a:ext>
            </a:extLst>
          </p:cNvPr>
          <p:cNvSpPr>
            <a:spLocks noGrp="1"/>
          </p:cNvSpPr>
          <p:nvPr>
            <p:ph type="sldNum" sz="quarter" idx="12"/>
          </p:nvPr>
        </p:nvSpPr>
        <p:spPr/>
        <p:txBody>
          <a:bodyPr/>
          <a:lstStyle>
            <a:lvl1pPr>
              <a:defRPr>
                <a:solidFill>
                  <a:schemeClr val="bg1"/>
                </a:solidFill>
              </a:defRPr>
            </a:lvl1pPr>
          </a:lstStyle>
          <a:p>
            <a:pPr algn="r"/>
            <a:fld id="{00000000-1234-1234-1234-123412341234}" type="slidenum">
              <a:rPr lang="en" smtClean="0"/>
              <a:pPr algn="r"/>
              <a:t>‹Nº›</a:t>
            </a:fld>
            <a:endParaRPr lang="en" dirty="0"/>
          </a:p>
        </p:txBody>
      </p:sp>
    </p:spTree>
    <p:extLst>
      <p:ext uri="{BB962C8B-B14F-4D97-AF65-F5344CB8AC3E}">
        <p14:creationId xmlns:p14="http://schemas.microsoft.com/office/powerpoint/2010/main" val="3349720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Generic 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A2360-7B7E-5548-99D7-24BBF3236239}"/>
              </a:ext>
            </a:extLst>
          </p:cNvPr>
          <p:cNvSpPr>
            <a:spLocks noGrp="1"/>
          </p:cNvSpPr>
          <p:nvPr>
            <p:ph type="title"/>
          </p:nvPr>
        </p:nvSpPr>
        <p:spPr>
          <a:xfrm>
            <a:off x="283567" y="411958"/>
            <a:ext cx="4326248" cy="2139553"/>
          </a:xfrm>
        </p:spPr>
        <p:txBody>
          <a:bodyPr anchor="b"/>
          <a:lstStyle>
            <a:lvl1pPr>
              <a:lnSpc>
                <a:spcPct val="80000"/>
              </a:lnSpc>
              <a:defRPr sz="3300" baseline="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C355EC5-1754-3F42-9FFB-5454C1C59869}"/>
              </a:ext>
            </a:extLst>
          </p:cNvPr>
          <p:cNvSpPr>
            <a:spLocks noGrp="1"/>
          </p:cNvSpPr>
          <p:nvPr>
            <p:ph type="body" idx="1"/>
          </p:nvPr>
        </p:nvSpPr>
        <p:spPr>
          <a:xfrm>
            <a:off x="283567" y="2696792"/>
            <a:ext cx="4326248" cy="1000098"/>
          </a:xfrm>
        </p:spPr>
        <p:txBody>
          <a:bodyPr>
            <a:normAutofit/>
          </a:bodyPr>
          <a:lstStyle>
            <a:lvl1pPr marL="0" indent="0">
              <a:buNone/>
              <a:defRPr sz="1200">
                <a:solidFill>
                  <a:schemeClr val="bg1"/>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8034F554-2113-824E-8CC8-31F5AF981381}"/>
              </a:ext>
            </a:extLst>
          </p:cNvPr>
          <p:cNvSpPr>
            <a:spLocks noGrp="1"/>
          </p:cNvSpPr>
          <p:nvPr>
            <p:ph type="sldNum" sz="quarter" idx="12"/>
          </p:nvPr>
        </p:nvSpPr>
        <p:spPr/>
        <p:txBody>
          <a:bodyPr/>
          <a:lstStyle>
            <a:lvl1pPr>
              <a:defRPr>
                <a:solidFill>
                  <a:schemeClr val="bg1"/>
                </a:solidFill>
              </a:defRPr>
            </a:lvl1pPr>
          </a:lstStyle>
          <a:p>
            <a:pPr algn="r"/>
            <a:fld id="{00000000-1234-1234-1234-123412341234}" type="slidenum">
              <a:rPr lang="en" smtClean="0"/>
              <a:pPr algn="r"/>
              <a:t>‹Nº›</a:t>
            </a:fld>
            <a:endParaRPr lang="en" dirty="0"/>
          </a:p>
        </p:txBody>
      </p:sp>
    </p:spTree>
    <p:extLst>
      <p:ext uri="{BB962C8B-B14F-4D97-AF65-F5344CB8AC3E}">
        <p14:creationId xmlns:p14="http://schemas.microsoft.com/office/powerpoint/2010/main" val="2122204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EA900-65F0-E644-A71F-1C6270A2EF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1C42E4-E9CC-E64D-AE53-4DE36C8A91FC}"/>
              </a:ext>
            </a:extLst>
          </p:cNvPr>
          <p:cNvSpPr>
            <a:spLocks noGrp="1"/>
          </p:cNvSpPr>
          <p:nvPr>
            <p:ph sz="half" idx="1"/>
          </p:nvPr>
        </p:nvSpPr>
        <p:spPr>
          <a:xfrm>
            <a:off x="322325" y="1042417"/>
            <a:ext cx="40005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A330287-ADAD-0D4C-B7AB-E89B5B160E30}"/>
              </a:ext>
            </a:extLst>
          </p:cNvPr>
          <p:cNvSpPr>
            <a:spLocks noGrp="1"/>
          </p:cNvSpPr>
          <p:nvPr>
            <p:ph sz="half" idx="2"/>
          </p:nvPr>
        </p:nvSpPr>
        <p:spPr>
          <a:xfrm>
            <a:off x="4651924" y="1042417"/>
            <a:ext cx="4000501"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974054-1D32-EE45-A4AB-469AEC6FC084}"/>
              </a:ext>
            </a:extLst>
          </p:cNvPr>
          <p:cNvSpPr>
            <a:spLocks noGrp="1"/>
          </p:cNvSpPr>
          <p:nvPr>
            <p:ph type="dt" sz="half" idx="10"/>
          </p:nvPr>
        </p:nvSpPr>
        <p:spPr/>
        <p:txBody>
          <a:bodyPr/>
          <a:lstStyle/>
          <a:p>
            <a:fld id="{57D3EB28-F109-2948-A5E8-7EDC96C8D832}" type="datetime1">
              <a:rPr lang="en-US" smtClean="0"/>
              <a:t>10/10/2023</a:t>
            </a:fld>
            <a:endParaRPr lang="en-US" dirty="0"/>
          </a:p>
        </p:txBody>
      </p:sp>
      <p:sp>
        <p:nvSpPr>
          <p:cNvPr id="6" name="Footer Placeholder 5">
            <a:extLst>
              <a:ext uri="{FF2B5EF4-FFF2-40B4-BE49-F238E27FC236}">
                <a16:creationId xmlns:a16="http://schemas.microsoft.com/office/drawing/2014/main" id="{85BA2DEC-EEBA-6348-B03C-EC19A08DD920}"/>
              </a:ext>
            </a:extLst>
          </p:cNvPr>
          <p:cNvSpPr>
            <a:spLocks noGrp="1"/>
          </p:cNvSpPr>
          <p:nvPr>
            <p:ph type="ftr" sz="quarter" idx="11"/>
          </p:nvPr>
        </p:nvSpPr>
        <p:spPr/>
        <p:txBody>
          <a:bodyPr/>
          <a:lstStyle/>
          <a:p>
            <a:endParaRPr lang="en-US" dirty="0"/>
          </a:p>
        </p:txBody>
      </p:sp>
      <p:sp>
        <p:nvSpPr>
          <p:cNvPr id="8" name="Slide Number Placeholder 5">
            <a:extLst>
              <a:ext uri="{FF2B5EF4-FFF2-40B4-BE49-F238E27FC236}">
                <a16:creationId xmlns:a16="http://schemas.microsoft.com/office/drawing/2014/main" id="{C3787EF6-966F-D04A-800C-A352E681A722}"/>
              </a:ext>
            </a:extLst>
          </p:cNvPr>
          <p:cNvSpPr>
            <a:spLocks noGrp="1"/>
          </p:cNvSpPr>
          <p:nvPr>
            <p:ph type="sldNum" sz="quarter" idx="4"/>
          </p:nvPr>
        </p:nvSpPr>
        <p:spPr>
          <a:xfrm>
            <a:off x="-45720" y="4910328"/>
            <a:ext cx="274320" cy="273844"/>
          </a:xfrm>
          <a:prstGeom prst="rect">
            <a:avLst/>
          </a:prstGeom>
        </p:spPr>
        <p:txBody>
          <a:bodyPr vert="horz" lIns="0" tIns="0" rIns="0" bIns="0" rtlCol="0" anchor="ctr" anchorCtr="0"/>
          <a:lstStyle>
            <a:lvl1pPr algn="ctr">
              <a:defRPr sz="600" b="1">
                <a:solidFill>
                  <a:schemeClr val="tx1">
                    <a:tint val="75000"/>
                  </a:schemeClr>
                </a:solidFill>
              </a:defRPr>
            </a:lvl1pPr>
          </a:lstStyle>
          <a:p>
            <a:fld id="{00000000-1234-1234-1234-123412341234}" type="slidenum">
              <a:rPr lang="en" smtClean="0"/>
              <a:pPr/>
              <a:t>‹Nº›</a:t>
            </a:fld>
            <a:endParaRPr lang="en" dirty="0"/>
          </a:p>
        </p:txBody>
      </p:sp>
    </p:spTree>
    <p:extLst>
      <p:ext uri="{BB962C8B-B14F-4D97-AF65-F5344CB8AC3E}">
        <p14:creationId xmlns:p14="http://schemas.microsoft.com/office/powerpoint/2010/main" val="772886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73579-1B6C-F240-8FCB-D4E526FDAB54}"/>
              </a:ext>
            </a:extLst>
          </p:cNvPr>
          <p:cNvSpPr>
            <a:spLocks noGrp="1"/>
          </p:cNvSpPr>
          <p:nvPr>
            <p:ph type="title"/>
          </p:nvPr>
        </p:nvSpPr>
        <p:spPr>
          <a:xfrm>
            <a:off x="322327" y="452630"/>
            <a:ext cx="6973967" cy="511617"/>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094F066-3469-7843-8E1A-B15B983379CA}"/>
              </a:ext>
            </a:extLst>
          </p:cNvPr>
          <p:cNvSpPr>
            <a:spLocks noGrp="1"/>
          </p:cNvSpPr>
          <p:nvPr>
            <p:ph type="body" idx="1"/>
          </p:nvPr>
        </p:nvSpPr>
        <p:spPr>
          <a:xfrm>
            <a:off x="322325" y="973233"/>
            <a:ext cx="4050294" cy="464693"/>
          </a:xfrm>
        </p:spPr>
        <p:txBody>
          <a:bodyPr anchor="b">
            <a:normAutofit/>
          </a:bodyPr>
          <a:lstStyle>
            <a:lvl1pPr marL="0" indent="0">
              <a:lnSpc>
                <a:spcPct val="80000"/>
              </a:lnSpc>
              <a:buNone/>
              <a:defRPr sz="1500" b="1" spc="-30" baseline="0"/>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A962522-E27B-1442-9784-F1A23DD3577E}"/>
              </a:ext>
            </a:extLst>
          </p:cNvPr>
          <p:cNvSpPr>
            <a:spLocks noGrp="1"/>
          </p:cNvSpPr>
          <p:nvPr>
            <p:ph sz="half" idx="2"/>
          </p:nvPr>
        </p:nvSpPr>
        <p:spPr>
          <a:xfrm>
            <a:off x="322325" y="1562942"/>
            <a:ext cx="4050294"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A9FF07E-5A6E-5B49-8C89-825C14AE6225}"/>
              </a:ext>
            </a:extLst>
          </p:cNvPr>
          <p:cNvSpPr>
            <a:spLocks noGrp="1"/>
          </p:cNvSpPr>
          <p:nvPr>
            <p:ph type="body" sz="quarter" idx="3"/>
          </p:nvPr>
        </p:nvSpPr>
        <p:spPr>
          <a:xfrm>
            <a:off x="4681671" y="973233"/>
            <a:ext cx="4140004" cy="464693"/>
          </a:xfrm>
        </p:spPr>
        <p:txBody>
          <a:bodyPr anchor="b">
            <a:normAutofit/>
          </a:bodyPr>
          <a:lstStyle>
            <a:lvl1pPr marL="0" indent="0">
              <a:lnSpc>
                <a:spcPct val="80000"/>
              </a:lnSpc>
              <a:buNone/>
              <a:defRPr sz="1500" b="1" spc="-30" baseline="0"/>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F4080B7-5AFD-7A40-89A7-EA4E3FDE5ADD}"/>
              </a:ext>
            </a:extLst>
          </p:cNvPr>
          <p:cNvSpPr>
            <a:spLocks noGrp="1"/>
          </p:cNvSpPr>
          <p:nvPr>
            <p:ph sz="quarter" idx="4"/>
          </p:nvPr>
        </p:nvSpPr>
        <p:spPr>
          <a:xfrm>
            <a:off x="4681671" y="1562942"/>
            <a:ext cx="4140004"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FAF372-9889-4745-8B0C-8171C4705DCE}"/>
              </a:ext>
            </a:extLst>
          </p:cNvPr>
          <p:cNvSpPr>
            <a:spLocks noGrp="1"/>
          </p:cNvSpPr>
          <p:nvPr>
            <p:ph type="dt" sz="half" idx="10"/>
          </p:nvPr>
        </p:nvSpPr>
        <p:spPr/>
        <p:txBody>
          <a:bodyPr/>
          <a:lstStyle/>
          <a:p>
            <a:fld id="{BCC1E128-AEB7-EC40-AF18-3E2E77CC645E}" type="datetime1">
              <a:rPr lang="en-US" smtClean="0"/>
              <a:t>10/10/2023</a:t>
            </a:fld>
            <a:endParaRPr lang="en-US" dirty="0"/>
          </a:p>
        </p:txBody>
      </p:sp>
      <p:sp>
        <p:nvSpPr>
          <p:cNvPr id="8" name="Footer Placeholder 7">
            <a:extLst>
              <a:ext uri="{FF2B5EF4-FFF2-40B4-BE49-F238E27FC236}">
                <a16:creationId xmlns:a16="http://schemas.microsoft.com/office/drawing/2014/main" id="{85F62DF5-E870-7344-B52F-331ACC1B8D42}"/>
              </a:ext>
            </a:extLst>
          </p:cNvPr>
          <p:cNvSpPr>
            <a:spLocks noGrp="1"/>
          </p:cNvSpPr>
          <p:nvPr>
            <p:ph type="ftr" sz="quarter" idx="11"/>
          </p:nvPr>
        </p:nvSpPr>
        <p:spPr/>
        <p:txBody>
          <a:bodyPr/>
          <a:lstStyle/>
          <a:p>
            <a:endParaRPr lang="en-US" dirty="0"/>
          </a:p>
        </p:txBody>
      </p:sp>
      <p:sp>
        <p:nvSpPr>
          <p:cNvPr id="10" name="Slide Number Placeholder 5">
            <a:extLst>
              <a:ext uri="{FF2B5EF4-FFF2-40B4-BE49-F238E27FC236}">
                <a16:creationId xmlns:a16="http://schemas.microsoft.com/office/drawing/2014/main" id="{803264F2-420C-FA41-A91C-98285ECE8CBC}"/>
              </a:ext>
            </a:extLst>
          </p:cNvPr>
          <p:cNvSpPr>
            <a:spLocks noGrp="1"/>
          </p:cNvSpPr>
          <p:nvPr>
            <p:ph type="sldNum" sz="quarter" idx="12"/>
          </p:nvPr>
        </p:nvSpPr>
        <p:spPr>
          <a:xfrm>
            <a:off x="-45720" y="4910328"/>
            <a:ext cx="274320" cy="273844"/>
          </a:xfrm>
          <a:prstGeom prst="rect">
            <a:avLst/>
          </a:prstGeom>
        </p:spPr>
        <p:txBody>
          <a:bodyPr vert="horz" lIns="0" tIns="0" rIns="0" bIns="0" rtlCol="0" anchor="ctr" anchorCtr="0"/>
          <a:lstStyle>
            <a:lvl1pPr algn="ctr">
              <a:defRPr sz="600" b="1">
                <a:solidFill>
                  <a:schemeClr val="tx1">
                    <a:tint val="75000"/>
                  </a:schemeClr>
                </a:solidFill>
              </a:defRPr>
            </a:lvl1pPr>
          </a:lstStyle>
          <a:p>
            <a:fld id="{00000000-1234-1234-1234-123412341234}" type="slidenum">
              <a:rPr lang="en" smtClean="0"/>
              <a:pPr/>
              <a:t>‹Nº›</a:t>
            </a:fld>
            <a:endParaRPr lang="en" dirty="0"/>
          </a:p>
        </p:txBody>
      </p:sp>
    </p:spTree>
    <p:extLst>
      <p:ext uri="{BB962C8B-B14F-4D97-AF65-F5344CB8AC3E}">
        <p14:creationId xmlns:p14="http://schemas.microsoft.com/office/powerpoint/2010/main" val="3487772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FC240-9B3B-7846-A052-534CE8F3CF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C2D99B-AC6F-1B4B-BED5-47C3B755DA87}"/>
              </a:ext>
            </a:extLst>
          </p:cNvPr>
          <p:cNvSpPr>
            <a:spLocks noGrp="1"/>
          </p:cNvSpPr>
          <p:nvPr>
            <p:ph type="dt" sz="half" idx="10"/>
          </p:nvPr>
        </p:nvSpPr>
        <p:spPr/>
        <p:txBody>
          <a:bodyPr/>
          <a:lstStyle/>
          <a:p>
            <a:fld id="{B81D2B72-3EB7-B24E-A764-C7F4B4E79A64}" type="datetime1">
              <a:rPr lang="en-US" smtClean="0"/>
              <a:t>10/10/2023</a:t>
            </a:fld>
            <a:endParaRPr lang="en-US" dirty="0"/>
          </a:p>
        </p:txBody>
      </p:sp>
      <p:sp>
        <p:nvSpPr>
          <p:cNvPr id="4" name="Footer Placeholder 3">
            <a:extLst>
              <a:ext uri="{FF2B5EF4-FFF2-40B4-BE49-F238E27FC236}">
                <a16:creationId xmlns:a16="http://schemas.microsoft.com/office/drawing/2014/main" id="{28667C11-F96B-BA4E-83D4-5CFC58F450E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1F6636-19D9-B947-88A7-85C2FE598E65}"/>
              </a:ext>
            </a:extLst>
          </p:cNvPr>
          <p:cNvSpPr>
            <a:spLocks noGrp="1"/>
          </p:cNvSpPr>
          <p:nvPr>
            <p:ph type="sldNum" sz="quarter" idx="4"/>
          </p:nvPr>
        </p:nvSpPr>
        <p:spPr>
          <a:xfrm>
            <a:off x="-45720" y="4910328"/>
            <a:ext cx="274320" cy="273844"/>
          </a:xfrm>
          <a:prstGeom prst="rect">
            <a:avLst/>
          </a:prstGeom>
        </p:spPr>
        <p:txBody>
          <a:bodyPr vert="horz" lIns="0" tIns="0" rIns="0" bIns="0" rtlCol="0" anchor="ctr" anchorCtr="0"/>
          <a:lstStyle>
            <a:lvl1pPr algn="ctr">
              <a:defRPr sz="600" b="1">
                <a:solidFill>
                  <a:schemeClr val="tx1">
                    <a:tint val="75000"/>
                  </a:schemeClr>
                </a:solidFill>
              </a:defRPr>
            </a:lvl1pPr>
          </a:lstStyle>
          <a:p>
            <a:fld id="{00000000-1234-1234-1234-123412341234}" type="slidenum">
              <a:rPr lang="en" smtClean="0"/>
              <a:pPr/>
              <a:t>‹Nº›</a:t>
            </a:fld>
            <a:endParaRPr lang="en" dirty="0"/>
          </a:p>
        </p:txBody>
      </p:sp>
    </p:spTree>
    <p:extLst>
      <p:ext uri="{BB962C8B-B14F-4D97-AF65-F5344CB8AC3E}">
        <p14:creationId xmlns:p14="http://schemas.microsoft.com/office/powerpoint/2010/main" val="2942013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35ECE2-75D3-3A4E-8627-D05577BC014A}"/>
              </a:ext>
            </a:extLst>
          </p:cNvPr>
          <p:cNvSpPr>
            <a:spLocks noGrp="1"/>
          </p:cNvSpPr>
          <p:nvPr>
            <p:ph type="dt" sz="half" idx="10"/>
          </p:nvPr>
        </p:nvSpPr>
        <p:spPr/>
        <p:txBody>
          <a:bodyPr/>
          <a:lstStyle/>
          <a:p>
            <a:fld id="{B25B0C86-06F9-DE41-9D1A-01A0715A3F63}" type="datetime1">
              <a:rPr lang="en-US" smtClean="0"/>
              <a:t>10/10/2023</a:t>
            </a:fld>
            <a:endParaRPr lang="en-US" dirty="0"/>
          </a:p>
        </p:txBody>
      </p:sp>
      <p:sp>
        <p:nvSpPr>
          <p:cNvPr id="3" name="Footer Placeholder 2">
            <a:extLst>
              <a:ext uri="{FF2B5EF4-FFF2-40B4-BE49-F238E27FC236}">
                <a16:creationId xmlns:a16="http://schemas.microsoft.com/office/drawing/2014/main" id="{40DADA39-BBB8-5F46-929B-26AAE4416179}"/>
              </a:ext>
            </a:extLst>
          </p:cNvPr>
          <p:cNvSpPr>
            <a:spLocks noGrp="1"/>
          </p:cNvSpPr>
          <p:nvPr>
            <p:ph type="ftr" sz="quarter" idx="11"/>
          </p:nvPr>
        </p:nvSpPr>
        <p:spPr/>
        <p:txBody>
          <a:bodyPr/>
          <a:lstStyle/>
          <a:p>
            <a:endParaRPr lang="en-US" dirty="0"/>
          </a:p>
        </p:txBody>
      </p:sp>
      <p:sp>
        <p:nvSpPr>
          <p:cNvPr id="5" name="Rectangle 4">
            <a:extLst>
              <a:ext uri="{FF2B5EF4-FFF2-40B4-BE49-F238E27FC236}">
                <a16:creationId xmlns:a16="http://schemas.microsoft.com/office/drawing/2014/main" id="{92B9B1DD-C4E8-684D-9F0A-021799235ECD}"/>
              </a:ext>
            </a:extLst>
          </p:cNvPr>
          <p:cNvSpPr/>
          <p:nvPr/>
        </p:nvSpPr>
        <p:spPr>
          <a:xfrm>
            <a:off x="7657240" y="4573720"/>
            <a:ext cx="1486760" cy="569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6" name="Slide Number Placeholder 5">
            <a:extLst>
              <a:ext uri="{FF2B5EF4-FFF2-40B4-BE49-F238E27FC236}">
                <a16:creationId xmlns:a16="http://schemas.microsoft.com/office/drawing/2014/main" id="{E30E0130-FD56-F142-AEF8-B55ABA39B354}"/>
              </a:ext>
            </a:extLst>
          </p:cNvPr>
          <p:cNvSpPr>
            <a:spLocks noGrp="1"/>
          </p:cNvSpPr>
          <p:nvPr>
            <p:ph type="sldNum" sz="quarter" idx="4"/>
          </p:nvPr>
        </p:nvSpPr>
        <p:spPr>
          <a:xfrm>
            <a:off x="-45720" y="4910328"/>
            <a:ext cx="274320" cy="273844"/>
          </a:xfrm>
          <a:prstGeom prst="rect">
            <a:avLst/>
          </a:prstGeom>
        </p:spPr>
        <p:txBody>
          <a:bodyPr vert="horz" lIns="0" tIns="0" rIns="0" bIns="0" rtlCol="0" anchor="ctr" anchorCtr="0"/>
          <a:lstStyle>
            <a:lvl1pPr algn="ctr">
              <a:defRPr sz="600" b="1">
                <a:solidFill>
                  <a:schemeClr val="tx1">
                    <a:tint val="75000"/>
                  </a:schemeClr>
                </a:solidFill>
              </a:defRPr>
            </a:lvl1pPr>
          </a:lstStyle>
          <a:p>
            <a:fld id="{00000000-1234-1234-1234-123412341234}" type="slidenum">
              <a:rPr lang="en" smtClean="0"/>
              <a:pPr/>
              <a:t>‹Nº›</a:t>
            </a:fld>
            <a:endParaRPr lang="en" dirty="0"/>
          </a:p>
        </p:txBody>
      </p:sp>
    </p:spTree>
    <p:extLst>
      <p:ext uri="{BB962C8B-B14F-4D97-AF65-F5344CB8AC3E}">
        <p14:creationId xmlns:p14="http://schemas.microsoft.com/office/powerpoint/2010/main" val="4239597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White">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35ECE2-75D3-3A4E-8627-D05577BC014A}"/>
              </a:ext>
            </a:extLst>
          </p:cNvPr>
          <p:cNvSpPr>
            <a:spLocks noGrp="1"/>
          </p:cNvSpPr>
          <p:nvPr>
            <p:ph type="dt" sz="half" idx="10"/>
          </p:nvPr>
        </p:nvSpPr>
        <p:spPr/>
        <p:txBody>
          <a:bodyPr/>
          <a:lstStyle/>
          <a:p>
            <a:fld id="{730A7016-B0C7-5F4B-B7A7-253FA3F29E3A}" type="datetime1">
              <a:rPr lang="en-US" smtClean="0"/>
              <a:t>10/10/2023</a:t>
            </a:fld>
            <a:endParaRPr lang="en-US" dirty="0"/>
          </a:p>
        </p:txBody>
      </p:sp>
      <p:sp>
        <p:nvSpPr>
          <p:cNvPr id="3" name="Footer Placeholder 2">
            <a:extLst>
              <a:ext uri="{FF2B5EF4-FFF2-40B4-BE49-F238E27FC236}">
                <a16:creationId xmlns:a16="http://schemas.microsoft.com/office/drawing/2014/main" id="{40DADA39-BBB8-5F46-929B-26AAE4416179}"/>
              </a:ext>
            </a:extLst>
          </p:cNvPr>
          <p:cNvSpPr>
            <a:spLocks noGrp="1"/>
          </p:cNvSpPr>
          <p:nvPr>
            <p:ph type="ftr" sz="quarter" idx="11"/>
          </p:nvPr>
        </p:nvSpPr>
        <p:spPr/>
        <p:txBody>
          <a:bodyPr/>
          <a:lstStyle/>
          <a:p>
            <a:endParaRPr lang="en-US" dirty="0"/>
          </a:p>
        </p:txBody>
      </p:sp>
      <p:sp>
        <p:nvSpPr>
          <p:cNvPr id="5" name="Slide Number Placeholder 5">
            <a:extLst>
              <a:ext uri="{FF2B5EF4-FFF2-40B4-BE49-F238E27FC236}">
                <a16:creationId xmlns:a16="http://schemas.microsoft.com/office/drawing/2014/main" id="{2FA14633-042B-3C43-941C-5021BB672C7C}"/>
              </a:ext>
            </a:extLst>
          </p:cNvPr>
          <p:cNvSpPr>
            <a:spLocks noGrp="1"/>
          </p:cNvSpPr>
          <p:nvPr>
            <p:ph type="sldNum" sz="quarter" idx="4"/>
          </p:nvPr>
        </p:nvSpPr>
        <p:spPr>
          <a:xfrm>
            <a:off x="-45720" y="4910328"/>
            <a:ext cx="274320" cy="273844"/>
          </a:xfrm>
          <a:prstGeom prst="rect">
            <a:avLst/>
          </a:prstGeom>
        </p:spPr>
        <p:txBody>
          <a:bodyPr vert="horz" lIns="0" tIns="0" rIns="0" bIns="0" rtlCol="0" anchor="ctr" anchorCtr="0"/>
          <a:lstStyle>
            <a:lvl1pPr algn="ctr">
              <a:defRPr sz="600" b="1">
                <a:solidFill>
                  <a:schemeClr val="tx1">
                    <a:tint val="75000"/>
                  </a:schemeClr>
                </a:solidFill>
              </a:defRPr>
            </a:lvl1pPr>
          </a:lstStyle>
          <a:p>
            <a:fld id="{00000000-1234-1234-1234-123412341234}" type="slidenum">
              <a:rPr lang="en" smtClean="0"/>
              <a:pPr/>
              <a:t>‹Nº›</a:t>
            </a:fld>
            <a:endParaRPr lang="en" dirty="0"/>
          </a:p>
        </p:txBody>
      </p:sp>
    </p:spTree>
    <p:extLst>
      <p:ext uri="{BB962C8B-B14F-4D97-AF65-F5344CB8AC3E}">
        <p14:creationId xmlns:p14="http://schemas.microsoft.com/office/powerpoint/2010/main" val="809686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2" name="Google Shape;12;p2"/>
          <p:cNvSpPr txBox="1">
            <a:spLocks noGrp="1"/>
          </p:cNvSpPr>
          <p:nvPr>
            <p:ph type="ctrTitle"/>
          </p:nvPr>
        </p:nvSpPr>
        <p:spPr>
          <a:xfrm>
            <a:off x="648300" y="3404550"/>
            <a:ext cx="3530700" cy="1182000"/>
          </a:xfrm>
          <a:prstGeom prst="rect">
            <a:avLst/>
          </a:prstGeom>
        </p:spPr>
        <p:txBody>
          <a:bodyPr spcFirstLastPara="1" wrap="square" lIns="91425" tIns="91425" rIns="91425" bIns="91425" anchor="b"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Tree>
    <p:extLst>
      <p:ext uri="{BB962C8B-B14F-4D97-AF65-F5344CB8AC3E}">
        <p14:creationId xmlns:p14="http://schemas.microsoft.com/office/powerpoint/2010/main" val="2368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10DDCC-EA11-0046-B3D4-7A2930869DD9}"/>
              </a:ext>
            </a:extLst>
          </p:cNvPr>
          <p:cNvSpPr>
            <a:spLocks noGrp="1"/>
          </p:cNvSpPr>
          <p:nvPr>
            <p:ph type="title"/>
          </p:nvPr>
        </p:nvSpPr>
        <p:spPr>
          <a:xfrm>
            <a:off x="322326" y="452629"/>
            <a:ext cx="7886700" cy="367238"/>
          </a:xfrm>
          <a:prstGeom prst="rect">
            <a:avLst/>
          </a:prstGeom>
        </p:spPr>
        <p:txBody>
          <a:bodyPr vert="horz" lIns="0" tIns="0" rIns="0" bIns="0" rtlCol="0" anchor="t"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51962768-2A21-2E46-A1A3-2240DCC98B2B}"/>
              </a:ext>
            </a:extLst>
          </p:cNvPr>
          <p:cNvSpPr>
            <a:spLocks noGrp="1"/>
          </p:cNvSpPr>
          <p:nvPr>
            <p:ph type="body" idx="1"/>
          </p:nvPr>
        </p:nvSpPr>
        <p:spPr>
          <a:xfrm>
            <a:off x="322327" y="1044367"/>
            <a:ext cx="8474477" cy="356544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853F9AF-637F-5C4E-A1B2-D21481D8C97D}"/>
              </a:ext>
            </a:extLst>
          </p:cNvPr>
          <p:cNvSpPr>
            <a:spLocks noGrp="1"/>
          </p:cNvSpPr>
          <p:nvPr>
            <p:ph type="dt" sz="half" idx="2"/>
          </p:nvPr>
        </p:nvSpPr>
        <p:spPr>
          <a:xfrm>
            <a:off x="322325" y="4767264"/>
            <a:ext cx="2057400" cy="273844"/>
          </a:xfrm>
          <a:prstGeom prst="rect">
            <a:avLst/>
          </a:prstGeom>
        </p:spPr>
        <p:txBody>
          <a:bodyPr vert="horz" lIns="0" tIns="0" rIns="0" bIns="0" rtlCol="0" anchor="b" anchorCtr="0"/>
          <a:lstStyle>
            <a:lvl1pPr algn="l">
              <a:defRPr sz="600">
                <a:solidFill>
                  <a:schemeClr val="tx1">
                    <a:tint val="75000"/>
                  </a:schemeClr>
                </a:solidFill>
              </a:defRPr>
            </a:lvl1pPr>
          </a:lstStyle>
          <a:p>
            <a:fld id="{0DE901BA-C0FF-3046-A855-1EBEA2D049D1}" type="datetime1">
              <a:rPr lang="en-US" smtClean="0"/>
              <a:t>10/10/2023</a:t>
            </a:fld>
            <a:endParaRPr lang="en-US" dirty="0"/>
          </a:p>
        </p:txBody>
      </p:sp>
      <p:sp>
        <p:nvSpPr>
          <p:cNvPr id="5" name="Footer Placeholder 4">
            <a:extLst>
              <a:ext uri="{FF2B5EF4-FFF2-40B4-BE49-F238E27FC236}">
                <a16:creationId xmlns:a16="http://schemas.microsoft.com/office/drawing/2014/main" id="{EF1576E9-3237-B74F-A744-D1267D774B84}"/>
              </a:ext>
            </a:extLst>
          </p:cNvPr>
          <p:cNvSpPr>
            <a:spLocks noGrp="1"/>
          </p:cNvSpPr>
          <p:nvPr>
            <p:ph type="ftr" sz="quarter" idx="3"/>
          </p:nvPr>
        </p:nvSpPr>
        <p:spPr>
          <a:xfrm>
            <a:off x="3028950" y="4767264"/>
            <a:ext cx="3086100" cy="273844"/>
          </a:xfrm>
          <a:prstGeom prst="rect">
            <a:avLst/>
          </a:prstGeom>
        </p:spPr>
        <p:txBody>
          <a:bodyPr vert="horz" lIns="0" tIns="0" rIns="0" bIns="0" rtlCol="0" anchor="b" anchorCtr="0"/>
          <a:lstStyle>
            <a:lvl1pPr algn="ctr">
              <a:defRPr sz="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045C11F-93B5-E847-A3C5-5D816B198E75}"/>
              </a:ext>
            </a:extLst>
          </p:cNvPr>
          <p:cNvSpPr>
            <a:spLocks noGrp="1"/>
          </p:cNvSpPr>
          <p:nvPr>
            <p:ph type="sldNum" sz="quarter" idx="4"/>
          </p:nvPr>
        </p:nvSpPr>
        <p:spPr>
          <a:xfrm>
            <a:off x="-45720" y="4910328"/>
            <a:ext cx="274320" cy="273844"/>
          </a:xfrm>
          <a:prstGeom prst="rect">
            <a:avLst/>
          </a:prstGeom>
        </p:spPr>
        <p:txBody>
          <a:bodyPr vert="horz" lIns="0" tIns="0" rIns="0" bIns="0" rtlCol="0" anchor="ctr" anchorCtr="0"/>
          <a:lstStyle>
            <a:lvl1pPr algn="ctr">
              <a:defRPr sz="600" b="1">
                <a:solidFill>
                  <a:schemeClr val="tx1">
                    <a:tint val="75000"/>
                  </a:schemeClr>
                </a:solidFill>
              </a:defRPr>
            </a:lvl1pPr>
          </a:lstStyle>
          <a:p>
            <a:fld id="{00000000-1234-1234-1234-123412341234}" type="slidenum">
              <a:rPr lang="en" smtClean="0"/>
              <a:pPr/>
              <a:t>‹Nº›</a:t>
            </a:fld>
            <a:endParaRPr lang="en" dirty="0"/>
          </a:p>
        </p:txBody>
      </p:sp>
      <p:pic>
        <p:nvPicPr>
          <p:cNvPr id="9" name="Picture 8">
            <a:extLst>
              <a:ext uri="{FF2B5EF4-FFF2-40B4-BE49-F238E27FC236}">
                <a16:creationId xmlns:a16="http://schemas.microsoft.com/office/drawing/2014/main" id="{AB9DEF3C-47D5-8F40-A9B9-D958DCD7ACA8}"/>
              </a:ext>
            </a:extLst>
          </p:cNvPr>
          <p:cNvPicPr>
            <a:picLocks noChangeAspect="1"/>
          </p:cNvPicPr>
          <p:nvPr userDrawn="1"/>
        </p:nvPicPr>
        <p:blipFill>
          <a:blip r:embed="rId15"/>
          <a:stretch>
            <a:fillRect/>
          </a:stretch>
        </p:blipFill>
        <p:spPr>
          <a:xfrm>
            <a:off x="7167826" y="0"/>
            <a:ext cx="1977376" cy="1356461"/>
          </a:xfrm>
          <a:prstGeom prst="rect">
            <a:avLst/>
          </a:prstGeom>
        </p:spPr>
      </p:pic>
      <p:pic>
        <p:nvPicPr>
          <p:cNvPr id="13" name="Picture 12" descr="A close up of a logo&#10;&#10;Description automatically generated">
            <a:extLst>
              <a:ext uri="{FF2B5EF4-FFF2-40B4-BE49-F238E27FC236}">
                <a16:creationId xmlns:a16="http://schemas.microsoft.com/office/drawing/2014/main" id="{EC707A4E-92DE-CB4E-B484-953D77B82B61}"/>
              </a:ext>
            </a:extLst>
          </p:cNvPr>
          <p:cNvPicPr>
            <a:picLocks noChangeAspect="1"/>
          </p:cNvPicPr>
          <p:nvPr userDrawn="1"/>
        </p:nvPicPr>
        <p:blipFill>
          <a:blip r:embed="rId16"/>
          <a:stretch>
            <a:fillRect/>
          </a:stretch>
        </p:blipFill>
        <p:spPr>
          <a:xfrm>
            <a:off x="0" y="4914900"/>
            <a:ext cx="241914" cy="241914"/>
          </a:xfrm>
          <a:prstGeom prst="rect">
            <a:avLst/>
          </a:prstGeom>
        </p:spPr>
      </p:pic>
      <p:pic>
        <p:nvPicPr>
          <p:cNvPr id="8" name="Picture 7">
            <a:extLst>
              <a:ext uri="{FF2B5EF4-FFF2-40B4-BE49-F238E27FC236}">
                <a16:creationId xmlns:a16="http://schemas.microsoft.com/office/drawing/2014/main" id="{7D5E5EE4-9CE0-C547-AD36-8BF0E05405C6}"/>
              </a:ext>
            </a:extLst>
          </p:cNvPr>
          <p:cNvPicPr>
            <a:picLocks noChangeAspect="1"/>
          </p:cNvPicPr>
          <p:nvPr userDrawn="1"/>
        </p:nvPicPr>
        <p:blipFill>
          <a:blip r:embed="rId17"/>
          <a:stretch>
            <a:fillRect/>
          </a:stretch>
        </p:blipFill>
        <p:spPr>
          <a:xfrm>
            <a:off x="7830752" y="4653283"/>
            <a:ext cx="1089654" cy="341401"/>
          </a:xfrm>
          <a:prstGeom prst="rect">
            <a:avLst/>
          </a:prstGeom>
        </p:spPr>
      </p:pic>
    </p:spTree>
    <p:extLst>
      <p:ext uri="{BB962C8B-B14F-4D97-AF65-F5344CB8AC3E}">
        <p14:creationId xmlns:p14="http://schemas.microsoft.com/office/powerpoint/2010/main" val="382955934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80" r:id="rId3"/>
    <p:sldLayoutId id="2147483669" r:id="rId4"/>
    <p:sldLayoutId id="2147483670" r:id="rId5"/>
    <p:sldLayoutId id="2147483671" r:id="rId6"/>
    <p:sldLayoutId id="2147483672" r:id="rId7"/>
    <p:sldLayoutId id="2147483673" r:id="rId8"/>
    <p:sldLayoutId id="2147483674" r:id="rId9"/>
    <p:sldLayoutId id="2147483675" r:id="rId10"/>
    <p:sldLayoutId id="2147483677" r:id="rId11"/>
    <p:sldLayoutId id="2147483678" r:id="rId12"/>
    <p:sldLayoutId id="2147483679" r:id="rId13"/>
  </p:sldLayoutIdLst>
  <p:transition>
    <p:fade thruBlk="1"/>
  </p:transition>
  <p:hf hdr="0" dt="0"/>
  <p:txStyles>
    <p:title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p:titleStyle>
    <p:bodyStyle>
      <a:lvl1pPr marL="86914" indent="-86914" algn="l" defTabSz="685783" rtl="0" eaLnBrk="1" latinLnBrk="0" hangingPunct="1">
        <a:lnSpc>
          <a:spcPct val="90000"/>
        </a:lnSpc>
        <a:spcBef>
          <a:spcPts val="750"/>
        </a:spcBef>
        <a:buClr>
          <a:schemeClr val="accent1"/>
        </a:buClr>
        <a:buFont typeface="Arial" panose="020B0604020202020204" pitchFamily="34" charset="0"/>
        <a:buChar char="•"/>
        <a:tabLst/>
        <a:defRPr sz="1050" kern="1200" spc="-15" baseline="0">
          <a:solidFill>
            <a:schemeClr val="accent2"/>
          </a:solidFill>
          <a:latin typeface="+mn-lt"/>
          <a:ea typeface="+mn-ea"/>
          <a:cs typeface="+mn-cs"/>
        </a:defRPr>
      </a:lvl1pPr>
      <a:lvl2pPr marL="260741" indent="-86914" algn="l" defTabSz="685783" rtl="0" eaLnBrk="1" latinLnBrk="0" hangingPunct="1">
        <a:lnSpc>
          <a:spcPct val="90000"/>
        </a:lnSpc>
        <a:spcBef>
          <a:spcPts val="375"/>
        </a:spcBef>
        <a:buClr>
          <a:schemeClr val="accent1"/>
        </a:buClr>
        <a:buFont typeface="System Font Regular"/>
        <a:buChar char="–"/>
        <a:tabLst/>
        <a:defRPr sz="1050" kern="1200" spc="-15" baseline="0">
          <a:solidFill>
            <a:schemeClr val="accent2"/>
          </a:solidFill>
          <a:latin typeface="+mn-lt"/>
          <a:ea typeface="+mn-ea"/>
          <a:cs typeface="+mn-cs"/>
        </a:defRPr>
      </a:lvl2pPr>
      <a:lvl3pPr marL="429806" indent="-86914" algn="l" defTabSz="685783" rtl="0" eaLnBrk="1" latinLnBrk="0" hangingPunct="1">
        <a:lnSpc>
          <a:spcPct val="90000"/>
        </a:lnSpc>
        <a:spcBef>
          <a:spcPts val="375"/>
        </a:spcBef>
        <a:buClr>
          <a:schemeClr val="accent1"/>
        </a:buClr>
        <a:buFont typeface="Arial" panose="020B0604020202020204" pitchFamily="34" charset="0"/>
        <a:buChar char="•"/>
        <a:tabLst/>
        <a:defRPr sz="1050" kern="1200" spc="-15" baseline="0">
          <a:solidFill>
            <a:schemeClr val="accent2"/>
          </a:solidFill>
          <a:latin typeface="+mn-lt"/>
          <a:ea typeface="+mn-ea"/>
          <a:cs typeface="+mn-cs"/>
        </a:defRPr>
      </a:lvl3pPr>
      <a:lvl4pPr marL="603632" indent="-86914" algn="l" defTabSz="685783" rtl="0" eaLnBrk="1" latinLnBrk="0" hangingPunct="1">
        <a:lnSpc>
          <a:spcPct val="90000"/>
        </a:lnSpc>
        <a:spcBef>
          <a:spcPts val="375"/>
        </a:spcBef>
        <a:buClr>
          <a:schemeClr val="accent1"/>
        </a:buClr>
        <a:buFont typeface="Arial" panose="020B0604020202020204" pitchFamily="34" charset="0"/>
        <a:buChar char="•"/>
        <a:tabLst/>
        <a:defRPr sz="1050" kern="1200" spc="-15" baseline="0">
          <a:solidFill>
            <a:schemeClr val="accent2"/>
          </a:solidFill>
          <a:latin typeface="+mn-lt"/>
          <a:ea typeface="+mn-ea"/>
          <a:cs typeface="+mn-cs"/>
        </a:defRPr>
      </a:lvl4pPr>
      <a:lvl5pPr marL="772697" indent="-86914" algn="l" defTabSz="685783" rtl="0" eaLnBrk="1" latinLnBrk="0" hangingPunct="1">
        <a:lnSpc>
          <a:spcPct val="90000"/>
        </a:lnSpc>
        <a:spcBef>
          <a:spcPts val="375"/>
        </a:spcBef>
        <a:buClr>
          <a:schemeClr val="accent1"/>
        </a:buClr>
        <a:buFont typeface="Arial" panose="020B0604020202020204" pitchFamily="34" charset="0"/>
        <a:buChar char="•"/>
        <a:tabLst/>
        <a:defRPr sz="1050" kern="1200" spc="-15" baseline="0">
          <a:solidFill>
            <a:schemeClr val="accent2"/>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34.png"/><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1.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34.png"/><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1.jpeg"/><Relationship Id="rId1" Type="http://schemas.openxmlformats.org/officeDocument/2006/relationships/slideLayout" Target="../slideLayouts/slideLayout1.xml"/><Relationship Id="rId6" Type="http://schemas.openxmlformats.org/officeDocument/2006/relationships/image" Target="../media/image36.jpeg"/><Relationship Id="rId5" Type="http://schemas.openxmlformats.org/officeDocument/2006/relationships/image" Target="../media/image12.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1.jpeg"/><Relationship Id="rId1" Type="http://schemas.openxmlformats.org/officeDocument/2006/relationships/slideLayout" Target="../slideLayouts/slideLayout1.xml"/><Relationship Id="rId6" Type="http://schemas.openxmlformats.org/officeDocument/2006/relationships/image" Target="../media/image37.jpeg"/><Relationship Id="rId5" Type="http://schemas.openxmlformats.org/officeDocument/2006/relationships/image" Target="../media/image12.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1.jpe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1.jpeg"/><Relationship Id="rId1" Type="http://schemas.openxmlformats.org/officeDocument/2006/relationships/slideLayout" Target="../slideLayouts/slideLayout1.xml"/><Relationship Id="rId6" Type="http://schemas.openxmlformats.org/officeDocument/2006/relationships/image" Target="../media/image38.jpeg"/><Relationship Id="rId5" Type="http://schemas.openxmlformats.org/officeDocument/2006/relationships/image" Target="../media/image12.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1.jpeg"/><Relationship Id="rId1" Type="http://schemas.openxmlformats.org/officeDocument/2006/relationships/slideLayout" Target="../slideLayouts/slideLayout1.xml"/><Relationship Id="rId5" Type="http://schemas.openxmlformats.org/officeDocument/2006/relationships/image" Target="../media/image38.jpe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1.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34.png"/><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0.png"/><Relationship Id="rId1" Type="http://schemas.openxmlformats.org/officeDocument/2006/relationships/slideLayout" Target="../slideLayouts/slideLayout1.xml"/><Relationship Id="rId4" Type="http://schemas.openxmlformats.org/officeDocument/2006/relationships/image" Target="../media/image4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image" Target="../media/image41.jpe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image" Target="../media/image41.jpeg"/></Relationships>
</file>

<file path=ppt/slides/_rels/slide3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image" Target="../media/image41.jpeg"/></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C53A144-7F26-C044-B0B0-AAA92B7724C3}"/>
              </a:ext>
            </a:extLst>
          </p:cNvPr>
          <p:cNvSpPr>
            <a:spLocks noGrp="1"/>
          </p:cNvSpPr>
          <p:nvPr>
            <p:ph type="title"/>
          </p:nvPr>
        </p:nvSpPr>
        <p:spPr>
          <a:xfrm>
            <a:off x="655926" y="411958"/>
            <a:ext cx="4326248" cy="2139553"/>
          </a:xfrm>
        </p:spPr>
        <p:txBody>
          <a:bodyPr/>
          <a:lstStyle/>
          <a:p>
            <a:r>
              <a:rPr lang="es-CO" dirty="0"/>
              <a:t>E</a:t>
            </a:r>
            <a:r>
              <a:rPr lang="en-US" dirty="0"/>
              <a:t>mployee Relations</a:t>
            </a:r>
          </a:p>
        </p:txBody>
      </p:sp>
      <p:sp>
        <p:nvSpPr>
          <p:cNvPr id="7" name="Text Placeholder 6">
            <a:extLst>
              <a:ext uri="{FF2B5EF4-FFF2-40B4-BE49-F238E27FC236}">
                <a16:creationId xmlns:a16="http://schemas.microsoft.com/office/drawing/2014/main" id="{66F9CA84-2AD0-E241-8528-A924FFDB9F15}"/>
              </a:ext>
            </a:extLst>
          </p:cNvPr>
          <p:cNvSpPr>
            <a:spLocks noGrp="1"/>
          </p:cNvSpPr>
          <p:nvPr>
            <p:ph type="body" idx="1"/>
          </p:nvPr>
        </p:nvSpPr>
        <p:spPr>
          <a:xfrm>
            <a:off x="655926" y="2591990"/>
            <a:ext cx="4326248" cy="1000098"/>
          </a:xfrm>
        </p:spPr>
        <p:txBody>
          <a:bodyPr/>
          <a:lstStyle/>
          <a:p>
            <a:r>
              <a:rPr lang="es-CO" dirty="0"/>
              <a:t>Transfers – </a:t>
            </a:r>
            <a:r>
              <a:rPr lang="es-CO" dirty="0" err="1"/>
              <a:t>Practical</a:t>
            </a:r>
            <a:r>
              <a:rPr lang="es-CO"/>
              <a:t> Guide</a:t>
            </a:r>
            <a:endParaRPr lang="en-US" dirty="0"/>
          </a:p>
        </p:txBody>
      </p:sp>
      <p:sp>
        <p:nvSpPr>
          <p:cNvPr id="4" name="Slide Number Placeholder 3">
            <a:extLst>
              <a:ext uri="{FF2B5EF4-FFF2-40B4-BE49-F238E27FC236}">
                <a16:creationId xmlns:a16="http://schemas.microsoft.com/office/drawing/2014/main" id="{C0396F9E-4B4B-C84C-8F32-7F06466151DC}"/>
              </a:ext>
            </a:extLst>
          </p:cNvPr>
          <p:cNvSpPr>
            <a:spLocks noGrp="1"/>
          </p:cNvSpPr>
          <p:nvPr>
            <p:ph type="sldNum" sz="quarter" idx="12"/>
          </p:nvPr>
        </p:nvSpPr>
        <p:spPr/>
        <p:txBody>
          <a:bodyPr/>
          <a:lstStyle/>
          <a:p>
            <a:fld id="{00000000-1234-1234-1234-123412341234}" type="slidenum">
              <a:rPr lang="en" smtClean="0"/>
              <a:pPr/>
              <a:t>1</a:t>
            </a:fld>
            <a:endParaRPr lang="en" dirty="0"/>
          </a:p>
        </p:txBody>
      </p:sp>
    </p:spTree>
    <p:extLst>
      <p:ext uri="{BB962C8B-B14F-4D97-AF65-F5344CB8AC3E}">
        <p14:creationId xmlns:p14="http://schemas.microsoft.com/office/powerpoint/2010/main" val="3483334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6" descr="Call Center: qué es, cómo funciona, tipos y desafíos - Omnia WFM">
            <a:extLst>
              <a:ext uri="{FF2B5EF4-FFF2-40B4-BE49-F238E27FC236}">
                <a16:creationId xmlns:a16="http://schemas.microsoft.com/office/drawing/2014/main" id="{84DD6F1E-4AF5-B592-80EA-4232970D68F0}"/>
              </a:ext>
            </a:extLst>
          </p:cNvPr>
          <p:cNvPicPr>
            <a:picLocks noChangeAspect="1" noChangeArrowheads="1"/>
          </p:cNvPicPr>
          <p:nvPr/>
        </p:nvPicPr>
        <p:blipFill rotWithShape="1">
          <a:blip r:embed="rId2">
            <a:alphaModFix amt="5000"/>
            <a:extLst>
              <a:ext uri="{28A0092B-C50C-407E-A947-70E740481C1C}">
                <a14:useLocalDpi xmlns:a14="http://schemas.microsoft.com/office/drawing/2010/main" val="0"/>
              </a:ext>
            </a:extLst>
          </a:blip>
          <a:srcRect l="13871" r="14002"/>
          <a:stretch/>
        </p:blipFill>
        <p:spPr bwMode="auto">
          <a:xfrm>
            <a:off x="1453437" y="80649"/>
            <a:ext cx="6183086" cy="4762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BC84B0B-D66A-15AA-097D-AFF3DBC4EB2E}"/>
              </a:ext>
            </a:extLst>
          </p:cNvPr>
          <p:cNvSpPr>
            <a:spLocks noGrp="1"/>
          </p:cNvSpPr>
          <p:nvPr>
            <p:ph type="title"/>
          </p:nvPr>
        </p:nvSpPr>
        <p:spPr/>
        <p:txBody>
          <a:bodyPr/>
          <a:lstStyle/>
          <a:p>
            <a:pPr algn="ctr"/>
            <a:r>
              <a:rPr lang="en-US" dirty="0"/>
              <a:t>Transfers – </a:t>
            </a:r>
            <a:r>
              <a:rPr lang="en-US" dirty="0">
                <a:solidFill>
                  <a:schemeClr val="tx1"/>
                </a:solidFill>
              </a:rPr>
              <a:t>Garnishments</a:t>
            </a:r>
          </a:p>
        </p:txBody>
      </p:sp>
      <p:sp>
        <p:nvSpPr>
          <p:cNvPr id="4" name="TextBox 1">
            <a:extLst>
              <a:ext uri="{FF2B5EF4-FFF2-40B4-BE49-F238E27FC236}">
                <a16:creationId xmlns:a16="http://schemas.microsoft.com/office/drawing/2014/main" id="{0CEC37AB-34D3-80D3-4C5D-690797F07861}"/>
              </a:ext>
            </a:extLst>
          </p:cNvPr>
          <p:cNvSpPr txBox="1"/>
          <p:nvPr/>
        </p:nvSpPr>
        <p:spPr>
          <a:xfrm>
            <a:off x="880934" y="2661494"/>
            <a:ext cx="1686192" cy="369332"/>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r>
              <a:rPr lang="en-US" dirty="0">
                <a:solidFill>
                  <a:schemeClr val="accent1"/>
                </a:solidFill>
              </a:rPr>
              <a:t>Call them if</a:t>
            </a:r>
          </a:p>
        </p:txBody>
      </p:sp>
      <p:sp>
        <p:nvSpPr>
          <p:cNvPr id="20" name="TextBox 1">
            <a:extLst>
              <a:ext uri="{FF2B5EF4-FFF2-40B4-BE49-F238E27FC236}">
                <a16:creationId xmlns:a16="http://schemas.microsoft.com/office/drawing/2014/main" id="{ADB86015-BC34-C1B3-3A2D-CAFB3F00C8CE}"/>
              </a:ext>
            </a:extLst>
          </p:cNvPr>
          <p:cNvSpPr txBox="1"/>
          <p:nvPr/>
        </p:nvSpPr>
        <p:spPr>
          <a:xfrm>
            <a:off x="808207" y="3036283"/>
            <a:ext cx="4443255" cy="261610"/>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r>
              <a:rPr lang="en-US" sz="1100" dirty="0">
                <a:solidFill>
                  <a:srgbClr val="706866"/>
                </a:solidFill>
              </a:rPr>
              <a:t>Employee being deducted when the garnishment was already done</a:t>
            </a:r>
          </a:p>
        </p:txBody>
      </p:sp>
      <p:sp>
        <p:nvSpPr>
          <p:cNvPr id="21" name="TextBox 1">
            <a:extLst>
              <a:ext uri="{FF2B5EF4-FFF2-40B4-BE49-F238E27FC236}">
                <a16:creationId xmlns:a16="http://schemas.microsoft.com/office/drawing/2014/main" id="{65A40845-49CA-FC52-E4FD-DD733D3741BF}"/>
              </a:ext>
            </a:extLst>
          </p:cNvPr>
          <p:cNvSpPr txBox="1"/>
          <p:nvPr/>
        </p:nvSpPr>
        <p:spPr>
          <a:xfrm>
            <a:off x="808205" y="3326061"/>
            <a:ext cx="4443255" cy="430887"/>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r>
              <a:rPr lang="en-US" sz="1100" dirty="0">
                <a:solidFill>
                  <a:srgbClr val="706866"/>
                </a:solidFill>
              </a:rPr>
              <a:t>Employee has specific questions about the garnishment (document in the system)</a:t>
            </a:r>
          </a:p>
        </p:txBody>
      </p:sp>
      <p:sp>
        <p:nvSpPr>
          <p:cNvPr id="25" name="TextBox 1">
            <a:extLst>
              <a:ext uri="{FF2B5EF4-FFF2-40B4-BE49-F238E27FC236}">
                <a16:creationId xmlns:a16="http://schemas.microsoft.com/office/drawing/2014/main" id="{03743B8F-6C65-C581-4648-893EC28DE1A7}"/>
              </a:ext>
            </a:extLst>
          </p:cNvPr>
          <p:cNvSpPr txBox="1"/>
          <p:nvPr/>
        </p:nvSpPr>
        <p:spPr>
          <a:xfrm>
            <a:off x="5401609" y="2661494"/>
            <a:ext cx="3841564" cy="369332"/>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r>
              <a:rPr lang="en-US" dirty="0">
                <a:solidFill>
                  <a:schemeClr val="accent1"/>
                </a:solidFill>
              </a:rPr>
              <a:t>Case them if</a:t>
            </a:r>
          </a:p>
        </p:txBody>
      </p:sp>
      <p:sp>
        <p:nvSpPr>
          <p:cNvPr id="3" name="TextBox 1">
            <a:extLst>
              <a:ext uri="{FF2B5EF4-FFF2-40B4-BE49-F238E27FC236}">
                <a16:creationId xmlns:a16="http://schemas.microsoft.com/office/drawing/2014/main" id="{87BD7C74-5B24-173F-D88C-82F36ACEC3DF}"/>
              </a:ext>
            </a:extLst>
          </p:cNvPr>
          <p:cNvSpPr txBox="1"/>
          <p:nvPr/>
        </p:nvSpPr>
        <p:spPr>
          <a:xfrm>
            <a:off x="808205" y="3804806"/>
            <a:ext cx="4443255" cy="261610"/>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r>
              <a:rPr lang="en-US" sz="1100" dirty="0">
                <a:solidFill>
                  <a:srgbClr val="706866"/>
                </a:solidFill>
              </a:rPr>
              <a:t>Garnishment deducted when it was not supposed to</a:t>
            </a:r>
          </a:p>
        </p:txBody>
      </p:sp>
      <p:sp>
        <p:nvSpPr>
          <p:cNvPr id="5" name="TextBox 1">
            <a:extLst>
              <a:ext uri="{FF2B5EF4-FFF2-40B4-BE49-F238E27FC236}">
                <a16:creationId xmlns:a16="http://schemas.microsoft.com/office/drawing/2014/main" id="{00F760F1-85DD-6F2E-4B8D-73713423BD3A}"/>
              </a:ext>
            </a:extLst>
          </p:cNvPr>
          <p:cNvSpPr txBox="1"/>
          <p:nvPr/>
        </p:nvSpPr>
        <p:spPr>
          <a:xfrm>
            <a:off x="5505628" y="3051481"/>
            <a:ext cx="2600159" cy="261610"/>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r>
              <a:rPr lang="en-US" sz="1100" dirty="0">
                <a:solidFill>
                  <a:srgbClr val="706866"/>
                </a:solidFill>
              </a:rPr>
              <a:t>After hours/ Request received by email</a:t>
            </a:r>
          </a:p>
        </p:txBody>
      </p:sp>
      <p:sp>
        <p:nvSpPr>
          <p:cNvPr id="6" name="TextBox 1">
            <a:extLst>
              <a:ext uri="{FF2B5EF4-FFF2-40B4-BE49-F238E27FC236}">
                <a16:creationId xmlns:a16="http://schemas.microsoft.com/office/drawing/2014/main" id="{36E31835-1833-739D-F19A-311785C9B27D}"/>
              </a:ext>
            </a:extLst>
          </p:cNvPr>
          <p:cNvSpPr txBox="1"/>
          <p:nvPr/>
        </p:nvSpPr>
        <p:spPr>
          <a:xfrm>
            <a:off x="808205" y="4166684"/>
            <a:ext cx="3276703" cy="261610"/>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r>
              <a:rPr lang="en-US" sz="1100" dirty="0">
                <a:solidFill>
                  <a:srgbClr val="706866"/>
                </a:solidFill>
              </a:rPr>
              <a:t>Escalated employees</a:t>
            </a:r>
          </a:p>
        </p:txBody>
      </p:sp>
      <p:pic>
        <p:nvPicPr>
          <p:cNvPr id="8" name="Picture 7">
            <a:extLst>
              <a:ext uri="{FF2B5EF4-FFF2-40B4-BE49-F238E27FC236}">
                <a16:creationId xmlns:a16="http://schemas.microsoft.com/office/drawing/2014/main" id="{55483FC3-F24F-ABE1-06C8-B85C7928F72E}"/>
              </a:ext>
            </a:extLst>
          </p:cNvPr>
          <p:cNvPicPr>
            <a:picLocks noChangeAspect="1"/>
          </p:cNvPicPr>
          <p:nvPr/>
        </p:nvPicPr>
        <p:blipFill>
          <a:blip r:embed="rId3"/>
          <a:stretch>
            <a:fillRect/>
          </a:stretch>
        </p:blipFill>
        <p:spPr>
          <a:xfrm>
            <a:off x="2084149" y="963506"/>
            <a:ext cx="4620270" cy="1324160"/>
          </a:xfrm>
          <a:prstGeom prst="rect">
            <a:avLst/>
          </a:prstGeom>
          <a:effectLst>
            <a:outerShdw blurRad="50800" dist="38100" algn="l" rotWithShape="0">
              <a:prstClr val="black">
                <a:alpha val="40000"/>
              </a:prstClr>
            </a:outerShdw>
          </a:effectLst>
        </p:spPr>
      </p:pic>
      <p:sp>
        <p:nvSpPr>
          <p:cNvPr id="9" name="TextBox 1">
            <a:extLst>
              <a:ext uri="{FF2B5EF4-FFF2-40B4-BE49-F238E27FC236}">
                <a16:creationId xmlns:a16="http://schemas.microsoft.com/office/drawing/2014/main" id="{0D9AE58E-39E5-BCA5-5950-C57FDCD7B12D}"/>
              </a:ext>
            </a:extLst>
          </p:cNvPr>
          <p:cNvSpPr txBox="1"/>
          <p:nvPr/>
        </p:nvSpPr>
        <p:spPr>
          <a:xfrm>
            <a:off x="2166169" y="2331094"/>
            <a:ext cx="4538250" cy="261610"/>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r>
              <a:rPr lang="en-US" sz="1100" dirty="0">
                <a:solidFill>
                  <a:srgbClr val="706866"/>
                </a:solidFill>
              </a:rPr>
              <a:t>The best way to communicate with them is </a:t>
            </a:r>
            <a:r>
              <a:rPr lang="en-US" sz="1100" b="1" dirty="0">
                <a:solidFill>
                  <a:srgbClr val="706866"/>
                </a:solidFill>
              </a:rPr>
              <a:t>Via</a:t>
            </a:r>
            <a:r>
              <a:rPr lang="en-US" sz="1100" b="1" dirty="0">
                <a:solidFill>
                  <a:schemeClr val="accent1"/>
                </a:solidFill>
              </a:rPr>
              <a:t>: Phone - Cases</a:t>
            </a:r>
          </a:p>
        </p:txBody>
      </p:sp>
      <p:sp>
        <p:nvSpPr>
          <p:cNvPr id="10" name="TextBox 1">
            <a:extLst>
              <a:ext uri="{FF2B5EF4-FFF2-40B4-BE49-F238E27FC236}">
                <a16:creationId xmlns:a16="http://schemas.microsoft.com/office/drawing/2014/main" id="{3FB34B3C-F7F4-EA05-8C2F-F6FF899FA9D6}"/>
              </a:ext>
            </a:extLst>
          </p:cNvPr>
          <p:cNvSpPr txBox="1"/>
          <p:nvPr/>
        </p:nvSpPr>
        <p:spPr>
          <a:xfrm>
            <a:off x="793279" y="4477390"/>
            <a:ext cx="3598275" cy="430887"/>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r>
              <a:rPr lang="en-US" sz="1100" dirty="0">
                <a:solidFill>
                  <a:srgbClr val="706866"/>
                </a:solidFill>
              </a:rPr>
              <a:t>Employee received a completion letter of garnishment, still being deducted</a:t>
            </a:r>
          </a:p>
        </p:txBody>
      </p:sp>
      <p:pic>
        <p:nvPicPr>
          <p:cNvPr id="12" name="Picture 2" descr="Check mark icon Royalty Free Vector Image - VectorStock">
            <a:extLst>
              <a:ext uri="{FF2B5EF4-FFF2-40B4-BE49-F238E27FC236}">
                <a16:creationId xmlns:a16="http://schemas.microsoft.com/office/drawing/2014/main" id="{9798F8A5-F2FD-31DF-FD57-F1337DCFC3B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8800"/>
          <a:stretch/>
        </p:blipFill>
        <p:spPr bwMode="auto">
          <a:xfrm>
            <a:off x="515036" y="2969871"/>
            <a:ext cx="372846" cy="367238"/>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13" name="Picture 2" descr="Check mark icon Royalty Free Vector Image - VectorStock">
            <a:extLst>
              <a:ext uri="{FF2B5EF4-FFF2-40B4-BE49-F238E27FC236}">
                <a16:creationId xmlns:a16="http://schemas.microsoft.com/office/drawing/2014/main" id="{98A9BD2E-AD0E-2103-55E7-879118C4201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8800"/>
          <a:stretch/>
        </p:blipFill>
        <p:spPr bwMode="auto">
          <a:xfrm>
            <a:off x="515036" y="3389710"/>
            <a:ext cx="372846" cy="367238"/>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14" name="Picture 2" descr="Check mark icon Royalty Free Vector Image - VectorStock">
            <a:extLst>
              <a:ext uri="{FF2B5EF4-FFF2-40B4-BE49-F238E27FC236}">
                <a16:creationId xmlns:a16="http://schemas.microsoft.com/office/drawing/2014/main" id="{35DDDA67-B939-6BA0-9228-619D4EFDC44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8800"/>
          <a:stretch/>
        </p:blipFill>
        <p:spPr bwMode="auto">
          <a:xfrm>
            <a:off x="515036" y="3780877"/>
            <a:ext cx="372846" cy="367238"/>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15" name="Picture 2" descr="Check mark icon Royalty Free Vector Image - VectorStock">
            <a:extLst>
              <a:ext uri="{FF2B5EF4-FFF2-40B4-BE49-F238E27FC236}">
                <a16:creationId xmlns:a16="http://schemas.microsoft.com/office/drawing/2014/main" id="{D970F30A-07E1-7373-65B6-60895FAF8E8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8800"/>
          <a:stretch/>
        </p:blipFill>
        <p:spPr bwMode="auto">
          <a:xfrm>
            <a:off x="508088" y="4118168"/>
            <a:ext cx="372846" cy="367238"/>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16" name="Picture 2" descr="Check mark icon Royalty Free Vector Image - VectorStock">
            <a:extLst>
              <a:ext uri="{FF2B5EF4-FFF2-40B4-BE49-F238E27FC236}">
                <a16:creationId xmlns:a16="http://schemas.microsoft.com/office/drawing/2014/main" id="{336A4011-2C9B-5202-28BD-716B27CB532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8800"/>
          <a:stretch/>
        </p:blipFill>
        <p:spPr bwMode="auto">
          <a:xfrm>
            <a:off x="501140" y="4479388"/>
            <a:ext cx="372846" cy="367238"/>
          </a:xfrm>
          <a:prstGeom prst="flowChartConnector">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F93740EA-5EC6-192F-B811-FE4667A5C891}"/>
              </a:ext>
            </a:extLst>
          </p:cNvPr>
          <p:cNvSpPr txBox="1"/>
          <p:nvPr/>
        </p:nvSpPr>
        <p:spPr>
          <a:xfrm>
            <a:off x="6157659" y="4085296"/>
            <a:ext cx="1665644" cy="400110"/>
          </a:xfrm>
          <a:prstGeom prst="rect">
            <a:avLst/>
          </a:prstGeom>
          <a:noFill/>
        </p:spPr>
        <p:txBody>
          <a:bodyPr wrap="square">
            <a:spAutoFit/>
          </a:bodyPr>
          <a:lstStyle/>
          <a:p>
            <a:r>
              <a:rPr lang="en-US" sz="1000" b="1" i="1" dirty="0"/>
              <a:t>In Garnishments, calling is our 1</a:t>
            </a:r>
            <a:r>
              <a:rPr lang="en-US" sz="1000" b="1" i="1" baseline="30000" dirty="0"/>
              <a:t>st</a:t>
            </a:r>
            <a:r>
              <a:rPr lang="en-US" sz="1000" b="1" i="1" dirty="0"/>
              <a:t> option</a:t>
            </a:r>
          </a:p>
        </p:txBody>
      </p:sp>
      <p:pic>
        <p:nvPicPr>
          <p:cNvPr id="24" name="Picture 2" descr="Warning sign Vectors &amp; Illustrations for Free Download | Freepik">
            <a:extLst>
              <a:ext uri="{FF2B5EF4-FFF2-40B4-BE49-F238E27FC236}">
                <a16:creationId xmlns:a16="http://schemas.microsoft.com/office/drawing/2014/main" id="{1EF0E44F-0BC9-E1FB-7635-4A47B0B5A9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2293" y="3903470"/>
            <a:ext cx="650427" cy="650427"/>
          </a:xfrm>
          <a:prstGeom prst="triangl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168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6" descr="Call Center: qué es, cómo funciona, tipos y desafíos - Omnia WFM">
            <a:extLst>
              <a:ext uri="{FF2B5EF4-FFF2-40B4-BE49-F238E27FC236}">
                <a16:creationId xmlns:a16="http://schemas.microsoft.com/office/drawing/2014/main" id="{B3FA7877-11EA-476F-3117-9DEC0FCBFBA4}"/>
              </a:ext>
            </a:extLst>
          </p:cNvPr>
          <p:cNvPicPr>
            <a:picLocks noChangeAspect="1" noChangeArrowheads="1"/>
          </p:cNvPicPr>
          <p:nvPr/>
        </p:nvPicPr>
        <p:blipFill rotWithShape="1">
          <a:blip r:embed="rId2">
            <a:alphaModFix amt="5000"/>
            <a:extLst>
              <a:ext uri="{28A0092B-C50C-407E-A947-70E740481C1C}">
                <a14:useLocalDpi xmlns:a14="http://schemas.microsoft.com/office/drawing/2010/main" val="0"/>
              </a:ext>
            </a:extLst>
          </a:blip>
          <a:srcRect l="13871" r="14002"/>
          <a:stretch/>
        </p:blipFill>
        <p:spPr bwMode="auto">
          <a:xfrm>
            <a:off x="1453437" y="80649"/>
            <a:ext cx="6183086" cy="4762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BC84B0B-D66A-15AA-097D-AFF3DBC4EB2E}"/>
              </a:ext>
            </a:extLst>
          </p:cNvPr>
          <p:cNvSpPr>
            <a:spLocks noGrp="1"/>
          </p:cNvSpPr>
          <p:nvPr>
            <p:ph type="title"/>
          </p:nvPr>
        </p:nvSpPr>
        <p:spPr/>
        <p:txBody>
          <a:bodyPr/>
          <a:lstStyle/>
          <a:p>
            <a:pPr algn="ctr"/>
            <a:r>
              <a:rPr lang="en-US" dirty="0"/>
              <a:t>Transfers – </a:t>
            </a:r>
            <a:r>
              <a:rPr lang="en-US" dirty="0">
                <a:solidFill>
                  <a:schemeClr val="tx1"/>
                </a:solidFill>
              </a:rPr>
              <a:t>Workers Comp</a:t>
            </a:r>
          </a:p>
        </p:txBody>
      </p:sp>
      <p:sp>
        <p:nvSpPr>
          <p:cNvPr id="4" name="TextBox 1">
            <a:extLst>
              <a:ext uri="{FF2B5EF4-FFF2-40B4-BE49-F238E27FC236}">
                <a16:creationId xmlns:a16="http://schemas.microsoft.com/office/drawing/2014/main" id="{0CEC37AB-34D3-80D3-4C5D-690797F07861}"/>
              </a:ext>
            </a:extLst>
          </p:cNvPr>
          <p:cNvSpPr txBox="1"/>
          <p:nvPr/>
        </p:nvSpPr>
        <p:spPr>
          <a:xfrm>
            <a:off x="1129042" y="2997286"/>
            <a:ext cx="1686192" cy="369332"/>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r>
              <a:rPr lang="en-US" dirty="0">
                <a:solidFill>
                  <a:schemeClr val="accent1"/>
                </a:solidFill>
              </a:rPr>
              <a:t>Call Them if</a:t>
            </a:r>
          </a:p>
        </p:txBody>
      </p:sp>
      <p:sp>
        <p:nvSpPr>
          <p:cNvPr id="20" name="TextBox 1">
            <a:extLst>
              <a:ext uri="{FF2B5EF4-FFF2-40B4-BE49-F238E27FC236}">
                <a16:creationId xmlns:a16="http://schemas.microsoft.com/office/drawing/2014/main" id="{ADB86015-BC34-C1B3-3A2D-CAFB3F00C8CE}"/>
              </a:ext>
            </a:extLst>
          </p:cNvPr>
          <p:cNvSpPr txBox="1"/>
          <p:nvPr/>
        </p:nvSpPr>
        <p:spPr>
          <a:xfrm>
            <a:off x="1260159" y="3448814"/>
            <a:ext cx="4443255" cy="261610"/>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r>
              <a:rPr lang="en-US" sz="1100" dirty="0">
                <a:solidFill>
                  <a:srgbClr val="706866"/>
                </a:solidFill>
              </a:rPr>
              <a:t>Checking on a Claim #</a:t>
            </a:r>
          </a:p>
        </p:txBody>
      </p:sp>
      <p:sp>
        <p:nvSpPr>
          <p:cNvPr id="21" name="TextBox 1">
            <a:extLst>
              <a:ext uri="{FF2B5EF4-FFF2-40B4-BE49-F238E27FC236}">
                <a16:creationId xmlns:a16="http://schemas.microsoft.com/office/drawing/2014/main" id="{65A40845-49CA-FC52-E4FD-DD733D3741BF}"/>
              </a:ext>
            </a:extLst>
          </p:cNvPr>
          <p:cNvSpPr txBox="1"/>
          <p:nvPr/>
        </p:nvSpPr>
        <p:spPr>
          <a:xfrm>
            <a:off x="1260159" y="3792276"/>
            <a:ext cx="4443255" cy="261610"/>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r>
              <a:rPr lang="en-US" sz="1100" dirty="0">
                <a:solidFill>
                  <a:srgbClr val="706866"/>
                </a:solidFill>
              </a:rPr>
              <a:t>Questions about workers compensation</a:t>
            </a:r>
          </a:p>
        </p:txBody>
      </p:sp>
      <p:sp>
        <p:nvSpPr>
          <p:cNvPr id="25" name="TextBox 1">
            <a:extLst>
              <a:ext uri="{FF2B5EF4-FFF2-40B4-BE49-F238E27FC236}">
                <a16:creationId xmlns:a16="http://schemas.microsoft.com/office/drawing/2014/main" id="{03743B8F-6C65-C581-4648-893EC28DE1A7}"/>
              </a:ext>
            </a:extLst>
          </p:cNvPr>
          <p:cNvSpPr txBox="1"/>
          <p:nvPr/>
        </p:nvSpPr>
        <p:spPr>
          <a:xfrm>
            <a:off x="5389521" y="2997286"/>
            <a:ext cx="3841564" cy="369332"/>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r>
              <a:rPr lang="en-US" dirty="0">
                <a:solidFill>
                  <a:schemeClr val="accent1"/>
                </a:solidFill>
              </a:rPr>
              <a:t>Case them if</a:t>
            </a:r>
          </a:p>
        </p:txBody>
      </p:sp>
      <p:sp>
        <p:nvSpPr>
          <p:cNvPr id="5" name="TextBox 1">
            <a:extLst>
              <a:ext uri="{FF2B5EF4-FFF2-40B4-BE49-F238E27FC236}">
                <a16:creationId xmlns:a16="http://schemas.microsoft.com/office/drawing/2014/main" id="{00F760F1-85DD-6F2E-4B8D-73713423BD3A}"/>
              </a:ext>
            </a:extLst>
          </p:cNvPr>
          <p:cNvSpPr txBox="1"/>
          <p:nvPr/>
        </p:nvSpPr>
        <p:spPr>
          <a:xfrm>
            <a:off x="5608867" y="3449125"/>
            <a:ext cx="2600159" cy="261610"/>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r>
              <a:rPr lang="en-US" sz="1100" dirty="0">
                <a:solidFill>
                  <a:srgbClr val="706866"/>
                </a:solidFill>
              </a:rPr>
              <a:t>After hours/email</a:t>
            </a:r>
          </a:p>
        </p:txBody>
      </p:sp>
      <p:sp>
        <p:nvSpPr>
          <p:cNvPr id="9" name="TextBox 1">
            <a:extLst>
              <a:ext uri="{FF2B5EF4-FFF2-40B4-BE49-F238E27FC236}">
                <a16:creationId xmlns:a16="http://schemas.microsoft.com/office/drawing/2014/main" id="{0D9AE58E-39E5-BCA5-5950-C57FDCD7B12D}"/>
              </a:ext>
            </a:extLst>
          </p:cNvPr>
          <p:cNvSpPr txBox="1"/>
          <p:nvPr/>
        </p:nvSpPr>
        <p:spPr>
          <a:xfrm>
            <a:off x="2214863" y="2543574"/>
            <a:ext cx="4538250" cy="261610"/>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r>
              <a:rPr lang="en-US" sz="1100" dirty="0">
                <a:solidFill>
                  <a:srgbClr val="706866"/>
                </a:solidFill>
              </a:rPr>
              <a:t>The best way to communicate with them is </a:t>
            </a:r>
            <a:r>
              <a:rPr lang="en-US" sz="1100" b="1" dirty="0">
                <a:solidFill>
                  <a:srgbClr val="706866"/>
                </a:solidFill>
              </a:rPr>
              <a:t>Via: </a:t>
            </a:r>
            <a:r>
              <a:rPr lang="en-US" sz="1100" b="1" dirty="0">
                <a:solidFill>
                  <a:schemeClr val="accent1"/>
                </a:solidFill>
              </a:rPr>
              <a:t>Phone - Cases</a:t>
            </a:r>
          </a:p>
        </p:txBody>
      </p:sp>
      <p:pic>
        <p:nvPicPr>
          <p:cNvPr id="11" name="Picture 2" descr="Check mark icon Royalty Free Vector Image - VectorStock">
            <a:extLst>
              <a:ext uri="{FF2B5EF4-FFF2-40B4-BE49-F238E27FC236}">
                <a16:creationId xmlns:a16="http://schemas.microsoft.com/office/drawing/2014/main" id="{2DB55D09-5213-7DEC-033A-FBB2617597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800"/>
          <a:stretch/>
        </p:blipFill>
        <p:spPr bwMode="auto">
          <a:xfrm>
            <a:off x="942619" y="3395828"/>
            <a:ext cx="372846" cy="367238"/>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12" name="Picture 2" descr="Check mark icon Royalty Free Vector Image - VectorStock">
            <a:extLst>
              <a:ext uri="{FF2B5EF4-FFF2-40B4-BE49-F238E27FC236}">
                <a16:creationId xmlns:a16="http://schemas.microsoft.com/office/drawing/2014/main" id="{A93E991A-AED0-AF47-72BE-2A0620ECD4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800"/>
          <a:stretch/>
        </p:blipFill>
        <p:spPr bwMode="auto">
          <a:xfrm>
            <a:off x="942619" y="3777275"/>
            <a:ext cx="372846" cy="367238"/>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50DCF027-A6B1-DBBD-7026-04B5BA67963B}"/>
              </a:ext>
            </a:extLst>
          </p:cNvPr>
          <p:cNvPicPr>
            <a:picLocks noChangeAspect="1"/>
          </p:cNvPicPr>
          <p:nvPr/>
        </p:nvPicPr>
        <p:blipFill>
          <a:blip r:embed="rId4"/>
          <a:stretch>
            <a:fillRect/>
          </a:stretch>
        </p:blipFill>
        <p:spPr>
          <a:xfrm>
            <a:off x="2466681" y="1089614"/>
            <a:ext cx="4210638" cy="1276528"/>
          </a:xfrm>
          <a:prstGeom prst="rect">
            <a:avLst/>
          </a:prstGeom>
          <a:effectLst>
            <a:outerShdw blurRad="50800" dist="38100" algn="l" rotWithShape="0">
              <a:prstClr val="black">
                <a:alpha val="40000"/>
              </a:prstClr>
            </a:outerShdw>
          </a:effectLst>
        </p:spPr>
      </p:pic>
    </p:spTree>
    <p:extLst>
      <p:ext uri="{BB962C8B-B14F-4D97-AF65-F5344CB8AC3E}">
        <p14:creationId xmlns:p14="http://schemas.microsoft.com/office/powerpoint/2010/main" val="1442221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6DB6F-0E5B-4E11-BCE6-22D70303B850}"/>
              </a:ext>
            </a:extLst>
          </p:cNvPr>
          <p:cNvSpPr>
            <a:spLocks noGrp="1"/>
          </p:cNvSpPr>
          <p:nvPr>
            <p:ph type="title"/>
          </p:nvPr>
        </p:nvSpPr>
        <p:spPr/>
        <p:txBody>
          <a:bodyPr/>
          <a:lstStyle/>
          <a:p>
            <a:r>
              <a:rPr lang="en-US" dirty="0"/>
              <a:t>Practice Time</a:t>
            </a:r>
          </a:p>
        </p:txBody>
      </p:sp>
      <p:sp>
        <p:nvSpPr>
          <p:cNvPr id="4" name="Slide Number Placeholder 3">
            <a:extLst>
              <a:ext uri="{FF2B5EF4-FFF2-40B4-BE49-F238E27FC236}">
                <a16:creationId xmlns:a16="http://schemas.microsoft.com/office/drawing/2014/main" id="{9B74BE6F-F089-43A1-BD6C-2DE312387F28}"/>
              </a:ext>
            </a:extLst>
          </p:cNvPr>
          <p:cNvSpPr>
            <a:spLocks noGrp="1"/>
          </p:cNvSpPr>
          <p:nvPr>
            <p:ph type="sldNum" sz="quarter" idx="12"/>
          </p:nvPr>
        </p:nvSpPr>
        <p:spPr/>
        <p:txBody>
          <a:bodyPr/>
          <a:lstStyle/>
          <a:p>
            <a:pPr algn="r"/>
            <a:fld id="{00000000-1234-1234-1234-123412341234}" type="slidenum">
              <a:rPr lang="en" smtClean="0"/>
              <a:pPr algn="r"/>
              <a:t>12</a:t>
            </a:fld>
            <a:endParaRPr lang="en" dirty="0"/>
          </a:p>
        </p:txBody>
      </p:sp>
    </p:spTree>
    <p:extLst>
      <p:ext uri="{BB962C8B-B14F-4D97-AF65-F5344CB8AC3E}">
        <p14:creationId xmlns:p14="http://schemas.microsoft.com/office/powerpoint/2010/main" val="210770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 name="Picture 10" descr="Asking questions Vectors &amp; Illustrations for Free Download | Freepik">
            <a:extLst>
              <a:ext uri="{FF2B5EF4-FFF2-40B4-BE49-F238E27FC236}">
                <a16:creationId xmlns:a16="http://schemas.microsoft.com/office/drawing/2014/main" id="{298C627B-0D5F-114F-AA9F-9846A33DA0BB}"/>
              </a:ext>
            </a:extLst>
          </p:cNvPr>
          <p:cNvPicPr>
            <a:picLocks noChangeAspect="1" noChangeArrowheads="1"/>
          </p:cNvPicPr>
          <p:nvPr/>
        </p:nvPicPr>
        <p:blipFill>
          <a:blip r:embed="rId2">
            <a:alphaModFix amt="10000"/>
            <a:extLst>
              <a:ext uri="{28A0092B-C50C-407E-A947-70E740481C1C}">
                <a14:useLocalDpi xmlns:a14="http://schemas.microsoft.com/office/drawing/2010/main" val="0"/>
              </a:ext>
            </a:extLst>
          </a:blip>
          <a:srcRect/>
          <a:stretch>
            <a:fillRect/>
          </a:stretch>
        </p:blipFill>
        <p:spPr bwMode="auto">
          <a:xfrm>
            <a:off x="2000250" y="0"/>
            <a:ext cx="51435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BC84B0B-D66A-15AA-097D-AFF3DBC4EB2E}"/>
              </a:ext>
            </a:extLst>
          </p:cNvPr>
          <p:cNvSpPr>
            <a:spLocks noGrp="1"/>
          </p:cNvSpPr>
          <p:nvPr>
            <p:ph type="title"/>
          </p:nvPr>
        </p:nvSpPr>
        <p:spPr/>
        <p:txBody>
          <a:bodyPr/>
          <a:lstStyle/>
          <a:p>
            <a:pPr algn="ctr"/>
            <a:r>
              <a:rPr lang="en-US" dirty="0"/>
              <a:t>Transfers – </a:t>
            </a:r>
            <a:r>
              <a:rPr lang="en-US" dirty="0">
                <a:solidFill>
                  <a:schemeClr val="tx1"/>
                </a:solidFill>
              </a:rPr>
              <a:t>Scenarios</a:t>
            </a:r>
          </a:p>
        </p:txBody>
      </p:sp>
      <p:sp>
        <p:nvSpPr>
          <p:cNvPr id="4" name="TextBox 1">
            <a:extLst>
              <a:ext uri="{FF2B5EF4-FFF2-40B4-BE49-F238E27FC236}">
                <a16:creationId xmlns:a16="http://schemas.microsoft.com/office/drawing/2014/main" id="{0CEC37AB-34D3-80D3-4C5D-690797F07861}"/>
              </a:ext>
            </a:extLst>
          </p:cNvPr>
          <p:cNvSpPr txBox="1"/>
          <p:nvPr/>
        </p:nvSpPr>
        <p:spPr>
          <a:xfrm>
            <a:off x="1603968" y="1625030"/>
            <a:ext cx="7262941" cy="923330"/>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r>
              <a:rPr lang="en-US" dirty="0">
                <a:solidFill>
                  <a:srgbClr val="706866"/>
                </a:solidFill>
              </a:rPr>
              <a:t>Hi, this is Gary Oldman. I am calling because am not sure if the benefits I elected cover glasses, I also have surgery on March and I want to know if that is covered by my plan. (CARRIER UNKNOWN)</a:t>
            </a:r>
          </a:p>
        </p:txBody>
      </p:sp>
      <p:sp>
        <p:nvSpPr>
          <p:cNvPr id="25" name="TextBox 1">
            <a:extLst>
              <a:ext uri="{FF2B5EF4-FFF2-40B4-BE49-F238E27FC236}">
                <a16:creationId xmlns:a16="http://schemas.microsoft.com/office/drawing/2014/main" id="{03743B8F-6C65-C581-4648-893EC28DE1A7}"/>
              </a:ext>
            </a:extLst>
          </p:cNvPr>
          <p:cNvSpPr txBox="1"/>
          <p:nvPr/>
        </p:nvSpPr>
        <p:spPr>
          <a:xfrm>
            <a:off x="1603968" y="3201130"/>
            <a:ext cx="1750717" cy="338554"/>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r>
              <a:rPr lang="en-US" sz="1600" b="1" i="1" dirty="0">
                <a:solidFill>
                  <a:srgbClr val="706866"/>
                </a:solidFill>
              </a:rPr>
              <a:t>Should We:</a:t>
            </a:r>
          </a:p>
        </p:txBody>
      </p:sp>
      <p:pic>
        <p:nvPicPr>
          <p:cNvPr id="3074" name="Picture 2" descr="Portrait Of An Old Hipster Man With A Bow Tie Avatar Fashion Grandfather  Stock Illustration - Download Image Now - iStock">
            <a:extLst>
              <a:ext uri="{FF2B5EF4-FFF2-40B4-BE49-F238E27FC236}">
                <a16:creationId xmlns:a16="http://schemas.microsoft.com/office/drawing/2014/main" id="{418EBCB8-6429-1A3A-BE0E-85CDFB51C4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5" y="1628607"/>
            <a:ext cx="919753" cy="919753"/>
          </a:xfrm>
          <a:prstGeom prst="flowChartConnector">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76" name="Picture 4" descr="Phone Comments - Phone Icon Vector Png PNG Image | Transparent PNG Free  Download on SeekPNG">
            <a:extLst>
              <a:ext uri="{FF2B5EF4-FFF2-40B4-BE49-F238E27FC236}">
                <a16:creationId xmlns:a16="http://schemas.microsoft.com/office/drawing/2014/main" id="{6097B6E6-90D2-DB0D-8ED2-60ECD7B100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3920" y="2971116"/>
            <a:ext cx="709360" cy="709360"/>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3078" name="Picture 6" descr="Microsoft Teams Logo, symbol, meaning, history, PNG, brand">
            <a:extLst>
              <a:ext uri="{FF2B5EF4-FFF2-40B4-BE49-F238E27FC236}">
                <a16:creationId xmlns:a16="http://schemas.microsoft.com/office/drawing/2014/main" id="{95930EAD-D722-5663-C897-1BEB4DE523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5314" y="2971839"/>
            <a:ext cx="1162499" cy="65390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R Software for PEOs, ASOs, and Staffing Companies | PrismHR">
            <a:extLst>
              <a:ext uri="{FF2B5EF4-FFF2-40B4-BE49-F238E27FC236}">
                <a16:creationId xmlns:a16="http://schemas.microsoft.com/office/drawing/2014/main" id="{C251258D-C972-B562-69D5-A2D1187155D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02978" y="2956888"/>
            <a:ext cx="1371886" cy="68594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1">
            <a:extLst>
              <a:ext uri="{FF2B5EF4-FFF2-40B4-BE49-F238E27FC236}">
                <a16:creationId xmlns:a16="http://schemas.microsoft.com/office/drawing/2014/main" id="{C80D511C-555B-840C-D087-F60EE001E8ED}"/>
              </a:ext>
            </a:extLst>
          </p:cNvPr>
          <p:cNvSpPr txBox="1"/>
          <p:nvPr/>
        </p:nvSpPr>
        <p:spPr>
          <a:xfrm>
            <a:off x="1695787" y="4103232"/>
            <a:ext cx="1750717" cy="338554"/>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r>
              <a:rPr lang="en-US" sz="1600" b="1" i="1" dirty="0">
                <a:solidFill>
                  <a:srgbClr val="706866"/>
                </a:solidFill>
              </a:rPr>
              <a:t>To Whom:</a:t>
            </a:r>
          </a:p>
        </p:txBody>
      </p:sp>
    </p:spTree>
    <p:extLst>
      <p:ext uri="{BB962C8B-B14F-4D97-AF65-F5344CB8AC3E}">
        <p14:creationId xmlns:p14="http://schemas.microsoft.com/office/powerpoint/2010/main" val="3997764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descr="Asking questions Vectors &amp; Illustrations for Free Download | Freepik">
            <a:extLst>
              <a:ext uri="{FF2B5EF4-FFF2-40B4-BE49-F238E27FC236}">
                <a16:creationId xmlns:a16="http://schemas.microsoft.com/office/drawing/2014/main" id="{8EEB1BA5-DFC8-DB53-FB12-A3A4E5B9859B}"/>
              </a:ext>
            </a:extLst>
          </p:cNvPr>
          <p:cNvPicPr>
            <a:picLocks noChangeAspect="1" noChangeArrowheads="1"/>
          </p:cNvPicPr>
          <p:nvPr/>
        </p:nvPicPr>
        <p:blipFill>
          <a:blip r:embed="rId2">
            <a:alphaModFix amt="10000"/>
            <a:extLst>
              <a:ext uri="{28A0092B-C50C-407E-A947-70E740481C1C}">
                <a14:useLocalDpi xmlns:a14="http://schemas.microsoft.com/office/drawing/2010/main" val="0"/>
              </a:ext>
            </a:extLst>
          </a:blip>
          <a:srcRect/>
          <a:stretch>
            <a:fillRect/>
          </a:stretch>
        </p:blipFill>
        <p:spPr bwMode="auto">
          <a:xfrm>
            <a:off x="2000250" y="0"/>
            <a:ext cx="51435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BC84B0B-D66A-15AA-097D-AFF3DBC4EB2E}"/>
              </a:ext>
            </a:extLst>
          </p:cNvPr>
          <p:cNvSpPr>
            <a:spLocks noGrp="1"/>
          </p:cNvSpPr>
          <p:nvPr>
            <p:ph type="title"/>
          </p:nvPr>
        </p:nvSpPr>
        <p:spPr/>
        <p:txBody>
          <a:bodyPr/>
          <a:lstStyle/>
          <a:p>
            <a:pPr algn="ctr"/>
            <a:r>
              <a:rPr lang="en-US" dirty="0"/>
              <a:t>Transfers – </a:t>
            </a:r>
            <a:r>
              <a:rPr lang="en-US" dirty="0">
                <a:solidFill>
                  <a:schemeClr val="tx1"/>
                </a:solidFill>
              </a:rPr>
              <a:t>Scenarios</a:t>
            </a:r>
          </a:p>
        </p:txBody>
      </p:sp>
      <p:sp>
        <p:nvSpPr>
          <p:cNvPr id="4" name="TextBox 1">
            <a:extLst>
              <a:ext uri="{FF2B5EF4-FFF2-40B4-BE49-F238E27FC236}">
                <a16:creationId xmlns:a16="http://schemas.microsoft.com/office/drawing/2014/main" id="{0CEC37AB-34D3-80D3-4C5D-690797F07861}"/>
              </a:ext>
            </a:extLst>
          </p:cNvPr>
          <p:cNvSpPr txBox="1"/>
          <p:nvPr/>
        </p:nvSpPr>
        <p:spPr>
          <a:xfrm>
            <a:off x="1603968" y="1625030"/>
            <a:ext cx="6983275" cy="923330"/>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r>
              <a:rPr lang="en-US" dirty="0">
                <a:solidFill>
                  <a:srgbClr val="706866"/>
                </a:solidFill>
              </a:rPr>
              <a:t>Hi, this is Gary Oldman. I am calling because am not sure if the benefits I elected cover glasses, I also have surgery on March and I want to know if that is covered by my plan. (CARRIER UNKOWN)</a:t>
            </a:r>
          </a:p>
        </p:txBody>
      </p:sp>
      <p:sp>
        <p:nvSpPr>
          <p:cNvPr id="25" name="TextBox 1">
            <a:extLst>
              <a:ext uri="{FF2B5EF4-FFF2-40B4-BE49-F238E27FC236}">
                <a16:creationId xmlns:a16="http://schemas.microsoft.com/office/drawing/2014/main" id="{03743B8F-6C65-C581-4648-893EC28DE1A7}"/>
              </a:ext>
            </a:extLst>
          </p:cNvPr>
          <p:cNvSpPr txBox="1"/>
          <p:nvPr/>
        </p:nvSpPr>
        <p:spPr>
          <a:xfrm>
            <a:off x="502625" y="3307511"/>
            <a:ext cx="3841564" cy="338554"/>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r>
              <a:rPr lang="en-US" sz="1600" b="1" i="1" dirty="0">
                <a:solidFill>
                  <a:srgbClr val="706866"/>
                </a:solidFill>
              </a:rPr>
              <a:t>We should:</a:t>
            </a:r>
          </a:p>
        </p:txBody>
      </p:sp>
      <p:pic>
        <p:nvPicPr>
          <p:cNvPr id="3074" name="Picture 2" descr="Portrait Of An Old Hipster Man With A Bow Tie Avatar Fashion Grandfather  Stock Illustration - Download Image Now - iStock">
            <a:extLst>
              <a:ext uri="{FF2B5EF4-FFF2-40B4-BE49-F238E27FC236}">
                <a16:creationId xmlns:a16="http://schemas.microsoft.com/office/drawing/2014/main" id="{418EBCB8-6429-1A3A-BE0E-85CDFB51C4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5" y="1628607"/>
            <a:ext cx="919753" cy="919753"/>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3076" name="Picture 4" descr="Phone Comments - Phone Icon Vector Png PNG Image | Transparent PNG Free  Download on SeekPNG">
            <a:extLst>
              <a:ext uri="{FF2B5EF4-FFF2-40B4-BE49-F238E27FC236}">
                <a16:creationId xmlns:a16="http://schemas.microsoft.com/office/drawing/2014/main" id="{6097B6E6-90D2-DB0D-8ED2-60ECD7B100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145" y="3203533"/>
            <a:ext cx="546510" cy="546510"/>
          </a:xfrm>
          <a:prstGeom prst="flowChartConnector">
            <a:avLst/>
          </a:prstGeom>
          <a:noFill/>
          <a:extLst>
            <a:ext uri="{909E8E84-426E-40DD-AFC4-6F175D3DCCD1}">
              <a14:hiddenFill xmlns:a14="http://schemas.microsoft.com/office/drawing/2010/main">
                <a:solidFill>
                  <a:srgbClr val="FFFFFF"/>
                </a:solidFill>
              </a14:hiddenFill>
            </a:ext>
          </a:extLst>
        </p:spPr>
      </p:pic>
      <p:sp>
        <p:nvSpPr>
          <p:cNvPr id="3" name="TextBox 1">
            <a:extLst>
              <a:ext uri="{FF2B5EF4-FFF2-40B4-BE49-F238E27FC236}">
                <a16:creationId xmlns:a16="http://schemas.microsoft.com/office/drawing/2014/main" id="{20406AE8-0FC0-4988-5744-B40ADF6F07A6}"/>
              </a:ext>
            </a:extLst>
          </p:cNvPr>
          <p:cNvSpPr txBox="1"/>
          <p:nvPr/>
        </p:nvSpPr>
        <p:spPr>
          <a:xfrm>
            <a:off x="2530655" y="3203533"/>
            <a:ext cx="6230875" cy="646331"/>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pPr algn="ctr"/>
            <a:r>
              <a:rPr lang="en-US" sz="1200" b="1" dirty="0">
                <a:solidFill>
                  <a:srgbClr val="706866"/>
                </a:solidFill>
              </a:rPr>
              <a:t>Calling benefits will be our first option as the employee needs details of benefits plans. If he has further questions he can clarify them immediately, better than a case.</a:t>
            </a:r>
          </a:p>
        </p:txBody>
      </p:sp>
      <p:sp>
        <p:nvSpPr>
          <p:cNvPr id="6" name="TextBox 1">
            <a:extLst>
              <a:ext uri="{FF2B5EF4-FFF2-40B4-BE49-F238E27FC236}">
                <a16:creationId xmlns:a16="http://schemas.microsoft.com/office/drawing/2014/main" id="{6E003CC8-6E70-CD61-BEC3-E2F5F4B3E7B5}"/>
              </a:ext>
            </a:extLst>
          </p:cNvPr>
          <p:cNvSpPr txBox="1"/>
          <p:nvPr/>
        </p:nvSpPr>
        <p:spPr>
          <a:xfrm>
            <a:off x="538692" y="4128218"/>
            <a:ext cx="3841564" cy="338554"/>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r>
              <a:rPr lang="en-US" sz="1600" b="1" i="1" dirty="0">
                <a:solidFill>
                  <a:srgbClr val="706866"/>
                </a:solidFill>
              </a:rPr>
              <a:t>To whom: </a:t>
            </a:r>
          </a:p>
        </p:txBody>
      </p:sp>
      <p:pic>
        <p:nvPicPr>
          <p:cNvPr id="9" name="Picture 8">
            <a:extLst>
              <a:ext uri="{FF2B5EF4-FFF2-40B4-BE49-F238E27FC236}">
                <a16:creationId xmlns:a16="http://schemas.microsoft.com/office/drawing/2014/main" id="{8136DE8D-886D-F1D7-2F68-812A50D16E5C}"/>
              </a:ext>
            </a:extLst>
          </p:cNvPr>
          <p:cNvPicPr>
            <a:picLocks noChangeAspect="1"/>
          </p:cNvPicPr>
          <p:nvPr/>
        </p:nvPicPr>
        <p:blipFill>
          <a:blip r:embed="rId5"/>
          <a:stretch>
            <a:fillRect/>
          </a:stretch>
        </p:blipFill>
        <p:spPr>
          <a:xfrm>
            <a:off x="1754269" y="3874093"/>
            <a:ext cx="2817731" cy="880931"/>
          </a:xfrm>
          <a:prstGeom prst="rect">
            <a:avLst/>
          </a:prstGeom>
        </p:spPr>
      </p:pic>
    </p:spTree>
    <p:extLst>
      <p:ext uri="{BB962C8B-B14F-4D97-AF65-F5344CB8AC3E}">
        <p14:creationId xmlns:p14="http://schemas.microsoft.com/office/powerpoint/2010/main" val="666837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0" descr="Asking questions Vectors &amp; Illustrations for Free Download | Freepik">
            <a:extLst>
              <a:ext uri="{FF2B5EF4-FFF2-40B4-BE49-F238E27FC236}">
                <a16:creationId xmlns:a16="http://schemas.microsoft.com/office/drawing/2014/main" id="{7201597C-BBDC-81F7-503D-77B4BFD6E4E3}"/>
              </a:ext>
            </a:extLst>
          </p:cNvPr>
          <p:cNvPicPr>
            <a:picLocks noChangeAspect="1" noChangeArrowheads="1"/>
          </p:cNvPicPr>
          <p:nvPr/>
        </p:nvPicPr>
        <p:blipFill>
          <a:blip r:embed="rId2">
            <a:alphaModFix amt="10000"/>
            <a:extLst>
              <a:ext uri="{28A0092B-C50C-407E-A947-70E740481C1C}">
                <a14:useLocalDpi xmlns:a14="http://schemas.microsoft.com/office/drawing/2010/main" val="0"/>
              </a:ext>
            </a:extLst>
          </a:blip>
          <a:srcRect/>
          <a:stretch>
            <a:fillRect/>
          </a:stretch>
        </p:blipFill>
        <p:spPr bwMode="auto">
          <a:xfrm>
            <a:off x="2000250" y="0"/>
            <a:ext cx="51435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BC84B0B-D66A-15AA-097D-AFF3DBC4EB2E}"/>
              </a:ext>
            </a:extLst>
          </p:cNvPr>
          <p:cNvSpPr>
            <a:spLocks noGrp="1"/>
          </p:cNvSpPr>
          <p:nvPr>
            <p:ph type="title"/>
          </p:nvPr>
        </p:nvSpPr>
        <p:spPr/>
        <p:txBody>
          <a:bodyPr/>
          <a:lstStyle/>
          <a:p>
            <a:pPr algn="ctr"/>
            <a:r>
              <a:rPr lang="en-US" dirty="0"/>
              <a:t>Transfers – </a:t>
            </a:r>
            <a:r>
              <a:rPr lang="en-US" dirty="0">
                <a:solidFill>
                  <a:schemeClr val="tx1"/>
                </a:solidFill>
              </a:rPr>
              <a:t>Scenarios</a:t>
            </a:r>
          </a:p>
        </p:txBody>
      </p:sp>
      <p:sp>
        <p:nvSpPr>
          <p:cNvPr id="4" name="TextBox 1">
            <a:extLst>
              <a:ext uri="{FF2B5EF4-FFF2-40B4-BE49-F238E27FC236}">
                <a16:creationId xmlns:a16="http://schemas.microsoft.com/office/drawing/2014/main" id="{0CEC37AB-34D3-80D3-4C5D-690797F07861}"/>
              </a:ext>
            </a:extLst>
          </p:cNvPr>
          <p:cNvSpPr txBox="1"/>
          <p:nvPr/>
        </p:nvSpPr>
        <p:spPr>
          <a:xfrm>
            <a:off x="1603968" y="1625030"/>
            <a:ext cx="6983275" cy="923330"/>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r>
              <a:rPr lang="en-US" dirty="0">
                <a:solidFill>
                  <a:srgbClr val="706866"/>
                </a:solidFill>
              </a:rPr>
              <a:t>Hi this is Jackie Moore (WSM) from Healthcare Industries; I am currently working on the payroll for our team and the form is not allowing me to submit anything. Am I doing something wrong?</a:t>
            </a:r>
          </a:p>
        </p:txBody>
      </p:sp>
      <p:pic>
        <p:nvPicPr>
          <p:cNvPr id="4098" name="Picture 2" descr="Young African American Woman Smiling With Closed Her Eyes Stock  Illustration - Download Image Now - iStock">
            <a:extLst>
              <a:ext uri="{FF2B5EF4-FFF2-40B4-BE49-F238E27FC236}">
                <a16:creationId xmlns:a16="http://schemas.microsoft.com/office/drawing/2014/main" id="{B7536949-C397-9EFA-2CC7-FA566667BCC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060" t="206" r="18039" b="-206"/>
          <a:stretch/>
        </p:blipFill>
        <p:spPr bwMode="auto">
          <a:xfrm>
            <a:off x="556757" y="1625030"/>
            <a:ext cx="1074964" cy="1087454"/>
          </a:xfrm>
          <a:prstGeom prst="flowChartConnector">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TextBox 1">
            <a:extLst>
              <a:ext uri="{FF2B5EF4-FFF2-40B4-BE49-F238E27FC236}">
                <a16:creationId xmlns:a16="http://schemas.microsoft.com/office/drawing/2014/main" id="{6ACA7B21-E735-2A19-6148-3E7BCA3C0049}"/>
              </a:ext>
            </a:extLst>
          </p:cNvPr>
          <p:cNvSpPr txBox="1"/>
          <p:nvPr/>
        </p:nvSpPr>
        <p:spPr>
          <a:xfrm>
            <a:off x="1603968" y="3038301"/>
            <a:ext cx="1750717" cy="338554"/>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r>
              <a:rPr lang="en-US" sz="1600" b="1" i="1" dirty="0">
                <a:solidFill>
                  <a:srgbClr val="706866"/>
                </a:solidFill>
              </a:rPr>
              <a:t>Should We:</a:t>
            </a:r>
          </a:p>
        </p:txBody>
      </p:sp>
      <p:pic>
        <p:nvPicPr>
          <p:cNvPr id="5" name="Picture 4" descr="Phone Comments - Phone Icon Vector Png PNG Image | Transparent PNG Free  Download on SeekPNG">
            <a:extLst>
              <a:ext uri="{FF2B5EF4-FFF2-40B4-BE49-F238E27FC236}">
                <a16:creationId xmlns:a16="http://schemas.microsoft.com/office/drawing/2014/main" id="{0A5E58F0-5941-754B-385D-7B785B646A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3920" y="2808287"/>
            <a:ext cx="709360" cy="709360"/>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6" name="Picture 6" descr="Microsoft Teams Logo, symbol, meaning, history, PNG, brand">
            <a:extLst>
              <a:ext uri="{FF2B5EF4-FFF2-40B4-BE49-F238E27FC236}">
                <a16:creationId xmlns:a16="http://schemas.microsoft.com/office/drawing/2014/main" id="{D63DF179-F559-E065-BB9A-F885A314E2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5314" y="2809010"/>
            <a:ext cx="1162499" cy="65390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HR Software for PEOs, ASOs, and Staffing Companies | PrismHR">
            <a:extLst>
              <a:ext uri="{FF2B5EF4-FFF2-40B4-BE49-F238E27FC236}">
                <a16:creationId xmlns:a16="http://schemas.microsoft.com/office/drawing/2014/main" id="{FB8B6F50-DC31-3E52-9532-C7808F9814A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02978" y="2794059"/>
            <a:ext cx="1371886" cy="68594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1">
            <a:extLst>
              <a:ext uri="{FF2B5EF4-FFF2-40B4-BE49-F238E27FC236}">
                <a16:creationId xmlns:a16="http://schemas.microsoft.com/office/drawing/2014/main" id="{79681882-DA7B-B195-2680-42C457B71648}"/>
              </a:ext>
            </a:extLst>
          </p:cNvPr>
          <p:cNvSpPr txBox="1"/>
          <p:nvPr/>
        </p:nvSpPr>
        <p:spPr>
          <a:xfrm>
            <a:off x="1631721" y="3866796"/>
            <a:ext cx="1750717" cy="338554"/>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r>
              <a:rPr lang="en-US" sz="1600" b="1" i="1" dirty="0">
                <a:solidFill>
                  <a:srgbClr val="706866"/>
                </a:solidFill>
              </a:rPr>
              <a:t>To whom:</a:t>
            </a:r>
          </a:p>
        </p:txBody>
      </p:sp>
    </p:spTree>
    <p:extLst>
      <p:ext uri="{BB962C8B-B14F-4D97-AF65-F5344CB8AC3E}">
        <p14:creationId xmlns:p14="http://schemas.microsoft.com/office/powerpoint/2010/main" val="2678765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sking questions Vectors &amp; Illustrations for Free Download | Freepik">
            <a:extLst>
              <a:ext uri="{FF2B5EF4-FFF2-40B4-BE49-F238E27FC236}">
                <a16:creationId xmlns:a16="http://schemas.microsoft.com/office/drawing/2014/main" id="{52D7A486-0D0F-F791-D402-E312BF7F8967}"/>
              </a:ext>
            </a:extLst>
          </p:cNvPr>
          <p:cNvPicPr>
            <a:picLocks noChangeAspect="1" noChangeArrowheads="1"/>
          </p:cNvPicPr>
          <p:nvPr/>
        </p:nvPicPr>
        <p:blipFill>
          <a:blip r:embed="rId2">
            <a:alphaModFix amt="10000"/>
            <a:extLst>
              <a:ext uri="{28A0092B-C50C-407E-A947-70E740481C1C}">
                <a14:useLocalDpi xmlns:a14="http://schemas.microsoft.com/office/drawing/2010/main" val="0"/>
              </a:ext>
            </a:extLst>
          </a:blip>
          <a:srcRect/>
          <a:stretch>
            <a:fillRect/>
          </a:stretch>
        </p:blipFill>
        <p:spPr bwMode="auto">
          <a:xfrm>
            <a:off x="2000250" y="0"/>
            <a:ext cx="51435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BC84B0B-D66A-15AA-097D-AFF3DBC4EB2E}"/>
              </a:ext>
            </a:extLst>
          </p:cNvPr>
          <p:cNvSpPr>
            <a:spLocks noGrp="1"/>
          </p:cNvSpPr>
          <p:nvPr>
            <p:ph type="title"/>
          </p:nvPr>
        </p:nvSpPr>
        <p:spPr/>
        <p:txBody>
          <a:bodyPr/>
          <a:lstStyle/>
          <a:p>
            <a:pPr algn="ctr"/>
            <a:r>
              <a:rPr lang="en-US" dirty="0"/>
              <a:t>Transfers – </a:t>
            </a:r>
            <a:r>
              <a:rPr lang="en-US" dirty="0">
                <a:solidFill>
                  <a:schemeClr val="tx1"/>
                </a:solidFill>
              </a:rPr>
              <a:t>Scenarios</a:t>
            </a:r>
          </a:p>
        </p:txBody>
      </p:sp>
      <p:sp>
        <p:nvSpPr>
          <p:cNvPr id="4" name="TextBox 1">
            <a:extLst>
              <a:ext uri="{FF2B5EF4-FFF2-40B4-BE49-F238E27FC236}">
                <a16:creationId xmlns:a16="http://schemas.microsoft.com/office/drawing/2014/main" id="{0CEC37AB-34D3-80D3-4C5D-690797F07861}"/>
              </a:ext>
            </a:extLst>
          </p:cNvPr>
          <p:cNvSpPr txBox="1"/>
          <p:nvPr/>
        </p:nvSpPr>
        <p:spPr>
          <a:xfrm>
            <a:off x="1603968" y="1625030"/>
            <a:ext cx="6983275" cy="923330"/>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r>
              <a:rPr lang="en-US" dirty="0">
                <a:solidFill>
                  <a:srgbClr val="706866"/>
                </a:solidFill>
              </a:rPr>
              <a:t>Hi this is Jackie Moore (WSM) from Healthcare Industries; I am currently working on the payroll for our team and the form is not allowing me to submit anything. Am I doing something wrong?</a:t>
            </a:r>
          </a:p>
        </p:txBody>
      </p:sp>
      <p:pic>
        <p:nvPicPr>
          <p:cNvPr id="4098" name="Picture 2" descr="Young African American Woman Smiling With Closed Her Eyes Stock  Illustration - Download Image Now - iStock">
            <a:extLst>
              <a:ext uri="{FF2B5EF4-FFF2-40B4-BE49-F238E27FC236}">
                <a16:creationId xmlns:a16="http://schemas.microsoft.com/office/drawing/2014/main" id="{B7536949-C397-9EFA-2CC7-FA566667BCC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060" t="206" r="18039" b="-206"/>
          <a:stretch/>
        </p:blipFill>
        <p:spPr bwMode="auto">
          <a:xfrm>
            <a:off x="556757" y="1625030"/>
            <a:ext cx="1074964" cy="1087454"/>
          </a:xfrm>
          <a:prstGeom prst="flowChartConnector">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TextBox 1">
            <a:extLst>
              <a:ext uri="{FF2B5EF4-FFF2-40B4-BE49-F238E27FC236}">
                <a16:creationId xmlns:a16="http://schemas.microsoft.com/office/drawing/2014/main" id="{9F7670BB-BF75-E2F6-9590-A27CF3BFDAEF}"/>
              </a:ext>
            </a:extLst>
          </p:cNvPr>
          <p:cNvSpPr txBox="1"/>
          <p:nvPr/>
        </p:nvSpPr>
        <p:spPr>
          <a:xfrm>
            <a:off x="1603968" y="3038301"/>
            <a:ext cx="1750717" cy="338554"/>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r>
              <a:rPr lang="en-US" sz="1600" b="1" i="1" dirty="0">
                <a:solidFill>
                  <a:srgbClr val="706866"/>
                </a:solidFill>
              </a:rPr>
              <a:t>We Should:</a:t>
            </a:r>
          </a:p>
        </p:txBody>
      </p:sp>
      <p:sp>
        <p:nvSpPr>
          <p:cNvPr id="6" name="TextBox 1">
            <a:extLst>
              <a:ext uri="{FF2B5EF4-FFF2-40B4-BE49-F238E27FC236}">
                <a16:creationId xmlns:a16="http://schemas.microsoft.com/office/drawing/2014/main" id="{7548A442-7465-8342-C022-84F1E4532130}"/>
              </a:ext>
            </a:extLst>
          </p:cNvPr>
          <p:cNvSpPr txBox="1"/>
          <p:nvPr/>
        </p:nvSpPr>
        <p:spPr>
          <a:xfrm>
            <a:off x="1631721" y="3866796"/>
            <a:ext cx="1750717" cy="338554"/>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r>
              <a:rPr lang="en-US" sz="1600" b="1" i="1" dirty="0">
                <a:solidFill>
                  <a:srgbClr val="706866"/>
                </a:solidFill>
              </a:rPr>
              <a:t>To whom:</a:t>
            </a:r>
          </a:p>
        </p:txBody>
      </p:sp>
      <p:sp>
        <p:nvSpPr>
          <p:cNvPr id="7" name="TextBox 1">
            <a:extLst>
              <a:ext uri="{FF2B5EF4-FFF2-40B4-BE49-F238E27FC236}">
                <a16:creationId xmlns:a16="http://schemas.microsoft.com/office/drawing/2014/main" id="{80C7DD26-3C6C-BA7D-8DCA-BD989A81BB71}"/>
              </a:ext>
            </a:extLst>
          </p:cNvPr>
          <p:cNvSpPr txBox="1"/>
          <p:nvPr/>
        </p:nvSpPr>
        <p:spPr>
          <a:xfrm>
            <a:off x="3935934" y="2943466"/>
            <a:ext cx="4273093" cy="646331"/>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pPr algn="ctr"/>
            <a:r>
              <a:rPr lang="en-US" sz="1200" b="1" dirty="0">
                <a:solidFill>
                  <a:srgbClr val="706866"/>
                </a:solidFill>
              </a:rPr>
              <a:t>Teams Payroll first*, explain that a Client/Payroll is calling requesting help in PRISM, if available they will take the call.</a:t>
            </a:r>
          </a:p>
        </p:txBody>
      </p:sp>
      <p:sp>
        <p:nvSpPr>
          <p:cNvPr id="8" name="TextBox 1">
            <a:extLst>
              <a:ext uri="{FF2B5EF4-FFF2-40B4-BE49-F238E27FC236}">
                <a16:creationId xmlns:a16="http://schemas.microsoft.com/office/drawing/2014/main" id="{83E26D67-E904-6117-8FCC-BBF16DF6F6C9}"/>
              </a:ext>
            </a:extLst>
          </p:cNvPr>
          <p:cNvSpPr txBox="1"/>
          <p:nvPr/>
        </p:nvSpPr>
        <p:spPr>
          <a:xfrm>
            <a:off x="2915516" y="3928351"/>
            <a:ext cx="1656484" cy="276999"/>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r>
              <a:rPr lang="en-US" sz="1200" b="1" dirty="0">
                <a:solidFill>
                  <a:srgbClr val="706866"/>
                </a:solidFill>
              </a:rPr>
              <a:t>Payroll Assigned</a:t>
            </a:r>
          </a:p>
        </p:txBody>
      </p:sp>
      <p:sp>
        <p:nvSpPr>
          <p:cNvPr id="10" name="TextBox 1">
            <a:extLst>
              <a:ext uri="{FF2B5EF4-FFF2-40B4-BE49-F238E27FC236}">
                <a16:creationId xmlns:a16="http://schemas.microsoft.com/office/drawing/2014/main" id="{214BC57D-0775-6D23-8A8A-325E14EF3701}"/>
              </a:ext>
            </a:extLst>
          </p:cNvPr>
          <p:cNvSpPr txBox="1"/>
          <p:nvPr/>
        </p:nvSpPr>
        <p:spPr>
          <a:xfrm>
            <a:off x="4761213" y="4679113"/>
            <a:ext cx="3104283" cy="276999"/>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r>
              <a:rPr lang="en-US" sz="1200" b="1" i="1" dirty="0">
                <a:solidFill>
                  <a:srgbClr val="706866"/>
                </a:solidFill>
              </a:rPr>
              <a:t>*If payroll is not available – Talk to CRM</a:t>
            </a:r>
          </a:p>
        </p:txBody>
      </p:sp>
      <p:pic>
        <p:nvPicPr>
          <p:cNvPr id="12" name="Picture 6" descr="Microsoft Teams Logo, symbol, meaning, history, PNG, brand">
            <a:extLst>
              <a:ext uri="{FF2B5EF4-FFF2-40B4-BE49-F238E27FC236}">
                <a16:creationId xmlns:a16="http://schemas.microsoft.com/office/drawing/2014/main" id="{1E978A03-3A02-2C0C-0E5E-C244B6BEC7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3932" y="2868453"/>
            <a:ext cx="1162499" cy="653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3448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descr="Asking questions Vectors &amp; Illustrations for Free Download | Freepik">
            <a:extLst>
              <a:ext uri="{FF2B5EF4-FFF2-40B4-BE49-F238E27FC236}">
                <a16:creationId xmlns:a16="http://schemas.microsoft.com/office/drawing/2014/main" id="{9D1F030F-E2CF-3A01-1A7D-2AB34B4D5DDB}"/>
              </a:ext>
            </a:extLst>
          </p:cNvPr>
          <p:cNvPicPr>
            <a:picLocks noChangeAspect="1" noChangeArrowheads="1"/>
          </p:cNvPicPr>
          <p:nvPr/>
        </p:nvPicPr>
        <p:blipFill>
          <a:blip r:embed="rId2">
            <a:alphaModFix amt="10000"/>
            <a:extLst>
              <a:ext uri="{28A0092B-C50C-407E-A947-70E740481C1C}">
                <a14:useLocalDpi xmlns:a14="http://schemas.microsoft.com/office/drawing/2010/main" val="0"/>
              </a:ext>
            </a:extLst>
          </a:blip>
          <a:srcRect/>
          <a:stretch>
            <a:fillRect/>
          </a:stretch>
        </p:blipFill>
        <p:spPr bwMode="auto">
          <a:xfrm>
            <a:off x="2000250" y="0"/>
            <a:ext cx="51435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BC84B0B-D66A-15AA-097D-AFF3DBC4EB2E}"/>
              </a:ext>
            </a:extLst>
          </p:cNvPr>
          <p:cNvSpPr>
            <a:spLocks noGrp="1"/>
          </p:cNvSpPr>
          <p:nvPr>
            <p:ph type="title"/>
          </p:nvPr>
        </p:nvSpPr>
        <p:spPr/>
        <p:txBody>
          <a:bodyPr/>
          <a:lstStyle/>
          <a:p>
            <a:pPr algn="ctr"/>
            <a:r>
              <a:rPr lang="en-US" dirty="0"/>
              <a:t>Transfers – </a:t>
            </a:r>
            <a:r>
              <a:rPr lang="en-US" dirty="0">
                <a:solidFill>
                  <a:schemeClr val="tx1"/>
                </a:solidFill>
              </a:rPr>
              <a:t>Scenarios</a:t>
            </a:r>
          </a:p>
        </p:txBody>
      </p:sp>
      <p:sp>
        <p:nvSpPr>
          <p:cNvPr id="4" name="TextBox 1">
            <a:extLst>
              <a:ext uri="{FF2B5EF4-FFF2-40B4-BE49-F238E27FC236}">
                <a16:creationId xmlns:a16="http://schemas.microsoft.com/office/drawing/2014/main" id="{0CEC37AB-34D3-80D3-4C5D-690797F07861}"/>
              </a:ext>
            </a:extLst>
          </p:cNvPr>
          <p:cNvSpPr txBox="1"/>
          <p:nvPr/>
        </p:nvSpPr>
        <p:spPr>
          <a:xfrm>
            <a:off x="1656266" y="1536036"/>
            <a:ext cx="7487734" cy="1200329"/>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r>
              <a:rPr lang="en-US" dirty="0">
                <a:solidFill>
                  <a:srgbClr val="706866"/>
                </a:solidFill>
              </a:rPr>
              <a:t>Hi, this is Ruben from Magic Plumbers, I always get paid the same amount every 15 days and the deductions are different on each paycheck, Why is this happening, Can you assist? (you already clarified the information to the employee, and something seems to be off.</a:t>
            </a:r>
          </a:p>
        </p:txBody>
      </p:sp>
      <p:sp>
        <p:nvSpPr>
          <p:cNvPr id="25" name="TextBox 1">
            <a:extLst>
              <a:ext uri="{FF2B5EF4-FFF2-40B4-BE49-F238E27FC236}">
                <a16:creationId xmlns:a16="http://schemas.microsoft.com/office/drawing/2014/main" id="{03743B8F-6C65-C581-4648-893EC28DE1A7}"/>
              </a:ext>
            </a:extLst>
          </p:cNvPr>
          <p:cNvSpPr txBox="1"/>
          <p:nvPr/>
        </p:nvSpPr>
        <p:spPr>
          <a:xfrm>
            <a:off x="1603968" y="3201130"/>
            <a:ext cx="1750717" cy="338554"/>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r>
              <a:rPr lang="en-US" sz="1600" b="1" i="1" dirty="0">
                <a:solidFill>
                  <a:srgbClr val="706866"/>
                </a:solidFill>
              </a:rPr>
              <a:t>Should We:</a:t>
            </a:r>
          </a:p>
        </p:txBody>
      </p:sp>
      <p:pic>
        <p:nvPicPr>
          <p:cNvPr id="3076" name="Picture 4" descr="Phone Comments - Phone Icon Vector Png PNG Image | Transparent PNG Free  Download on SeekPNG">
            <a:extLst>
              <a:ext uri="{FF2B5EF4-FFF2-40B4-BE49-F238E27FC236}">
                <a16:creationId xmlns:a16="http://schemas.microsoft.com/office/drawing/2014/main" id="{6097B6E6-90D2-DB0D-8ED2-60ECD7B100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3920" y="2971116"/>
            <a:ext cx="709360" cy="709360"/>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3078" name="Picture 6" descr="Microsoft Teams Logo, symbol, meaning, history, PNG, brand">
            <a:extLst>
              <a:ext uri="{FF2B5EF4-FFF2-40B4-BE49-F238E27FC236}">
                <a16:creationId xmlns:a16="http://schemas.microsoft.com/office/drawing/2014/main" id="{95930EAD-D722-5663-C897-1BEB4DE523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5314" y="2971839"/>
            <a:ext cx="1162499" cy="65390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R Software for PEOs, ASOs, and Staffing Companies | PrismHR">
            <a:extLst>
              <a:ext uri="{FF2B5EF4-FFF2-40B4-BE49-F238E27FC236}">
                <a16:creationId xmlns:a16="http://schemas.microsoft.com/office/drawing/2014/main" id="{C251258D-C972-B562-69D5-A2D1187155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2978" y="2956888"/>
            <a:ext cx="1371886" cy="68594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1">
            <a:extLst>
              <a:ext uri="{FF2B5EF4-FFF2-40B4-BE49-F238E27FC236}">
                <a16:creationId xmlns:a16="http://schemas.microsoft.com/office/drawing/2014/main" id="{C80D511C-555B-840C-D087-F60EE001E8ED}"/>
              </a:ext>
            </a:extLst>
          </p:cNvPr>
          <p:cNvSpPr txBox="1"/>
          <p:nvPr/>
        </p:nvSpPr>
        <p:spPr>
          <a:xfrm>
            <a:off x="1695787" y="4103232"/>
            <a:ext cx="1750717" cy="338554"/>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r>
              <a:rPr lang="en-US" sz="1600" b="1" i="1" dirty="0">
                <a:solidFill>
                  <a:srgbClr val="706866"/>
                </a:solidFill>
              </a:rPr>
              <a:t>To Whom:</a:t>
            </a:r>
          </a:p>
        </p:txBody>
      </p:sp>
      <p:pic>
        <p:nvPicPr>
          <p:cNvPr id="5122" name="Picture 2" descr="Young red-haired man with long hair and a mustache">
            <a:extLst>
              <a:ext uri="{FF2B5EF4-FFF2-40B4-BE49-F238E27FC236}">
                <a16:creationId xmlns:a16="http://schemas.microsoft.com/office/drawing/2014/main" id="{EC4C0DF3-C63F-7AA9-BF87-2FCE86AE9BE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8800"/>
          <a:stretch/>
        </p:blipFill>
        <p:spPr bwMode="auto">
          <a:xfrm>
            <a:off x="489306" y="1543294"/>
            <a:ext cx="1206481" cy="1188335"/>
          </a:xfrm>
          <a:prstGeom prst="flowChartConnector">
            <a:avLst/>
          </a:prstGeom>
          <a:noFill/>
          <a:ln>
            <a:solidFill>
              <a:schemeClr val="bg2"/>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807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descr="Asking questions Vectors &amp; Illustrations for Free Download | Freepik">
            <a:extLst>
              <a:ext uri="{FF2B5EF4-FFF2-40B4-BE49-F238E27FC236}">
                <a16:creationId xmlns:a16="http://schemas.microsoft.com/office/drawing/2014/main" id="{9C73BA26-2F92-4FFF-3622-5C595197E5D9}"/>
              </a:ext>
            </a:extLst>
          </p:cNvPr>
          <p:cNvPicPr>
            <a:picLocks noChangeAspect="1" noChangeArrowheads="1"/>
          </p:cNvPicPr>
          <p:nvPr/>
        </p:nvPicPr>
        <p:blipFill>
          <a:blip r:embed="rId2">
            <a:alphaModFix amt="10000"/>
            <a:extLst>
              <a:ext uri="{28A0092B-C50C-407E-A947-70E740481C1C}">
                <a14:useLocalDpi xmlns:a14="http://schemas.microsoft.com/office/drawing/2010/main" val="0"/>
              </a:ext>
            </a:extLst>
          </a:blip>
          <a:srcRect/>
          <a:stretch>
            <a:fillRect/>
          </a:stretch>
        </p:blipFill>
        <p:spPr bwMode="auto">
          <a:xfrm>
            <a:off x="2000250" y="0"/>
            <a:ext cx="51435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BC84B0B-D66A-15AA-097D-AFF3DBC4EB2E}"/>
              </a:ext>
            </a:extLst>
          </p:cNvPr>
          <p:cNvSpPr>
            <a:spLocks noGrp="1"/>
          </p:cNvSpPr>
          <p:nvPr>
            <p:ph type="title"/>
          </p:nvPr>
        </p:nvSpPr>
        <p:spPr/>
        <p:txBody>
          <a:bodyPr/>
          <a:lstStyle/>
          <a:p>
            <a:pPr algn="ctr"/>
            <a:r>
              <a:rPr lang="en-US" dirty="0"/>
              <a:t>Transfers – </a:t>
            </a:r>
            <a:r>
              <a:rPr lang="en-US" dirty="0">
                <a:solidFill>
                  <a:schemeClr val="tx1"/>
                </a:solidFill>
              </a:rPr>
              <a:t>Scenarios</a:t>
            </a:r>
          </a:p>
        </p:txBody>
      </p:sp>
      <p:sp>
        <p:nvSpPr>
          <p:cNvPr id="25" name="TextBox 1">
            <a:extLst>
              <a:ext uri="{FF2B5EF4-FFF2-40B4-BE49-F238E27FC236}">
                <a16:creationId xmlns:a16="http://schemas.microsoft.com/office/drawing/2014/main" id="{03743B8F-6C65-C581-4648-893EC28DE1A7}"/>
              </a:ext>
            </a:extLst>
          </p:cNvPr>
          <p:cNvSpPr txBox="1"/>
          <p:nvPr/>
        </p:nvSpPr>
        <p:spPr>
          <a:xfrm>
            <a:off x="1504111" y="3158596"/>
            <a:ext cx="3841564" cy="338554"/>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r>
              <a:rPr lang="en-US" sz="1600" b="1" i="1" dirty="0">
                <a:solidFill>
                  <a:srgbClr val="706866"/>
                </a:solidFill>
              </a:rPr>
              <a:t>We should:</a:t>
            </a:r>
          </a:p>
        </p:txBody>
      </p:sp>
      <p:sp>
        <p:nvSpPr>
          <p:cNvPr id="6" name="TextBox 1">
            <a:extLst>
              <a:ext uri="{FF2B5EF4-FFF2-40B4-BE49-F238E27FC236}">
                <a16:creationId xmlns:a16="http://schemas.microsoft.com/office/drawing/2014/main" id="{6E003CC8-6E70-CD61-BEC3-E2F5F4B3E7B5}"/>
              </a:ext>
            </a:extLst>
          </p:cNvPr>
          <p:cNvSpPr txBox="1"/>
          <p:nvPr/>
        </p:nvSpPr>
        <p:spPr>
          <a:xfrm>
            <a:off x="1504111" y="3944590"/>
            <a:ext cx="3841564" cy="338554"/>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r>
              <a:rPr lang="en-US" sz="1600" b="1" i="1" dirty="0">
                <a:solidFill>
                  <a:srgbClr val="706866"/>
                </a:solidFill>
              </a:rPr>
              <a:t>To whom: </a:t>
            </a:r>
          </a:p>
        </p:txBody>
      </p:sp>
      <p:sp>
        <p:nvSpPr>
          <p:cNvPr id="3" name="TextBox 1">
            <a:extLst>
              <a:ext uri="{FF2B5EF4-FFF2-40B4-BE49-F238E27FC236}">
                <a16:creationId xmlns:a16="http://schemas.microsoft.com/office/drawing/2014/main" id="{20406AE8-0FC0-4988-5744-B40ADF6F07A6}"/>
              </a:ext>
            </a:extLst>
          </p:cNvPr>
          <p:cNvSpPr txBox="1"/>
          <p:nvPr/>
        </p:nvSpPr>
        <p:spPr>
          <a:xfrm>
            <a:off x="2764372" y="3986422"/>
            <a:ext cx="5618227" cy="276999"/>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r>
              <a:rPr lang="en-US" sz="1200" b="1" dirty="0">
                <a:solidFill>
                  <a:srgbClr val="706866"/>
                </a:solidFill>
              </a:rPr>
              <a:t>Teams Payroll</a:t>
            </a:r>
            <a:r>
              <a:rPr lang="en-US" sz="1200" dirty="0">
                <a:solidFill>
                  <a:srgbClr val="706866"/>
                </a:solidFill>
              </a:rPr>
              <a:t>, they will have to review the employee’s account in detail.</a:t>
            </a:r>
          </a:p>
        </p:txBody>
      </p:sp>
      <p:pic>
        <p:nvPicPr>
          <p:cNvPr id="8" name="Picture 6" descr="Microsoft Teams Logo, symbol, meaning, history, PNG, brand">
            <a:extLst>
              <a:ext uri="{FF2B5EF4-FFF2-40B4-BE49-F238E27FC236}">
                <a16:creationId xmlns:a16="http://schemas.microsoft.com/office/drawing/2014/main" id="{EAA3EA08-109B-507E-E21F-F199DC2682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4372" y="2942815"/>
            <a:ext cx="1162499" cy="65390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
            <a:extLst>
              <a:ext uri="{FF2B5EF4-FFF2-40B4-BE49-F238E27FC236}">
                <a16:creationId xmlns:a16="http://schemas.microsoft.com/office/drawing/2014/main" id="{E1EA0384-0366-A32B-C2F0-75CDBFF2EE8F}"/>
              </a:ext>
            </a:extLst>
          </p:cNvPr>
          <p:cNvSpPr txBox="1"/>
          <p:nvPr/>
        </p:nvSpPr>
        <p:spPr>
          <a:xfrm>
            <a:off x="1656266" y="1536036"/>
            <a:ext cx="7487734" cy="1200329"/>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r>
              <a:rPr lang="en-US" dirty="0">
                <a:solidFill>
                  <a:srgbClr val="706866"/>
                </a:solidFill>
              </a:rPr>
              <a:t>Hi, this is Ruben from Magic Plumbers, I always get paid the same amount every 15 days and the deductions are different on each paycheck, Why is this happening, Can you assist? (you already clarified the information to the employee, and something seems to be off.</a:t>
            </a:r>
          </a:p>
        </p:txBody>
      </p:sp>
      <p:pic>
        <p:nvPicPr>
          <p:cNvPr id="12" name="Picture 2" descr="Young red-haired man with long hair and a mustache">
            <a:extLst>
              <a:ext uri="{FF2B5EF4-FFF2-40B4-BE49-F238E27FC236}">
                <a16:creationId xmlns:a16="http://schemas.microsoft.com/office/drawing/2014/main" id="{65D8BA80-BD5E-98E5-ECDD-A34EEBC42EF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8800"/>
          <a:stretch/>
        </p:blipFill>
        <p:spPr bwMode="auto">
          <a:xfrm>
            <a:off x="489306" y="1543294"/>
            <a:ext cx="1206481" cy="1188335"/>
          </a:xfrm>
          <a:prstGeom prst="flowChartConnector">
            <a:avLst/>
          </a:prstGeom>
          <a:noFill/>
          <a:ln>
            <a:solidFill>
              <a:schemeClr val="bg2"/>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36465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descr="Asking questions Vectors &amp; Illustrations for Free Download | Freepik">
            <a:extLst>
              <a:ext uri="{FF2B5EF4-FFF2-40B4-BE49-F238E27FC236}">
                <a16:creationId xmlns:a16="http://schemas.microsoft.com/office/drawing/2014/main" id="{AF07377A-773B-1F61-D964-68535C0DCA69}"/>
              </a:ext>
            </a:extLst>
          </p:cNvPr>
          <p:cNvPicPr>
            <a:picLocks noChangeAspect="1" noChangeArrowheads="1"/>
          </p:cNvPicPr>
          <p:nvPr/>
        </p:nvPicPr>
        <p:blipFill>
          <a:blip r:embed="rId2">
            <a:alphaModFix amt="10000"/>
            <a:extLst>
              <a:ext uri="{28A0092B-C50C-407E-A947-70E740481C1C}">
                <a14:useLocalDpi xmlns:a14="http://schemas.microsoft.com/office/drawing/2010/main" val="0"/>
              </a:ext>
            </a:extLst>
          </a:blip>
          <a:srcRect/>
          <a:stretch>
            <a:fillRect/>
          </a:stretch>
        </p:blipFill>
        <p:spPr bwMode="auto">
          <a:xfrm>
            <a:off x="2000250" y="0"/>
            <a:ext cx="51435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BC84B0B-D66A-15AA-097D-AFF3DBC4EB2E}"/>
              </a:ext>
            </a:extLst>
          </p:cNvPr>
          <p:cNvSpPr>
            <a:spLocks noGrp="1"/>
          </p:cNvSpPr>
          <p:nvPr>
            <p:ph type="title"/>
          </p:nvPr>
        </p:nvSpPr>
        <p:spPr/>
        <p:txBody>
          <a:bodyPr/>
          <a:lstStyle/>
          <a:p>
            <a:pPr algn="ctr"/>
            <a:r>
              <a:rPr lang="en-US" dirty="0"/>
              <a:t>Transfers – </a:t>
            </a:r>
            <a:r>
              <a:rPr lang="en-US" dirty="0">
                <a:solidFill>
                  <a:schemeClr val="tx1"/>
                </a:solidFill>
              </a:rPr>
              <a:t>Scenarios</a:t>
            </a:r>
          </a:p>
        </p:txBody>
      </p:sp>
      <p:sp>
        <p:nvSpPr>
          <p:cNvPr id="4" name="TextBox 1">
            <a:extLst>
              <a:ext uri="{FF2B5EF4-FFF2-40B4-BE49-F238E27FC236}">
                <a16:creationId xmlns:a16="http://schemas.microsoft.com/office/drawing/2014/main" id="{0CEC37AB-34D3-80D3-4C5D-690797F07861}"/>
              </a:ext>
            </a:extLst>
          </p:cNvPr>
          <p:cNvSpPr txBox="1"/>
          <p:nvPr/>
        </p:nvSpPr>
        <p:spPr>
          <a:xfrm>
            <a:off x="1603968" y="1625030"/>
            <a:ext cx="6983275" cy="923330"/>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r>
              <a:rPr lang="en-US" dirty="0">
                <a:solidFill>
                  <a:srgbClr val="706866"/>
                </a:solidFill>
              </a:rPr>
              <a:t>Hi, this is Ruben from Cash-a-check Facility , we want to validate a check information for the employee Mark Ross. It says that the check does not have funds, could you check?</a:t>
            </a:r>
          </a:p>
        </p:txBody>
      </p:sp>
      <p:sp>
        <p:nvSpPr>
          <p:cNvPr id="25" name="TextBox 1">
            <a:extLst>
              <a:ext uri="{FF2B5EF4-FFF2-40B4-BE49-F238E27FC236}">
                <a16:creationId xmlns:a16="http://schemas.microsoft.com/office/drawing/2014/main" id="{03743B8F-6C65-C581-4648-893EC28DE1A7}"/>
              </a:ext>
            </a:extLst>
          </p:cNvPr>
          <p:cNvSpPr txBox="1"/>
          <p:nvPr/>
        </p:nvSpPr>
        <p:spPr>
          <a:xfrm>
            <a:off x="1603968" y="3201130"/>
            <a:ext cx="1750717" cy="338554"/>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r>
              <a:rPr lang="en-US" sz="1600" b="1" i="1" dirty="0">
                <a:solidFill>
                  <a:srgbClr val="706866"/>
                </a:solidFill>
              </a:rPr>
              <a:t>Should We:</a:t>
            </a:r>
          </a:p>
        </p:txBody>
      </p:sp>
      <p:pic>
        <p:nvPicPr>
          <p:cNvPr id="3076" name="Picture 4" descr="Phone Comments - Phone Icon Vector Png PNG Image | Transparent PNG Free  Download on SeekPNG">
            <a:extLst>
              <a:ext uri="{FF2B5EF4-FFF2-40B4-BE49-F238E27FC236}">
                <a16:creationId xmlns:a16="http://schemas.microsoft.com/office/drawing/2014/main" id="{6097B6E6-90D2-DB0D-8ED2-60ECD7B100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3920" y="2971116"/>
            <a:ext cx="709360" cy="709360"/>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3078" name="Picture 6" descr="Microsoft Teams Logo, symbol, meaning, history, PNG, brand">
            <a:extLst>
              <a:ext uri="{FF2B5EF4-FFF2-40B4-BE49-F238E27FC236}">
                <a16:creationId xmlns:a16="http://schemas.microsoft.com/office/drawing/2014/main" id="{95930EAD-D722-5663-C897-1BEB4DE523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5314" y="2971839"/>
            <a:ext cx="1162499" cy="65390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R Software for PEOs, ASOs, and Staffing Companies | PrismHR">
            <a:extLst>
              <a:ext uri="{FF2B5EF4-FFF2-40B4-BE49-F238E27FC236}">
                <a16:creationId xmlns:a16="http://schemas.microsoft.com/office/drawing/2014/main" id="{C251258D-C972-B562-69D5-A2D1187155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2978" y="2956888"/>
            <a:ext cx="1371886" cy="68594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1">
            <a:extLst>
              <a:ext uri="{FF2B5EF4-FFF2-40B4-BE49-F238E27FC236}">
                <a16:creationId xmlns:a16="http://schemas.microsoft.com/office/drawing/2014/main" id="{C80D511C-555B-840C-D087-F60EE001E8ED}"/>
              </a:ext>
            </a:extLst>
          </p:cNvPr>
          <p:cNvSpPr txBox="1"/>
          <p:nvPr/>
        </p:nvSpPr>
        <p:spPr>
          <a:xfrm>
            <a:off x="1695787" y="4103232"/>
            <a:ext cx="1750717" cy="338554"/>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r>
              <a:rPr lang="en-US" sz="1600" b="1" i="1" dirty="0">
                <a:solidFill>
                  <a:srgbClr val="706866"/>
                </a:solidFill>
              </a:rPr>
              <a:t>To Whom:</a:t>
            </a:r>
          </a:p>
        </p:txBody>
      </p:sp>
      <p:pic>
        <p:nvPicPr>
          <p:cNvPr id="9218" name="Picture 2" descr="185,500+ Asian Man Illustrations, Royalty-Free Vector Graphics &amp; Clip Art -  iStock | Asian man portrait, Young asian man, Asian man laptop">
            <a:extLst>
              <a:ext uri="{FF2B5EF4-FFF2-40B4-BE49-F238E27FC236}">
                <a16:creationId xmlns:a16="http://schemas.microsoft.com/office/drawing/2014/main" id="{C77E47E0-4D9C-CCFA-BDDA-170D9849F77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7487" y="1472637"/>
            <a:ext cx="1206481" cy="1206481"/>
          </a:xfrm>
          <a:prstGeom prst="flowChartConnector">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240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67A8081-8532-D5EF-E4F7-2416F474E263}"/>
              </a:ext>
            </a:extLst>
          </p:cNvPr>
          <p:cNvPicPr>
            <a:picLocks noChangeAspect="1" noChangeArrowheads="1"/>
          </p:cNvPicPr>
          <p:nvPr/>
        </p:nvPicPr>
        <p:blipFill rotWithShape="1">
          <a:blip r:embed="rId2">
            <a:alphaModFix amt="56000"/>
            <a:extLst>
              <a:ext uri="{28A0092B-C50C-407E-A947-70E740481C1C}">
                <a14:useLocalDpi xmlns:a14="http://schemas.microsoft.com/office/drawing/2010/main" val="0"/>
              </a:ext>
            </a:extLst>
          </a:blip>
          <a:srcRect l="16081" r="18103"/>
          <a:stretch/>
        </p:blipFill>
        <p:spPr bwMode="auto">
          <a:xfrm>
            <a:off x="161735" y="1235529"/>
            <a:ext cx="2612572" cy="390797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FFC6ABF-4352-B152-89AC-F10991817A75}"/>
              </a:ext>
            </a:extLst>
          </p:cNvPr>
          <p:cNvSpPr>
            <a:spLocks noGrp="1"/>
          </p:cNvSpPr>
          <p:nvPr>
            <p:ph type="title"/>
          </p:nvPr>
        </p:nvSpPr>
        <p:spPr/>
        <p:txBody>
          <a:bodyPr/>
          <a:lstStyle/>
          <a:p>
            <a:pPr algn="ctr"/>
            <a:r>
              <a:rPr lang="en-US" dirty="0"/>
              <a:t>Transfers – </a:t>
            </a:r>
            <a:r>
              <a:rPr lang="en-US" dirty="0">
                <a:solidFill>
                  <a:schemeClr val="tx1"/>
                </a:solidFill>
              </a:rPr>
              <a:t>Introduction</a:t>
            </a:r>
          </a:p>
        </p:txBody>
      </p:sp>
      <p:sp>
        <p:nvSpPr>
          <p:cNvPr id="3" name="Content Placeholder 2">
            <a:extLst>
              <a:ext uri="{FF2B5EF4-FFF2-40B4-BE49-F238E27FC236}">
                <a16:creationId xmlns:a16="http://schemas.microsoft.com/office/drawing/2014/main" id="{04C7EBC0-66AA-3B11-A729-100AE4B10FE9}"/>
              </a:ext>
            </a:extLst>
          </p:cNvPr>
          <p:cNvSpPr>
            <a:spLocks noGrp="1"/>
          </p:cNvSpPr>
          <p:nvPr>
            <p:ph idx="1"/>
          </p:nvPr>
        </p:nvSpPr>
        <p:spPr>
          <a:xfrm>
            <a:off x="616214" y="1531758"/>
            <a:ext cx="7886700" cy="2406991"/>
          </a:xfrm>
        </p:spPr>
        <p:txBody>
          <a:bodyPr/>
          <a:lstStyle/>
          <a:p>
            <a:pPr marL="0" indent="0" algn="ctr">
              <a:buNone/>
            </a:pPr>
            <a:r>
              <a:rPr lang="en-US" sz="1600" dirty="0"/>
              <a:t>As ER associates, we are required to assist employees with our best, as long as we have the tools to do so. For complex inquiries, we can contact different departments within Vensure.</a:t>
            </a:r>
          </a:p>
          <a:p>
            <a:pPr marL="0" indent="0" algn="ctr">
              <a:buNone/>
            </a:pPr>
            <a:endParaRPr lang="en-US" sz="1600" dirty="0"/>
          </a:p>
          <a:p>
            <a:pPr marL="0" indent="0" algn="ctr">
              <a:buNone/>
            </a:pPr>
            <a:r>
              <a:rPr lang="en-US" sz="1600" dirty="0"/>
              <a:t>During this training, we will explain the logical path to follow when transferring calls to other departments.</a:t>
            </a:r>
          </a:p>
          <a:p>
            <a:pPr marL="0" indent="0" algn="ctr">
              <a:buNone/>
            </a:pPr>
            <a:endParaRPr lang="en-US" sz="1600" dirty="0"/>
          </a:p>
          <a:p>
            <a:pPr marL="0" indent="0" algn="ctr">
              <a:buNone/>
            </a:pPr>
            <a:endParaRPr lang="en-US" sz="1600" b="1" i="1" dirty="0"/>
          </a:p>
          <a:p>
            <a:pPr marL="0" indent="0" algn="ctr">
              <a:buNone/>
            </a:pPr>
            <a:endParaRPr lang="en-US" sz="1600" b="1" i="1" dirty="0"/>
          </a:p>
        </p:txBody>
      </p:sp>
      <p:sp>
        <p:nvSpPr>
          <p:cNvPr id="6" name="TextBox 5">
            <a:extLst>
              <a:ext uri="{FF2B5EF4-FFF2-40B4-BE49-F238E27FC236}">
                <a16:creationId xmlns:a16="http://schemas.microsoft.com/office/drawing/2014/main" id="{948A9DCD-6BE1-CCD2-9657-DD3724820ED8}"/>
              </a:ext>
            </a:extLst>
          </p:cNvPr>
          <p:cNvSpPr txBox="1"/>
          <p:nvPr/>
        </p:nvSpPr>
        <p:spPr>
          <a:xfrm>
            <a:off x="455051" y="3538639"/>
            <a:ext cx="8209026" cy="400110"/>
          </a:xfrm>
          <a:prstGeom prst="rect">
            <a:avLst/>
          </a:prstGeom>
          <a:noFill/>
        </p:spPr>
        <p:txBody>
          <a:bodyPr wrap="square">
            <a:spAutoFit/>
          </a:bodyPr>
          <a:lstStyle/>
          <a:p>
            <a:pPr marL="0" indent="0" algn="ctr">
              <a:buNone/>
            </a:pPr>
            <a:r>
              <a:rPr lang="en-US" sz="2000" b="1" dirty="0">
                <a:solidFill>
                  <a:srgbClr val="00A5B5"/>
                </a:solidFill>
                <a:latin typeface="Aptos Display" panose="020B0004020202020204" pitchFamily="34" charset="0"/>
              </a:rPr>
              <a:t>*Remember all transfers must be approved by your supervisor via Teams*</a:t>
            </a:r>
          </a:p>
        </p:txBody>
      </p:sp>
    </p:spTree>
    <p:extLst>
      <p:ext uri="{BB962C8B-B14F-4D97-AF65-F5344CB8AC3E}">
        <p14:creationId xmlns:p14="http://schemas.microsoft.com/office/powerpoint/2010/main" val="1446133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descr="Asking questions Vectors &amp; Illustrations for Free Download | Freepik">
            <a:extLst>
              <a:ext uri="{FF2B5EF4-FFF2-40B4-BE49-F238E27FC236}">
                <a16:creationId xmlns:a16="http://schemas.microsoft.com/office/drawing/2014/main" id="{DBC03BFE-836E-3BF1-DEEE-B6C0E3597825}"/>
              </a:ext>
            </a:extLst>
          </p:cNvPr>
          <p:cNvPicPr>
            <a:picLocks noChangeAspect="1" noChangeArrowheads="1"/>
          </p:cNvPicPr>
          <p:nvPr/>
        </p:nvPicPr>
        <p:blipFill>
          <a:blip r:embed="rId2">
            <a:alphaModFix amt="10000"/>
            <a:extLst>
              <a:ext uri="{28A0092B-C50C-407E-A947-70E740481C1C}">
                <a14:useLocalDpi xmlns:a14="http://schemas.microsoft.com/office/drawing/2010/main" val="0"/>
              </a:ext>
            </a:extLst>
          </a:blip>
          <a:srcRect/>
          <a:stretch>
            <a:fillRect/>
          </a:stretch>
        </p:blipFill>
        <p:spPr bwMode="auto">
          <a:xfrm>
            <a:off x="2000250" y="0"/>
            <a:ext cx="51435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BC84B0B-D66A-15AA-097D-AFF3DBC4EB2E}"/>
              </a:ext>
            </a:extLst>
          </p:cNvPr>
          <p:cNvSpPr>
            <a:spLocks noGrp="1"/>
          </p:cNvSpPr>
          <p:nvPr>
            <p:ph type="title"/>
          </p:nvPr>
        </p:nvSpPr>
        <p:spPr/>
        <p:txBody>
          <a:bodyPr/>
          <a:lstStyle/>
          <a:p>
            <a:pPr algn="ctr"/>
            <a:r>
              <a:rPr lang="en-US" dirty="0"/>
              <a:t>Transfers – </a:t>
            </a:r>
            <a:r>
              <a:rPr lang="en-US" dirty="0">
                <a:solidFill>
                  <a:schemeClr val="tx1"/>
                </a:solidFill>
              </a:rPr>
              <a:t>Scenarios</a:t>
            </a:r>
          </a:p>
        </p:txBody>
      </p:sp>
      <p:sp>
        <p:nvSpPr>
          <p:cNvPr id="25" name="TextBox 1">
            <a:extLst>
              <a:ext uri="{FF2B5EF4-FFF2-40B4-BE49-F238E27FC236}">
                <a16:creationId xmlns:a16="http://schemas.microsoft.com/office/drawing/2014/main" id="{03743B8F-6C65-C581-4648-893EC28DE1A7}"/>
              </a:ext>
            </a:extLst>
          </p:cNvPr>
          <p:cNvSpPr txBox="1"/>
          <p:nvPr/>
        </p:nvSpPr>
        <p:spPr>
          <a:xfrm>
            <a:off x="1708755" y="3088641"/>
            <a:ext cx="3841564" cy="338554"/>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r>
              <a:rPr lang="en-US" sz="1600" b="1" i="1" dirty="0">
                <a:solidFill>
                  <a:srgbClr val="706866"/>
                </a:solidFill>
              </a:rPr>
              <a:t>We should:</a:t>
            </a:r>
          </a:p>
        </p:txBody>
      </p:sp>
      <p:sp>
        <p:nvSpPr>
          <p:cNvPr id="6" name="TextBox 1">
            <a:extLst>
              <a:ext uri="{FF2B5EF4-FFF2-40B4-BE49-F238E27FC236}">
                <a16:creationId xmlns:a16="http://schemas.microsoft.com/office/drawing/2014/main" id="{6E003CC8-6E70-CD61-BEC3-E2F5F4B3E7B5}"/>
              </a:ext>
            </a:extLst>
          </p:cNvPr>
          <p:cNvSpPr txBox="1"/>
          <p:nvPr/>
        </p:nvSpPr>
        <p:spPr>
          <a:xfrm>
            <a:off x="1708755" y="3874635"/>
            <a:ext cx="3841564" cy="338554"/>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r>
              <a:rPr lang="en-US" sz="1600" b="1" i="1" dirty="0">
                <a:solidFill>
                  <a:srgbClr val="706866"/>
                </a:solidFill>
              </a:rPr>
              <a:t>To whom: </a:t>
            </a:r>
          </a:p>
        </p:txBody>
      </p:sp>
      <p:pic>
        <p:nvPicPr>
          <p:cNvPr id="9" name="Picture 4" descr="Phone Comments - Phone Icon Vector Png PNG Image | Transparent PNG Free  Download on SeekPNG">
            <a:extLst>
              <a:ext uri="{FF2B5EF4-FFF2-40B4-BE49-F238E27FC236}">
                <a16:creationId xmlns:a16="http://schemas.microsoft.com/office/drawing/2014/main" id="{1CA177F0-B9DA-D911-D098-3723776DA9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4022" y="2831511"/>
            <a:ext cx="709360" cy="709360"/>
          </a:xfrm>
          <a:prstGeom prst="flowChartConnector">
            <a:avLst/>
          </a:prstGeom>
          <a:noFill/>
          <a:extLst>
            <a:ext uri="{909E8E84-426E-40DD-AFC4-6F175D3DCCD1}">
              <a14:hiddenFill xmlns:a14="http://schemas.microsoft.com/office/drawing/2010/main">
                <a:solidFill>
                  <a:srgbClr val="FFFFFF"/>
                </a:solidFill>
              </a14:hiddenFill>
            </a:ext>
          </a:extLst>
        </p:spPr>
      </p:pic>
      <p:sp>
        <p:nvSpPr>
          <p:cNvPr id="11" name="TextBox 1">
            <a:extLst>
              <a:ext uri="{FF2B5EF4-FFF2-40B4-BE49-F238E27FC236}">
                <a16:creationId xmlns:a16="http://schemas.microsoft.com/office/drawing/2014/main" id="{5DB0B040-56CF-162C-D7C2-4989C831A1DC}"/>
              </a:ext>
            </a:extLst>
          </p:cNvPr>
          <p:cNvSpPr txBox="1"/>
          <p:nvPr/>
        </p:nvSpPr>
        <p:spPr>
          <a:xfrm>
            <a:off x="1603968" y="1625030"/>
            <a:ext cx="6983275" cy="923330"/>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r>
              <a:rPr lang="en-US" dirty="0">
                <a:solidFill>
                  <a:srgbClr val="706866"/>
                </a:solidFill>
              </a:rPr>
              <a:t>Hi, this is Ruben from Cash-a-check Facility , we want to validate a check information for the employee Mark Ross. It says that the check does not have funds, could you check?</a:t>
            </a:r>
          </a:p>
        </p:txBody>
      </p:sp>
      <p:pic>
        <p:nvPicPr>
          <p:cNvPr id="12" name="Picture 2" descr="185,500+ Asian Man Illustrations, Royalty-Free Vector Graphics &amp; Clip Art -  iStock | Asian man portrait, Young asian man, Asian man laptop">
            <a:extLst>
              <a:ext uri="{FF2B5EF4-FFF2-40B4-BE49-F238E27FC236}">
                <a16:creationId xmlns:a16="http://schemas.microsoft.com/office/drawing/2014/main" id="{FF7531F1-1FE6-E7D9-7D5B-F99E826D2B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487" y="1472637"/>
            <a:ext cx="1206481" cy="1206481"/>
          </a:xfrm>
          <a:prstGeom prst="flowChartConnector">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1749478B-4BB4-169D-38AB-793D7D2D36F3}"/>
              </a:ext>
            </a:extLst>
          </p:cNvPr>
          <p:cNvPicPr>
            <a:picLocks noChangeAspect="1"/>
          </p:cNvPicPr>
          <p:nvPr/>
        </p:nvPicPr>
        <p:blipFill>
          <a:blip r:embed="rId5"/>
          <a:stretch>
            <a:fillRect/>
          </a:stretch>
        </p:blipFill>
        <p:spPr>
          <a:xfrm>
            <a:off x="3114211" y="3684325"/>
            <a:ext cx="2706483" cy="833246"/>
          </a:xfrm>
          <a:prstGeom prst="rect">
            <a:avLst/>
          </a:prstGeom>
          <a:effectLst>
            <a:outerShdw blurRad="50800" dist="38100" algn="l" rotWithShape="0">
              <a:prstClr val="black">
                <a:alpha val="40000"/>
              </a:prstClr>
            </a:outerShdw>
          </a:effectLst>
        </p:spPr>
      </p:pic>
    </p:spTree>
    <p:extLst>
      <p:ext uri="{BB962C8B-B14F-4D97-AF65-F5344CB8AC3E}">
        <p14:creationId xmlns:p14="http://schemas.microsoft.com/office/powerpoint/2010/main" val="3315925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descr="Asking questions Vectors &amp; Illustrations for Free Download | Freepik">
            <a:extLst>
              <a:ext uri="{FF2B5EF4-FFF2-40B4-BE49-F238E27FC236}">
                <a16:creationId xmlns:a16="http://schemas.microsoft.com/office/drawing/2014/main" id="{50F209BD-8FB4-4D7E-E6BD-84D4090804C6}"/>
              </a:ext>
            </a:extLst>
          </p:cNvPr>
          <p:cNvPicPr>
            <a:picLocks noChangeAspect="1" noChangeArrowheads="1"/>
          </p:cNvPicPr>
          <p:nvPr/>
        </p:nvPicPr>
        <p:blipFill>
          <a:blip r:embed="rId2">
            <a:alphaModFix amt="10000"/>
            <a:extLst>
              <a:ext uri="{28A0092B-C50C-407E-A947-70E740481C1C}">
                <a14:useLocalDpi xmlns:a14="http://schemas.microsoft.com/office/drawing/2010/main" val="0"/>
              </a:ext>
            </a:extLst>
          </a:blip>
          <a:srcRect/>
          <a:stretch>
            <a:fillRect/>
          </a:stretch>
        </p:blipFill>
        <p:spPr bwMode="auto">
          <a:xfrm>
            <a:off x="2000250" y="0"/>
            <a:ext cx="51435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BC84B0B-D66A-15AA-097D-AFF3DBC4EB2E}"/>
              </a:ext>
            </a:extLst>
          </p:cNvPr>
          <p:cNvSpPr>
            <a:spLocks noGrp="1"/>
          </p:cNvSpPr>
          <p:nvPr>
            <p:ph type="title"/>
          </p:nvPr>
        </p:nvSpPr>
        <p:spPr/>
        <p:txBody>
          <a:bodyPr/>
          <a:lstStyle/>
          <a:p>
            <a:pPr algn="ctr"/>
            <a:r>
              <a:rPr lang="en-US" dirty="0"/>
              <a:t>Transfers – </a:t>
            </a:r>
            <a:r>
              <a:rPr lang="en-US" dirty="0">
                <a:solidFill>
                  <a:schemeClr val="tx1"/>
                </a:solidFill>
              </a:rPr>
              <a:t>Scenarios</a:t>
            </a:r>
          </a:p>
        </p:txBody>
      </p:sp>
      <p:sp>
        <p:nvSpPr>
          <p:cNvPr id="4" name="TextBox 1">
            <a:extLst>
              <a:ext uri="{FF2B5EF4-FFF2-40B4-BE49-F238E27FC236}">
                <a16:creationId xmlns:a16="http://schemas.microsoft.com/office/drawing/2014/main" id="{0CEC37AB-34D3-80D3-4C5D-690797F07861}"/>
              </a:ext>
            </a:extLst>
          </p:cNvPr>
          <p:cNvSpPr txBox="1"/>
          <p:nvPr/>
        </p:nvSpPr>
        <p:spPr>
          <a:xfrm>
            <a:off x="1695787" y="1625030"/>
            <a:ext cx="6983275" cy="923330"/>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r>
              <a:rPr lang="en-US" dirty="0">
                <a:solidFill>
                  <a:srgbClr val="706866"/>
                </a:solidFill>
              </a:rPr>
              <a:t>Hello, Riona Brown here, I have got a Garnishment order that I just received, They said I had to call you guys and have it processed. Can you assist?</a:t>
            </a:r>
          </a:p>
        </p:txBody>
      </p:sp>
      <p:sp>
        <p:nvSpPr>
          <p:cNvPr id="25" name="TextBox 1">
            <a:extLst>
              <a:ext uri="{FF2B5EF4-FFF2-40B4-BE49-F238E27FC236}">
                <a16:creationId xmlns:a16="http://schemas.microsoft.com/office/drawing/2014/main" id="{03743B8F-6C65-C581-4648-893EC28DE1A7}"/>
              </a:ext>
            </a:extLst>
          </p:cNvPr>
          <p:cNvSpPr txBox="1"/>
          <p:nvPr/>
        </p:nvSpPr>
        <p:spPr>
          <a:xfrm>
            <a:off x="1603968" y="3201130"/>
            <a:ext cx="1750717" cy="338554"/>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r>
              <a:rPr lang="en-US" sz="1600" b="1" i="1" dirty="0">
                <a:solidFill>
                  <a:srgbClr val="706866"/>
                </a:solidFill>
              </a:rPr>
              <a:t>Should We:</a:t>
            </a:r>
          </a:p>
        </p:txBody>
      </p:sp>
      <p:pic>
        <p:nvPicPr>
          <p:cNvPr id="3076" name="Picture 4" descr="Phone Comments - Phone Icon Vector Png PNG Image | Transparent PNG Free  Download on SeekPNG">
            <a:extLst>
              <a:ext uri="{FF2B5EF4-FFF2-40B4-BE49-F238E27FC236}">
                <a16:creationId xmlns:a16="http://schemas.microsoft.com/office/drawing/2014/main" id="{6097B6E6-90D2-DB0D-8ED2-60ECD7B100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3920" y="2971116"/>
            <a:ext cx="709360" cy="709360"/>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3078" name="Picture 6" descr="Microsoft Teams Logo, symbol, meaning, history, PNG, brand">
            <a:extLst>
              <a:ext uri="{FF2B5EF4-FFF2-40B4-BE49-F238E27FC236}">
                <a16:creationId xmlns:a16="http://schemas.microsoft.com/office/drawing/2014/main" id="{95930EAD-D722-5663-C897-1BEB4DE523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5314" y="2971839"/>
            <a:ext cx="1162499" cy="65390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R Software for PEOs, ASOs, and Staffing Companies | PrismHR">
            <a:extLst>
              <a:ext uri="{FF2B5EF4-FFF2-40B4-BE49-F238E27FC236}">
                <a16:creationId xmlns:a16="http://schemas.microsoft.com/office/drawing/2014/main" id="{C251258D-C972-B562-69D5-A2D1187155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2978" y="2956888"/>
            <a:ext cx="1371886" cy="68594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1">
            <a:extLst>
              <a:ext uri="{FF2B5EF4-FFF2-40B4-BE49-F238E27FC236}">
                <a16:creationId xmlns:a16="http://schemas.microsoft.com/office/drawing/2014/main" id="{C80D511C-555B-840C-D087-F60EE001E8ED}"/>
              </a:ext>
            </a:extLst>
          </p:cNvPr>
          <p:cNvSpPr txBox="1"/>
          <p:nvPr/>
        </p:nvSpPr>
        <p:spPr>
          <a:xfrm>
            <a:off x="1695787" y="4103232"/>
            <a:ext cx="1750717" cy="338554"/>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r>
              <a:rPr lang="en-US" sz="1600" b="1" i="1" dirty="0">
                <a:solidFill>
                  <a:srgbClr val="706866"/>
                </a:solidFill>
              </a:rPr>
              <a:t>To Whom:</a:t>
            </a:r>
          </a:p>
        </p:txBody>
      </p:sp>
      <p:pic>
        <p:nvPicPr>
          <p:cNvPr id="11266" name="Picture 2" descr="Beautiful african woman in turban Royalty Free Vector Image">
            <a:extLst>
              <a:ext uri="{FF2B5EF4-FFF2-40B4-BE49-F238E27FC236}">
                <a16:creationId xmlns:a16="http://schemas.microsoft.com/office/drawing/2014/main" id="{A95197C4-3532-6815-9DC2-A37C3A9076C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8800"/>
          <a:stretch/>
        </p:blipFill>
        <p:spPr bwMode="auto">
          <a:xfrm>
            <a:off x="556757" y="1472637"/>
            <a:ext cx="1182733" cy="1164945"/>
          </a:xfrm>
          <a:prstGeom prst="flowChartConnector">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5757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Asking questions Vectors &amp; Illustrations for Free Download | Freepik">
            <a:extLst>
              <a:ext uri="{FF2B5EF4-FFF2-40B4-BE49-F238E27FC236}">
                <a16:creationId xmlns:a16="http://schemas.microsoft.com/office/drawing/2014/main" id="{928045B8-517E-6098-EE07-302F93429466}"/>
              </a:ext>
            </a:extLst>
          </p:cNvPr>
          <p:cNvPicPr>
            <a:picLocks noChangeAspect="1" noChangeArrowheads="1"/>
          </p:cNvPicPr>
          <p:nvPr/>
        </p:nvPicPr>
        <p:blipFill>
          <a:blip r:embed="rId2">
            <a:alphaModFix amt="10000"/>
            <a:extLst>
              <a:ext uri="{28A0092B-C50C-407E-A947-70E740481C1C}">
                <a14:useLocalDpi xmlns:a14="http://schemas.microsoft.com/office/drawing/2010/main" val="0"/>
              </a:ext>
            </a:extLst>
          </a:blip>
          <a:srcRect/>
          <a:stretch>
            <a:fillRect/>
          </a:stretch>
        </p:blipFill>
        <p:spPr bwMode="auto">
          <a:xfrm>
            <a:off x="2000250" y="0"/>
            <a:ext cx="51435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BC84B0B-D66A-15AA-097D-AFF3DBC4EB2E}"/>
              </a:ext>
            </a:extLst>
          </p:cNvPr>
          <p:cNvSpPr>
            <a:spLocks noGrp="1"/>
          </p:cNvSpPr>
          <p:nvPr>
            <p:ph type="title"/>
          </p:nvPr>
        </p:nvSpPr>
        <p:spPr/>
        <p:txBody>
          <a:bodyPr/>
          <a:lstStyle/>
          <a:p>
            <a:pPr algn="ctr"/>
            <a:r>
              <a:rPr lang="en-US" dirty="0"/>
              <a:t>Transfers – </a:t>
            </a:r>
            <a:r>
              <a:rPr lang="en-US" dirty="0">
                <a:solidFill>
                  <a:schemeClr val="tx1"/>
                </a:solidFill>
              </a:rPr>
              <a:t>Scenarios</a:t>
            </a:r>
          </a:p>
        </p:txBody>
      </p:sp>
      <p:sp>
        <p:nvSpPr>
          <p:cNvPr id="4" name="TextBox 1">
            <a:extLst>
              <a:ext uri="{FF2B5EF4-FFF2-40B4-BE49-F238E27FC236}">
                <a16:creationId xmlns:a16="http://schemas.microsoft.com/office/drawing/2014/main" id="{0CEC37AB-34D3-80D3-4C5D-690797F07861}"/>
              </a:ext>
            </a:extLst>
          </p:cNvPr>
          <p:cNvSpPr txBox="1"/>
          <p:nvPr/>
        </p:nvSpPr>
        <p:spPr>
          <a:xfrm>
            <a:off x="1695787" y="1625030"/>
            <a:ext cx="6983275" cy="923330"/>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r>
              <a:rPr lang="en-US" dirty="0">
                <a:solidFill>
                  <a:srgbClr val="706866"/>
                </a:solidFill>
              </a:rPr>
              <a:t>Hello, Riona Brown here, I have got a Garnishment order that I just received, They said I had to call you guys and have it processed. Can you assist?</a:t>
            </a:r>
          </a:p>
        </p:txBody>
      </p:sp>
      <p:sp>
        <p:nvSpPr>
          <p:cNvPr id="25" name="TextBox 1">
            <a:extLst>
              <a:ext uri="{FF2B5EF4-FFF2-40B4-BE49-F238E27FC236}">
                <a16:creationId xmlns:a16="http://schemas.microsoft.com/office/drawing/2014/main" id="{03743B8F-6C65-C581-4648-893EC28DE1A7}"/>
              </a:ext>
            </a:extLst>
          </p:cNvPr>
          <p:cNvSpPr txBox="1"/>
          <p:nvPr/>
        </p:nvSpPr>
        <p:spPr>
          <a:xfrm>
            <a:off x="1603968" y="3201130"/>
            <a:ext cx="1750717" cy="338554"/>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r>
              <a:rPr lang="en-US" sz="1600" b="1" i="1" dirty="0">
                <a:solidFill>
                  <a:srgbClr val="706866"/>
                </a:solidFill>
              </a:rPr>
              <a:t>Should We:</a:t>
            </a:r>
          </a:p>
        </p:txBody>
      </p:sp>
      <p:sp>
        <p:nvSpPr>
          <p:cNvPr id="7" name="TextBox 1">
            <a:extLst>
              <a:ext uri="{FF2B5EF4-FFF2-40B4-BE49-F238E27FC236}">
                <a16:creationId xmlns:a16="http://schemas.microsoft.com/office/drawing/2014/main" id="{C80D511C-555B-840C-D087-F60EE001E8ED}"/>
              </a:ext>
            </a:extLst>
          </p:cNvPr>
          <p:cNvSpPr txBox="1"/>
          <p:nvPr/>
        </p:nvSpPr>
        <p:spPr>
          <a:xfrm>
            <a:off x="1695787" y="4103232"/>
            <a:ext cx="1750717" cy="338554"/>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r>
              <a:rPr lang="en-US" sz="1600" b="1" i="1" dirty="0">
                <a:solidFill>
                  <a:srgbClr val="706866"/>
                </a:solidFill>
              </a:rPr>
              <a:t>To Whom:</a:t>
            </a:r>
          </a:p>
        </p:txBody>
      </p:sp>
      <p:pic>
        <p:nvPicPr>
          <p:cNvPr id="5" name="Picture 4" descr="Phone Comments - Phone Icon Vector Png PNG Image | Transparent PNG Free  Download on SeekPNG">
            <a:extLst>
              <a:ext uri="{FF2B5EF4-FFF2-40B4-BE49-F238E27FC236}">
                <a16:creationId xmlns:a16="http://schemas.microsoft.com/office/drawing/2014/main" id="{AB6C093D-54CB-2EE5-C269-E8048289CE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005" y="2946858"/>
            <a:ext cx="709360" cy="709360"/>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D0D035F9-AE80-8C9B-1D23-ECE1CA6F5DBD}"/>
              </a:ext>
            </a:extLst>
          </p:cNvPr>
          <p:cNvPicPr>
            <a:picLocks noChangeAspect="1"/>
          </p:cNvPicPr>
          <p:nvPr/>
        </p:nvPicPr>
        <p:blipFill>
          <a:blip r:embed="rId4"/>
          <a:stretch>
            <a:fillRect/>
          </a:stretch>
        </p:blipFill>
        <p:spPr>
          <a:xfrm>
            <a:off x="3000005" y="3842005"/>
            <a:ext cx="2903077" cy="832016"/>
          </a:xfrm>
          <a:prstGeom prst="rect">
            <a:avLst/>
          </a:prstGeom>
          <a:effectLst>
            <a:outerShdw blurRad="50800" dist="38100" algn="l" rotWithShape="0">
              <a:prstClr val="black">
                <a:alpha val="40000"/>
              </a:prstClr>
            </a:outerShdw>
          </a:effectLst>
        </p:spPr>
      </p:pic>
      <p:pic>
        <p:nvPicPr>
          <p:cNvPr id="9" name="Picture 2" descr="Beautiful african woman in turban Royalty Free Vector Image">
            <a:extLst>
              <a:ext uri="{FF2B5EF4-FFF2-40B4-BE49-F238E27FC236}">
                <a16:creationId xmlns:a16="http://schemas.microsoft.com/office/drawing/2014/main" id="{8C132E55-EE34-3331-081B-852E12D4E4D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8800"/>
          <a:stretch/>
        </p:blipFill>
        <p:spPr bwMode="auto">
          <a:xfrm>
            <a:off x="556757" y="1472637"/>
            <a:ext cx="1182733" cy="1164945"/>
          </a:xfrm>
          <a:prstGeom prst="flowChartConnector">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58364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Asking questions Vectors &amp; Illustrations for Free Download | Freepik">
            <a:extLst>
              <a:ext uri="{FF2B5EF4-FFF2-40B4-BE49-F238E27FC236}">
                <a16:creationId xmlns:a16="http://schemas.microsoft.com/office/drawing/2014/main" id="{EAFC4CEE-B952-E48E-81EE-CA10CAA5D1B4}"/>
              </a:ext>
            </a:extLst>
          </p:cNvPr>
          <p:cNvPicPr>
            <a:picLocks noChangeAspect="1" noChangeArrowheads="1"/>
          </p:cNvPicPr>
          <p:nvPr/>
        </p:nvPicPr>
        <p:blipFill>
          <a:blip r:embed="rId2">
            <a:alphaModFix amt="10000"/>
            <a:extLst>
              <a:ext uri="{28A0092B-C50C-407E-A947-70E740481C1C}">
                <a14:useLocalDpi xmlns:a14="http://schemas.microsoft.com/office/drawing/2010/main" val="0"/>
              </a:ext>
            </a:extLst>
          </a:blip>
          <a:srcRect/>
          <a:stretch>
            <a:fillRect/>
          </a:stretch>
        </p:blipFill>
        <p:spPr bwMode="auto">
          <a:xfrm>
            <a:off x="2000250" y="802"/>
            <a:ext cx="51435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BC84B0B-D66A-15AA-097D-AFF3DBC4EB2E}"/>
              </a:ext>
            </a:extLst>
          </p:cNvPr>
          <p:cNvSpPr>
            <a:spLocks noGrp="1"/>
          </p:cNvSpPr>
          <p:nvPr>
            <p:ph type="title"/>
          </p:nvPr>
        </p:nvSpPr>
        <p:spPr/>
        <p:txBody>
          <a:bodyPr/>
          <a:lstStyle/>
          <a:p>
            <a:pPr algn="ctr"/>
            <a:r>
              <a:rPr lang="en-US" dirty="0"/>
              <a:t>Transfers – </a:t>
            </a:r>
            <a:r>
              <a:rPr lang="en-US" dirty="0">
                <a:solidFill>
                  <a:schemeClr val="tx1"/>
                </a:solidFill>
              </a:rPr>
              <a:t>Scenarios</a:t>
            </a:r>
          </a:p>
        </p:txBody>
      </p:sp>
      <p:sp>
        <p:nvSpPr>
          <p:cNvPr id="4" name="TextBox 1">
            <a:extLst>
              <a:ext uri="{FF2B5EF4-FFF2-40B4-BE49-F238E27FC236}">
                <a16:creationId xmlns:a16="http://schemas.microsoft.com/office/drawing/2014/main" id="{0CEC37AB-34D3-80D3-4C5D-690797F07861}"/>
              </a:ext>
            </a:extLst>
          </p:cNvPr>
          <p:cNvSpPr txBox="1"/>
          <p:nvPr/>
        </p:nvSpPr>
        <p:spPr>
          <a:xfrm>
            <a:off x="1603968" y="1625030"/>
            <a:ext cx="6983275" cy="923330"/>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r>
              <a:rPr lang="en-US" dirty="0">
                <a:solidFill>
                  <a:srgbClr val="706866"/>
                </a:solidFill>
              </a:rPr>
              <a:t>Hi, This is Victoria Rush, I just received a notification that my Direct Deposit account was updated, but I have not performed any changes on my account. Could you validate what is going on?</a:t>
            </a:r>
          </a:p>
        </p:txBody>
      </p:sp>
      <p:sp>
        <p:nvSpPr>
          <p:cNvPr id="25" name="TextBox 1">
            <a:extLst>
              <a:ext uri="{FF2B5EF4-FFF2-40B4-BE49-F238E27FC236}">
                <a16:creationId xmlns:a16="http://schemas.microsoft.com/office/drawing/2014/main" id="{03743B8F-6C65-C581-4648-893EC28DE1A7}"/>
              </a:ext>
            </a:extLst>
          </p:cNvPr>
          <p:cNvSpPr txBox="1"/>
          <p:nvPr/>
        </p:nvSpPr>
        <p:spPr>
          <a:xfrm>
            <a:off x="1487426" y="3145657"/>
            <a:ext cx="1750717" cy="338554"/>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r>
              <a:rPr lang="en-US" sz="1600" b="1" i="1" dirty="0">
                <a:solidFill>
                  <a:srgbClr val="706866"/>
                </a:solidFill>
              </a:rPr>
              <a:t>Should We:</a:t>
            </a:r>
          </a:p>
        </p:txBody>
      </p:sp>
      <p:sp>
        <p:nvSpPr>
          <p:cNvPr id="7" name="TextBox 1">
            <a:extLst>
              <a:ext uri="{FF2B5EF4-FFF2-40B4-BE49-F238E27FC236}">
                <a16:creationId xmlns:a16="http://schemas.microsoft.com/office/drawing/2014/main" id="{C80D511C-555B-840C-D087-F60EE001E8ED}"/>
              </a:ext>
            </a:extLst>
          </p:cNvPr>
          <p:cNvSpPr txBox="1"/>
          <p:nvPr/>
        </p:nvSpPr>
        <p:spPr>
          <a:xfrm>
            <a:off x="1547505" y="3850561"/>
            <a:ext cx="1750717" cy="338554"/>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r>
              <a:rPr lang="en-US" sz="1600" b="1" i="1" dirty="0">
                <a:solidFill>
                  <a:srgbClr val="706866"/>
                </a:solidFill>
              </a:rPr>
              <a:t>To Whom:</a:t>
            </a:r>
          </a:p>
        </p:txBody>
      </p:sp>
      <p:pic>
        <p:nvPicPr>
          <p:cNvPr id="12290" name="Picture 2" descr="Portrait Of An Old Woman With Eyeglasses Avatar Happy Old Age Stock  Illustration - Download Image Now - iStock">
            <a:extLst>
              <a:ext uri="{FF2B5EF4-FFF2-40B4-BE49-F238E27FC236}">
                <a16:creationId xmlns:a16="http://schemas.microsoft.com/office/drawing/2014/main" id="{92106194-A6CD-C3D3-E456-4C6A4F4D84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245" y="1561859"/>
            <a:ext cx="1075723" cy="1075723"/>
          </a:xfrm>
          <a:prstGeom prst="flowChartConnector">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TextBox 1">
            <a:extLst>
              <a:ext uri="{FF2B5EF4-FFF2-40B4-BE49-F238E27FC236}">
                <a16:creationId xmlns:a16="http://schemas.microsoft.com/office/drawing/2014/main" id="{05507D24-70A6-2006-5F70-947C36C5FB5B}"/>
              </a:ext>
            </a:extLst>
          </p:cNvPr>
          <p:cNvSpPr txBox="1"/>
          <p:nvPr/>
        </p:nvSpPr>
        <p:spPr>
          <a:xfrm>
            <a:off x="3110005" y="2517697"/>
            <a:ext cx="5711669" cy="261610"/>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r>
              <a:rPr lang="en-US" sz="1100" b="1" i="1" dirty="0"/>
              <a:t>You see in the audit option, someone from Vensure changed the DD and is not AF</a:t>
            </a:r>
          </a:p>
        </p:txBody>
      </p:sp>
      <p:pic>
        <p:nvPicPr>
          <p:cNvPr id="8" name="Picture 4" descr="Phone Comments - Phone Icon Vector Png PNG Image | Transparent PNG Free  Download on SeekPNG">
            <a:extLst>
              <a:ext uri="{FF2B5EF4-FFF2-40B4-BE49-F238E27FC236}">
                <a16:creationId xmlns:a16="http://schemas.microsoft.com/office/drawing/2014/main" id="{D45A7B15-7A92-5778-87BF-3F5CA0B315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3920" y="2971116"/>
            <a:ext cx="709360" cy="709360"/>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9" name="Picture 6" descr="Microsoft Teams Logo, symbol, meaning, history, PNG, brand">
            <a:extLst>
              <a:ext uri="{FF2B5EF4-FFF2-40B4-BE49-F238E27FC236}">
                <a16:creationId xmlns:a16="http://schemas.microsoft.com/office/drawing/2014/main" id="{98E9DC95-101D-4F05-8492-C8D1BE6164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5314" y="2971839"/>
            <a:ext cx="1162499" cy="6539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HR Software for PEOs, ASOs, and Staffing Companies | PrismHR">
            <a:extLst>
              <a:ext uri="{FF2B5EF4-FFF2-40B4-BE49-F238E27FC236}">
                <a16:creationId xmlns:a16="http://schemas.microsoft.com/office/drawing/2014/main" id="{B6708BF1-BC99-2823-43DD-18D80327187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02978" y="2956888"/>
            <a:ext cx="1371886" cy="685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3648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Asking questions Vectors &amp; Illustrations for Free Download | Freepik">
            <a:extLst>
              <a:ext uri="{FF2B5EF4-FFF2-40B4-BE49-F238E27FC236}">
                <a16:creationId xmlns:a16="http://schemas.microsoft.com/office/drawing/2014/main" id="{EAFC4CEE-B952-E48E-81EE-CA10CAA5D1B4}"/>
              </a:ext>
            </a:extLst>
          </p:cNvPr>
          <p:cNvPicPr>
            <a:picLocks noChangeAspect="1" noChangeArrowheads="1"/>
          </p:cNvPicPr>
          <p:nvPr/>
        </p:nvPicPr>
        <p:blipFill>
          <a:blip r:embed="rId2">
            <a:alphaModFix amt="10000"/>
            <a:extLst>
              <a:ext uri="{28A0092B-C50C-407E-A947-70E740481C1C}">
                <a14:useLocalDpi xmlns:a14="http://schemas.microsoft.com/office/drawing/2010/main" val="0"/>
              </a:ext>
            </a:extLst>
          </a:blip>
          <a:srcRect/>
          <a:stretch>
            <a:fillRect/>
          </a:stretch>
        </p:blipFill>
        <p:spPr bwMode="auto">
          <a:xfrm>
            <a:off x="2000250" y="0"/>
            <a:ext cx="51435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BC84B0B-D66A-15AA-097D-AFF3DBC4EB2E}"/>
              </a:ext>
            </a:extLst>
          </p:cNvPr>
          <p:cNvSpPr>
            <a:spLocks noGrp="1"/>
          </p:cNvSpPr>
          <p:nvPr>
            <p:ph type="title"/>
          </p:nvPr>
        </p:nvSpPr>
        <p:spPr/>
        <p:txBody>
          <a:bodyPr/>
          <a:lstStyle/>
          <a:p>
            <a:pPr algn="ctr"/>
            <a:r>
              <a:rPr lang="en-US" dirty="0"/>
              <a:t>Transfers – </a:t>
            </a:r>
            <a:r>
              <a:rPr lang="en-US" dirty="0">
                <a:solidFill>
                  <a:schemeClr val="tx1"/>
                </a:solidFill>
              </a:rPr>
              <a:t>Scenarios</a:t>
            </a:r>
          </a:p>
        </p:txBody>
      </p:sp>
      <p:sp>
        <p:nvSpPr>
          <p:cNvPr id="4" name="TextBox 1">
            <a:extLst>
              <a:ext uri="{FF2B5EF4-FFF2-40B4-BE49-F238E27FC236}">
                <a16:creationId xmlns:a16="http://schemas.microsoft.com/office/drawing/2014/main" id="{0CEC37AB-34D3-80D3-4C5D-690797F07861}"/>
              </a:ext>
            </a:extLst>
          </p:cNvPr>
          <p:cNvSpPr txBox="1"/>
          <p:nvPr/>
        </p:nvSpPr>
        <p:spPr>
          <a:xfrm>
            <a:off x="1603968" y="1625030"/>
            <a:ext cx="6983275" cy="923330"/>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r>
              <a:rPr lang="en-US" dirty="0">
                <a:solidFill>
                  <a:srgbClr val="706866"/>
                </a:solidFill>
              </a:rPr>
              <a:t>Hi, This is Victoria Rush, I just received a notification that my Direct Deposit account was updated, but I have not performed any changes on my account. Could you validate what is going on?</a:t>
            </a:r>
          </a:p>
        </p:txBody>
      </p:sp>
      <p:sp>
        <p:nvSpPr>
          <p:cNvPr id="25" name="TextBox 1">
            <a:extLst>
              <a:ext uri="{FF2B5EF4-FFF2-40B4-BE49-F238E27FC236}">
                <a16:creationId xmlns:a16="http://schemas.microsoft.com/office/drawing/2014/main" id="{03743B8F-6C65-C581-4648-893EC28DE1A7}"/>
              </a:ext>
            </a:extLst>
          </p:cNvPr>
          <p:cNvSpPr txBox="1"/>
          <p:nvPr/>
        </p:nvSpPr>
        <p:spPr>
          <a:xfrm>
            <a:off x="1834948" y="3178912"/>
            <a:ext cx="1750717" cy="338554"/>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r>
              <a:rPr lang="en-US" sz="1600" b="1" i="1" dirty="0">
                <a:solidFill>
                  <a:srgbClr val="706866"/>
                </a:solidFill>
              </a:rPr>
              <a:t>Should We:</a:t>
            </a:r>
          </a:p>
        </p:txBody>
      </p:sp>
      <p:pic>
        <p:nvPicPr>
          <p:cNvPr id="3078" name="Picture 6" descr="Microsoft Teams Logo, symbol, meaning, history, PNG, brand">
            <a:extLst>
              <a:ext uri="{FF2B5EF4-FFF2-40B4-BE49-F238E27FC236}">
                <a16:creationId xmlns:a16="http://schemas.microsoft.com/office/drawing/2014/main" id="{95930EAD-D722-5663-C897-1BEB4DE523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785" y="3062991"/>
            <a:ext cx="1162499" cy="65390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1">
            <a:extLst>
              <a:ext uri="{FF2B5EF4-FFF2-40B4-BE49-F238E27FC236}">
                <a16:creationId xmlns:a16="http://schemas.microsoft.com/office/drawing/2014/main" id="{C80D511C-555B-840C-D087-F60EE001E8ED}"/>
              </a:ext>
            </a:extLst>
          </p:cNvPr>
          <p:cNvSpPr txBox="1"/>
          <p:nvPr/>
        </p:nvSpPr>
        <p:spPr>
          <a:xfrm>
            <a:off x="1834948" y="3852551"/>
            <a:ext cx="1750717" cy="338554"/>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r>
              <a:rPr lang="en-US" sz="1600" b="1" i="1" dirty="0">
                <a:solidFill>
                  <a:srgbClr val="706866"/>
                </a:solidFill>
              </a:rPr>
              <a:t>To Whom:</a:t>
            </a:r>
          </a:p>
        </p:txBody>
      </p:sp>
      <p:pic>
        <p:nvPicPr>
          <p:cNvPr id="12290" name="Picture 2" descr="Portrait Of An Old Woman With Eyeglasses Avatar Happy Old Age Stock  Illustration - Download Image Now - iStock">
            <a:extLst>
              <a:ext uri="{FF2B5EF4-FFF2-40B4-BE49-F238E27FC236}">
                <a16:creationId xmlns:a16="http://schemas.microsoft.com/office/drawing/2014/main" id="{92106194-A6CD-C3D3-E456-4C6A4F4D84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245" y="1561859"/>
            <a:ext cx="1075723" cy="1075723"/>
          </a:xfrm>
          <a:prstGeom prst="flowChartConnector">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TextBox 1">
            <a:extLst>
              <a:ext uri="{FF2B5EF4-FFF2-40B4-BE49-F238E27FC236}">
                <a16:creationId xmlns:a16="http://schemas.microsoft.com/office/drawing/2014/main" id="{05507D24-70A6-2006-5F70-947C36C5FB5B}"/>
              </a:ext>
            </a:extLst>
          </p:cNvPr>
          <p:cNvSpPr txBox="1"/>
          <p:nvPr/>
        </p:nvSpPr>
        <p:spPr>
          <a:xfrm>
            <a:off x="3110005" y="2517697"/>
            <a:ext cx="5711669" cy="261610"/>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r>
              <a:rPr lang="en-US" sz="1100" b="1" i="1" dirty="0"/>
              <a:t>You see in the audit option, someone from Vensure changed the DD and is not AF</a:t>
            </a:r>
          </a:p>
        </p:txBody>
      </p:sp>
      <p:sp>
        <p:nvSpPr>
          <p:cNvPr id="5" name="TextBox 1">
            <a:extLst>
              <a:ext uri="{FF2B5EF4-FFF2-40B4-BE49-F238E27FC236}">
                <a16:creationId xmlns:a16="http://schemas.microsoft.com/office/drawing/2014/main" id="{6E6D2AEF-087D-0331-0132-5A07870D37E7}"/>
              </a:ext>
            </a:extLst>
          </p:cNvPr>
          <p:cNvSpPr txBox="1"/>
          <p:nvPr/>
        </p:nvSpPr>
        <p:spPr>
          <a:xfrm>
            <a:off x="3043566" y="3850722"/>
            <a:ext cx="5618227" cy="461665"/>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r>
              <a:rPr lang="en-US" sz="1200" b="1" dirty="0">
                <a:solidFill>
                  <a:srgbClr val="706866"/>
                </a:solidFill>
              </a:rPr>
              <a:t>Teams Payroll processor, we want to know why the information was updated. If they do not respond on time, we can create a case then. </a:t>
            </a:r>
            <a:endParaRPr lang="en-US" sz="1200" dirty="0">
              <a:solidFill>
                <a:srgbClr val="706866"/>
              </a:solidFill>
            </a:endParaRPr>
          </a:p>
        </p:txBody>
      </p:sp>
    </p:spTree>
    <p:extLst>
      <p:ext uri="{BB962C8B-B14F-4D97-AF65-F5344CB8AC3E}">
        <p14:creationId xmlns:p14="http://schemas.microsoft.com/office/powerpoint/2010/main" val="22871767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6DB6F-0E5B-4E11-BCE6-22D70303B850}"/>
              </a:ext>
            </a:extLst>
          </p:cNvPr>
          <p:cNvSpPr>
            <a:spLocks noGrp="1"/>
          </p:cNvSpPr>
          <p:nvPr>
            <p:ph type="title"/>
          </p:nvPr>
        </p:nvSpPr>
        <p:spPr>
          <a:xfrm>
            <a:off x="283566" y="411958"/>
            <a:ext cx="4974233" cy="2139553"/>
          </a:xfrm>
        </p:spPr>
        <p:txBody>
          <a:bodyPr/>
          <a:lstStyle/>
          <a:p>
            <a:r>
              <a:rPr lang="en-US" dirty="0"/>
              <a:t>WSM Or Transfer / Cases</a:t>
            </a:r>
          </a:p>
        </p:txBody>
      </p:sp>
      <p:sp>
        <p:nvSpPr>
          <p:cNvPr id="4" name="Slide Number Placeholder 3">
            <a:extLst>
              <a:ext uri="{FF2B5EF4-FFF2-40B4-BE49-F238E27FC236}">
                <a16:creationId xmlns:a16="http://schemas.microsoft.com/office/drawing/2014/main" id="{9B74BE6F-F089-43A1-BD6C-2DE312387F28}"/>
              </a:ext>
            </a:extLst>
          </p:cNvPr>
          <p:cNvSpPr>
            <a:spLocks noGrp="1"/>
          </p:cNvSpPr>
          <p:nvPr>
            <p:ph type="sldNum" sz="quarter" idx="12"/>
          </p:nvPr>
        </p:nvSpPr>
        <p:spPr/>
        <p:txBody>
          <a:bodyPr/>
          <a:lstStyle/>
          <a:p>
            <a:pPr algn="r"/>
            <a:fld id="{00000000-1234-1234-1234-123412341234}" type="slidenum">
              <a:rPr lang="en" smtClean="0"/>
              <a:pPr algn="r"/>
              <a:t>25</a:t>
            </a:fld>
            <a:endParaRPr lang="en" dirty="0"/>
          </a:p>
        </p:txBody>
      </p:sp>
    </p:spTree>
    <p:extLst>
      <p:ext uri="{BB962C8B-B14F-4D97-AF65-F5344CB8AC3E}">
        <p14:creationId xmlns:p14="http://schemas.microsoft.com/office/powerpoint/2010/main" val="13819232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5 Fun Call Center Soft Skills Training Activities | Fonolo">
            <a:extLst>
              <a:ext uri="{FF2B5EF4-FFF2-40B4-BE49-F238E27FC236}">
                <a16:creationId xmlns:a16="http://schemas.microsoft.com/office/drawing/2014/main" id="{3C727D34-ED41-6AD6-125D-EDE5A55B8AC7}"/>
              </a:ext>
            </a:extLst>
          </p:cNvPr>
          <p:cNvPicPr>
            <a:picLocks noChangeAspect="1" noChangeArrowheads="1"/>
          </p:cNvPicPr>
          <p:nvPr/>
        </p:nvPicPr>
        <p:blipFill>
          <a:blip r:embed="rId2">
            <a:alphaModFix amt="10000"/>
            <a:extLst>
              <a:ext uri="{28A0092B-C50C-407E-A947-70E740481C1C}">
                <a14:useLocalDpi xmlns:a14="http://schemas.microsoft.com/office/drawing/2010/main" val="0"/>
              </a:ext>
            </a:extLst>
          </a:blip>
          <a:srcRect/>
          <a:stretch>
            <a:fillRect/>
          </a:stretch>
        </p:blipFill>
        <p:spPr bwMode="auto">
          <a:xfrm>
            <a:off x="810985" y="452629"/>
            <a:ext cx="7176407" cy="410080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BC84B0B-D66A-15AA-097D-AFF3DBC4EB2E}"/>
              </a:ext>
            </a:extLst>
          </p:cNvPr>
          <p:cNvSpPr>
            <a:spLocks noGrp="1"/>
          </p:cNvSpPr>
          <p:nvPr>
            <p:ph type="title"/>
          </p:nvPr>
        </p:nvSpPr>
        <p:spPr/>
        <p:txBody>
          <a:bodyPr/>
          <a:lstStyle/>
          <a:p>
            <a:pPr algn="ctr"/>
            <a:r>
              <a:rPr lang="en-US" dirty="0"/>
              <a:t>Transfers – </a:t>
            </a:r>
            <a:r>
              <a:rPr lang="en-US" dirty="0">
                <a:solidFill>
                  <a:schemeClr val="tx1"/>
                </a:solidFill>
              </a:rPr>
              <a:t>WSM or Transfer/Cases?</a:t>
            </a:r>
          </a:p>
        </p:txBody>
      </p:sp>
      <p:pic>
        <p:nvPicPr>
          <p:cNvPr id="8" name="Picture 7">
            <a:extLst>
              <a:ext uri="{FF2B5EF4-FFF2-40B4-BE49-F238E27FC236}">
                <a16:creationId xmlns:a16="http://schemas.microsoft.com/office/drawing/2014/main" id="{1E27531E-5DF4-67F3-CE6A-545D89B71CFD}"/>
              </a:ext>
            </a:extLst>
          </p:cNvPr>
          <p:cNvPicPr>
            <a:picLocks noChangeAspect="1"/>
          </p:cNvPicPr>
          <p:nvPr/>
        </p:nvPicPr>
        <p:blipFill rotWithShape="1">
          <a:blip r:embed="rId3"/>
          <a:srcRect l="13598" t="5502" r="11059" b="18519"/>
          <a:stretch/>
        </p:blipFill>
        <p:spPr>
          <a:xfrm>
            <a:off x="1751319" y="1627018"/>
            <a:ext cx="1916524" cy="1932676"/>
          </a:xfrm>
          <a:prstGeom prst="flowChartConnector">
            <a:avLst/>
          </a:prstGeom>
        </p:spPr>
      </p:pic>
      <p:sp>
        <p:nvSpPr>
          <p:cNvPr id="10" name="Title 1">
            <a:extLst>
              <a:ext uri="{FF2B5EF4-FFF2-40B4-BE49-F238E27FC236}">
                <a16:creationId xmlns:a16="http://schemas.microsoft.com/office/drawing/2014/main" id="{06C122A0-7AAC-7F1A-5CB9-2DD8C305C9C1}"/>
              </a:ext>
            </a:extLst>
          </p:cNvPr>
          <p:cNvSpPr txBox="1">
            <a:spLocks/>
          </p:cNvSpPr>
          <p:nvPr/>
        </p:nvSpPr>
        <p:spPr>
          <a:xfrm>
            <a:off x="1073602" y="1264588"/>
            <a:ext cx="3325586" cy="367238"/>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pPr algn="ctr"/>
            <a:r>
              <a:rPr lang="en-US" sz="1800" dirty="0">
                <a:solidFill>
                  <a:srgbClr val="00A5B5"/>
                </a:solidFill>
              </a:rPr>
              <a:t>We refer to the WSM when:</a:t>
            </a:r>
          </a:p>
        </p:txBody>
      </p:sp>
      <p:sp>
        <p:nvSpPr>
          <p:cNvPr id="22" name="TextBox 21">
            <a:extLst>
              <a:ext uri="{FF2B5EF4-FFF2-40B4-BE49-F238E27FC236}">
                <a16:creationId xmlns:a16="http://schemas.microsoft.com/office/drawing/2014/main" id="{22691929-6544-C4F1-55DC-0C569F9D4E70}"/>
              </a:ext>
            </a:extLst>
          </p:cNvPr>
          <p:cNvSpPr txBox="1"/>
          <p:nvPr/>
        </p:nvSpPr>
        <p:spPr>
          <a:xfrm>
            <a:off x="230996" y="3535038"/>
            <a:ext cx="4685103" cy="1384995"/>
          </a:xfrm>
          <a:prstGeom prst="rect">
            <a:avLst/>
          </a:prstGeom>
          <a:noFill/>
        </p:spPr>
        <p:txBody>
          <a:bodyPr wrap="square">
            <a:spAutoFit/>
          </a:bodyPr>
          <a:lstStyle/>
          <a:p>
            <a:pPr marL="285750" indent="-285750" algn="ctr">
              <a:buFont typeface="Arial" panose="020B0604020202020204" pitchFamily="34" charset="0"/>
              <a:buChar char="•"/>
            </a:pPr>
            <a:r>
              <a:rPr lang="en-US" sz="1200" dirty="0">
                <a:latin typeface="Aptos Display" panose="020B0004020202020204" pitchFamily="34" charset="0"/>
              </a:rPr>
              <a:t>Employees missing hours / bonus payments /wrong rates</a:t>
            </a:r>
          </a:p>
          <a:p>
            <a:pPr marL="285750" indent="-285750" algn="ctr">
              <a:buFont typeface="Arial" panose="020B0604020202020204" pitchFamily="34" charset="0"/>
              <a:buChar char="•"/>
            </a:pPr>
            <a:r>
              <a:rPr lang="en-US" sz="1200" dirty="0">
                <a:latin typeface="Aptos Display" panose="020B0004020202020204" pitchFamily="34" charset="0"/>
              </a:rPr>
              <a:t>Providing Onboarding documents that are not in PRISM </a:t>
            </a:r>
          </a:p>
          <a:p>
            <a:pPr marL="285750" indent="-285750" algn="ctr">
              <a:buFont typeface="Arial" panose="020B0604020202020204" pitchFamily="34" charset="0"/>
              <a:buChar char="•"/>
            </a:pPr>
            <a:r>
              <a:rPr lang="en-US" sz="1200" dirty="0">
                <a:latin typeface="Aptos Display" panose="020B0004020202020204" pitchFamily="34" charset="0"/>
              </a:rPr>
              <a:t>Support with requests for benefits that are not offered by Vensure (Unknown Carrier)</a:t>
            </a:r>
          </a:p>
          <a:p>
            <a:pPr marL="285750" indent="-285750" algn="ctr">
              <a:buFont typeface="Arial" panose="020B0604020202020204" pitchFamily="34" charset="0"/>
              <a:buChar char="•"/>
            </a:pPr>
            <a:r>
              <a:rPr lang="en-US" sz="1200" dirty="0">
                <a:latin typeface="Aptos Display" panose="020B0004020202020204" pitchFamily="34" charset="0"/>
              </a:rPr>
              <a:t>PTO Missing hours from Payroll (WSM did not report hours).</a:t>
            </a:r>
          </a:p>
          <a:p>
            <a:pPr marL="285750" indent="-285750" algn="ctr">
              <a:buFont typeface="Arial" panose="020B0604020202020204" pitchFamily="34" charset="0"/>
              <a:buChar char="•"/>
            </a:pPr>
            <a:r>
              <a:rPr lang="en-US" sz="1200" dirty="0">
                <a:latin typeface="Aptos Display" panose="020B0004020202020204" pitchFamily="34" charset="0"/>
              </a:rPr>
              <a:t>We cannot locate the employee by any means</a:t>
            </a:r>
          </a:p>
          <a:p>
            <a:pPr marL="285750" indent="-285750" algn="ctr">
              <a:buFont typeface="Arial" panose="020B0604020202020204" pitchFamily="34" charset="0"/>
              <a:buChar char="•"/>
            </a:pPr>
            <a:r>
              <a:rPr lang="en-US" sz="1200" dirty="0">
                <a:latin typeface="Aptos Display" panose="020B0004020202020204" pitchFamily="34" charset="0"/>
              </a:rPr>
              <a:t>New Hire Entry </a:t>
            </a:r>
          </a:p>
        </p:txBody>
      </p:sp>
      <p:sp>
        <p:nvSpPr>
          <p:cNvPr id="28" name="TextBox 27">
            <a:extLst>
              <a:ext uri="{FF2B5EF4-FFF2-40B4-BE49-F238E27FC236}">
                <a16:creationId xmlns:a16="http://schemas.microsoft.com/office/drawing/2014/main" id="{6EECCF28-C435-8844-7050-7E2201CCACC7}"/>
              </a:ext>
            </a:extLst>
          </p:cNvPr>
          <p:cNvSpPr txBox="1"/>
          <p:nvPr/>
        </p:nvSpPr>
        <p:spPr>
          <a:xfrm>
            <a:off x="4759533" y="3536404"/>
            <a:ext cx="3905576" cy="1200329"/>
          </a:xfrm>
          <a:prstGeom prst="rect">
            <a:avLst/>
          </a:prstGeom>
          <a:noFill/>
        </p:spPr>
        <p:txBody>
          <a:bodyPr wrap="square">
            <a:spAutoFit/>
          </a:bodyPr>
          <a:lstStyle/>
          <a:p>
            <a:pPr marL="285750" indent="-285750" algn="ctr">
              <a:buFont typeface="Arial" panose="020B0604020202020204" pitchFamily="34" charset="0"/>
              <a:buChar char="•"/>
            </a:pPr>
            <a:r>
              <a:rPr lang="en-US" sz="1200" dirty="0">
                <a:latin typeface="Aptos Display" panose="020B0004020202020204" pitchFamily="34" charset="0"/>
              </a:rPr>
              <a:t>WSM / client already did their part and needs Vensure to Step in.</a:t>
            </a:r>
          </a:p>
          <a:p>
            <a:pPr marL="285750" indent="-285750" algn="ctr">
              <a:buFont typeface="Arial" panose="020B0604020202020204" pitchFamily="34" charset="0"/>
              <a:buChar char="•"/>
            </a:pPr>
            <a:r>
              <a:rPr lang="en-US" sz="1200" dirty="0">
                <a:latin typeface="Aptos Display" panose="020B0004020202020204" pitchFamily="34" charset="0"/>
              </a:rPr>
              <a:t>Adjustments, Payroll issues, and deductions review as these requests may take some time for review.</a:t>
            </a:r>
          </a:p>
          <a:p>
            <a:pPr marL="285750" indent="-285750" algn="ctr">
              <a:buFont typeface="Arial" panose="020B0604020202020204" pitchFamily="34" charset="0"/>
              <a:buChar char="•"/>
            </a:pPr>
            <a:r>
              <a:rPr lang="en-US" sz="1200" dirty="0">
                <a:latin typeface="Aptos Display" panose="020B0004020202020204" pitchFamily="34" charset="0"/>
              </a:rPr>
              <a:t>Escalations</a:t>
            </a:r>
          </a:p>
          <a:p>
            <a:pPr marL="285750" indent="-285750" algn="ctr">
              <a:buFont typeface="Arial" panose="020B0604020202020204" pitchFamily="34" charset="0"/>
              <a:buChar char="•"/>
            </a:pPr>
            <a:endParaRPr lang="en-US" sz="1200" dirty="0">
              <a:latin typeface="Aptos Display" panose="020B0004020202020204" pitchFamily="34" charset="0"/>
            </a:endParaRPr>
          </a:p>
        </p:txBody>
      </p:sp>
      <p:sp>
        <p:nvSpPr>
          <p:cNvPr id="29" name="Title 1">
            <a:extLst>
              <a:ext uri="{FF2B5EF4-FFF2-40B4-BE49-F238E27FC236}">
                <a16:creationId xmlns:a16="http://schemas.microsoft.com/office/drawing/2014/main" id="{F49F4A25-7E2F-CFA8-3075-E4E5A257A2FA}"/>
              </a:ext>
            </a:extLst>
          </p:cNvPr>
          <p:cNvSpPr txBox="1">
            <a:spLocks/>
          </p:cNvSpPr>
          <p:nvPr/>
        </p:nvSpPr>
        <p:spPr>
          <a:xfrm>
            <a:off x="5007429" y="1247337"/>
            <a:ext cx="3325586" cy="367238"/>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pPr algn="ctr"/>
            <a:r>
              <a:rPr lang="en-US" sz="1800" dirty="0">
                <a:solidFill>
                  <a:srgbClr val="00A5B5"/>
                </a:solidFill>
              </a:rPr>
              <a:t>When to transfer / Case:</a:t>
            </a:r>
          </a:p>
        </p:txBody>
      </p:sp>
      <p:pic>
        <p:nvPicPr>
          <p:cNvPr id="2054" name="Picture 6" descr="Employee transfer Royalty Free Vector Image - VectorStock">
            <a:extLst>
              <a:ext uri="{FF2B5EF4-FFF2-40B4-BE49-F238E27FC236}">
                <a16:creationId xmlns:a16="http://schemas.microsoft.com/office/drawing/2014/main" id="{8D745025-6A77-915B-EBFD-508DE3081B7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8054"/>
          <a:stretch/>
        </p:blipFill>
        <p:spPr bwMode="auto">
          <a:xfrm>
            <a:off x="5879213" y="1766527"/>
            <a:ext cx="1582018" cy="1653657"/>
          </a:xfrm>
          <a:prstGeom prst="flowChartConnector">
            <a:avLst/>
          </a:prstGeom>
          <a:noFill/>
          <a:ln>
            <a:solidFill>
              <a:schemeClr val="bg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06883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6DB6F-0E5B-4E11-BCE6-22D70303B850}"/>
              </a:ext>
            </a:extLst>
          </p:cNvPr>
          <p:cNvSpPr>
            <a:spLocks noGrp="1"/>
          </p:cNvSpPr>
          <p:nvPr>
            <p:ph type="title"/>
          </p:nvPr>
        </p:nvSpPr>
        <p:spPr>
          <a:xfrm>
            <a:off x="283566" y="411958"/>
            <a:ext cx="4974233" cy="2139553"/>
          </a:xfrm>
        </p:spPr>
        <p:txBody>
          <a:bodyPr/>
          <a:lstStyle/>
          <a:p>
            <a:r>
              <a:rPr lang="en-US" dirty="0"/>
              <a:t>Practice Time</a:t>
            </a:r>
          </a:p>
        </p:txBody>
      </p:sp>
      <p:sp>
        <p:nvSpPr>
          <p:cNvPr id="4" name="Slide Number Placeholder 3">
            <a:extLst>
              <a:ext uri="{FF2B5EF4-FFF2-40B4-BE49-F238E27FC236}">
                <a16:creationId xmlns:a16="http://schemas.microsoft.com/office/drawing/2014/main" id="{9B74BE6F-F089-43A1-BD6C-2DE312387F28}"/>
              </a:ext>
            </a:extLst>
          </p:cNvPr>
          <p:cNvSpPr>
            <a:spLocks noGrp="1"/>
          </p:cNvSpPr>
          <p:nvPr>
            <p:ph type="sldNum" sz="quarter" idx="12"/>
          </p:nvPr>
        </p:nvSpPr>
        <p:spPr/>
        <p:txBody>
          <a:bodyPr/>
          <a:lstStyle/>
          <a:p>
            <a:pPr algn="r"/>
            <a:fld id="{00000000-1234-1234-1234-123412341234}" type="slidenum">
              <a:rPr lang="en" smtClean="0"/>
              <a:pPr algn="r"/>
              <a:t>27</a:t>
            </a:fld>
            <a:endParaRPr lang="en" dirty="0"/>
          </a:p>
        </p:txBody>
      </p:sp>
    </p:spTree>
    <p:extLst>
      <p:ext uri="{BB962C8B-B14F-4D97-AF65-F5344CB8AC3E}">
        <p14:creationId xmlns:p14="http://schemas.microsoft.com/office/powerpoint/2010/main" val="14409368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descr="Asking questions Vectors &amp; Illustrations for Free Download | Freepik">
            <a:extLst>
              <a:ext uri="{FF2B5EF4-FFF2-40B4-BE49-F238E27FC236}">
                <a16:creationId xmlns:a16="http://schemas.microsoft.com/office/drawing/2014/main" id="{7D2CBAD1-6B4C-9268-0585-367A02378436}"/>
              </a:ext>
            </a:extLst>
          </p:cNvPr>
          <p:cNvPicPr>
            <a:picLocks noChangeAspect="1" noChangeArrowheads="1"/>
          </p:cNvPicPr>
          <p:nvPr/>
        </p:nvPicPr>
        <p:blipFill>
          <a:blip r:embed="rId2">
            <a:alphaModFix amt="10000"/>
            <a:extLst>
              <a:ext uri="{28A0092B-C50C-407E-A947-70E740481C1C}">
                <a14:useLocalDpi xmlns:a14="http://schemas.microsoft.com/office/drawing/2010/main" val="0"/>
              </a:ext>
            </a:extLst>
          </a:blip>
          <a:srcRect/>
          <a:stretch>
            <a:fillRect/>
          </a:stretch>
        </p:blipFill>
        <p:spPr bwMode="auto">
          <a:xfrm>
            <a:off x="2000250" y="0"/>
            <a:ext cx="51435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BC84B0B-D66A-15AA-097D-AFF3DBC4EB2E}"/>
              </a:ext>
            </a:extLst>
          </p:cNvPr>
          <p:cNvSpPr>
            <a:spLocks noGrp="1"/>
          </p:cNvSpPr>
          <p:nvPr>
            <p:ph type="title"/>
          </p:nvPr>
        </p:nvSpPr>
        <p:spPr/>
        <p:txBody>
          <a:bodyPr/>
          <a:lstStyle/>
          <a:p>
            <a:pPr algn="ctr"/>
            <a:r>
              <a:rPr lang="en-US" dirty="0"/>
              <a:t>Transfers – </a:t>
            </a:r>
            <a:r>
              <a:rPr lang="en-US" dirty="0">
                <a:solidFill>
                  <a:schemeClr val="tx1"/>
                </a:solidFill>
              </a:rPr>
              <a:t>Scenarios</a:t>
            </a:r>
          </a:p>
        </p:txBody>
      </p:sp>
      <p:sp>
        <p:nvSpPr>
          <p:cNvPr id="4" name="TextBox 1">
            <a:extLst>
              <a:ext uri="{FF2B5EF4-FFF2-40B4-BE49-F238E27FC236}">
                <a16:creationId xmlns:a16="http://schemas.microsoft.com/office/drawing/2014/main" id="{0CEC37AB-34D3-80D3-4C5D-690797F07861}"/>
              </a:ext>
            </a:extLst>
          </p:cNvPr>
          <p:cNvSpPr txBox="1"/>
          <p:nvPr/>
        </p:nvSpPr>
        <p:spPr>
          <a:xfrm>
            <a:off x="1080362" y="1329904"/>
            <a:ext cx="6983275" cy="923330"/>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r>
              <a:rPr lang="en-US" dirty="0">
                <a:solidFill>
                  <a:srgbClr val="706866"/>
                </a:solidFill>
              </a:rPr>
              <a:t>Hi, this is Sheryl Clarkson, I was reviewing my payment and I do not see the bonus I was promised for my referrals </a:t>
            </a:r>
            <a:r>
              <a:rPr lang="en-US" b="1" i="1" u="sng" dirty="0">
                <a:solidFill>
                  <a:srgbClr val="706866"/>
                </a:solidFill>
              </a:rPr>
              <a:t>(NOT EMPOWER Client)</a:t>
            </a:r>
            <a:r>
              <a:rPr lang="en-US" dirty="0">
                <a:solidFill>
                  <a:srgbClr val="706866"/>
                </a:solidFill>
              </a:rPr>
              <a:t>, can you assist?</a:t>
            </a:r>
          </a:p>
        </p:txBody>
      </p:sp>
      <p:pic>
        <p:nvPicPr>
          <p:cNvPr id="9" name="Picture 8">
            <a:extLst>
              <a:ext uri="{FF2B5EF4-FFF2-40B4-BE49-F238E27FC236}">
                <a16:creationId xmlns:a16="http://schemas.microsoft.com/office/drawing/2014/main" id="{8254BF08-D229-3D06-B859-648F7324D09F}"/>
              </a:ext>
            </a:extLst>
          </p:cNvPr>
          <p:cNvPicPr>
            <a:picLocks noChangeAspect="1"/>
          </p:cNvPicPr>
          <p:nvPr/>
        </p:nvPicPr>
        <p:blipFill rotWithShape="1">
          <a:blip r:embed="rId3"/>
          <a:srcRect l="13598" t="5502" r="11059" b="18519"/>
          <a:stretch/>
        </p:blipFill>
        <p:spPr>
          <a:xfrm>
            <a:off x="1722897" y="2324120"/>
            <a:ext cx="1916524" cy="1932676"/>
          </a:xfrm>
          <a:prstGeom prst="flowChartConnector">
            <a:avLst/>
          </a:prstGeom>
        </p:spPr>
      </p:pic>
      <p:pic>
        <p:nvPicPr>
          <p:cNvPr id="10" name="Picture 6" descr="Employee transfer Royalty Free Vector Image - VectorStock">
            <a:extLst>
              <a:ext uri="{FF2B5EF4-FFF2-40B4-BE49-F238E27FC236}">
                <a16:creationId xmlns:a16="http://schemas.microsoft.com/office/drawing/2014/main" id="{33E1705C-62E8-E5CD-7E9C-A2C5D01FC36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8054"/>
          <a:stretch/>
        </p:blipFill>
        <p:spPr bwMode="auto">
          <a:xfrm>
            <a:off x="5689639" y="2486273"/>
            <a:ext cx="1582018" cy="1653657"/>
          </a:xfrm>
          <a:prstGeom prst="flowChartConnector">
            <a:avLst/>
          </a:prstGeom>
          <a:noFill/>
          <a:ln>
            <a:solidFill>
              <a:schemeClr val="bg2"/>
            </a:solidFill>
          </a:ln>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a16="http://schemas.microsoft.com/office/drawing/2014/main" id="{CEDFD69D-05D5-E5F2-4375-3276B9B2344E}"/>
              </a:ext>
            </a:extLst>
          </p:cNvPr>
          <p:cNvSpPr txBox="1">
            <a:spLocks/>
          </p:cNvSpPr>
          <p:nvPr/>
        </p:nvSpPr>
        <p:spPr>
          <a:xfrm>
            <a:off x="1916713" y="4369748"/>
            <a:ext cx="1463577" cy="203170"/>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pPr algn="ctr"/>
            <a:r>
              <a:rPr lang="en-US" sz="1800" dirty="0">
                <a:solidFill>
                  <a:srgbClr val="00A5B5"/>
                </a:solidFill>
              </a:rPr>
              <a:t>WSM</a:t>
            </a:r>
          </a:p>
        </p:txBody>
      </p:sp>
      <p:sp>
        <p:nvSpPr>
          <p:cNvPr id="12" name="Title 1">
            <a:extLst>
              <a:ext uri="{FF2B5EF4-FFF2-40B4-BE49-F238E27FC236}">
                <a16:creationId xmlns:a16="http://schemas.microsoft.com/office/drawing/2014/main" id="{E43421C7-EE57-A23A-4F14-BF8D58875A62}"/>
              </a:ext>
            </a:extLst>
          </p:cNvPr>
          <p:cNvSpPr txBox="1">
            <a:spLocks/>
          </p:cNvSpPr>
          <p:nvPr/>
        </p:nvSpPr>
        <p:spPr>
          <a:xfrm>
            <a:off x="5808080" y="4256796"/>
            <a:ext cx="1463577" cy="203170"/>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pPr algn="ctr"/>
            <a:r>
              <a:rPr lang="en-US" sz="1800" dirty="0">
                <a:solidFill>
                  <a:srgbClr val="00A5B5"/>
                </a:solidFill>
              </a:rPr>
              <a:t>Transfer / Case</a:t>
            </a:r>
          </a:p>
        </p:txBody>
      </p:sp>
      <p:sp>
        <p:nvSpPr>
          <p:cNvPr id="13" name="Title 1">
            <a:extLst>
              <a:ext uri="{FF2B5EF4-FFF2-40B4-BE49-F238E27FC236}">
                <a16:creationId xmlns:a16="http://schemas.microsoft.com/office/drawing/2014/main" id="{6D549899-454B-2DBE-A340-8D5416AC0003}"/>
              </a:ext>
            </a:extLst>
          </p:cNvPr>
          <p:cNvSpPr txBox="1">
            <a:spLocks/>
          </p:cNvSpPr>
          <p:nvPr/>
        </p:nvSpPr>
        <p:spPr>
          <a:xfrm>
            <a:off x="3916413" y="3211516"/>
            <a:ext cx="1463577" cy="203170"/>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pPr algn="ctr"/>
            <a:r>
              <a:rPr lang="en-US" sz="1800" dirty="0">
                <a:solidFill>
                  <a:srgbClr val="00A5B5"/>
                </a:solidFill>
              </a:rPr>
              <a:t>Or</a:t>
            </a:r>
          </a:p>
        </p:txBody>
      </p:sp>
    </p:spTree>
    <p:extLst>
      <p:ext uri="{BB962C8B-B14F-4D97-AF65-F5344CB8AC3E}">
        <p14:creationId xmlns:p14="http://schemas.microsoft.com/office/powerpoint/2010/main" val="41884308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descr="Asking questions Vectors &amp; Illustrations for Free Download | Freepik">
            <a:extLst>
              <a:ext uri="{FF2B5EF4-FFF2-40B4-BE49-F238E27FC236}">
                <a16:creationId xmlns:a16="http://schemas.microsoft.com/office/drawing/2014/main" id="{882177A8-2057-FC8D-CF05-7B46F8A8DA3E}"/>
              </a:ext>
            </a:extLst>
          </p:cNvPr>
          <p:cNvPicPr>
            <a:picLocks noChangeAspect="1" noChangeArrowheads="1"/>
          </p:cNvPicPr>
          <p:nvPr/>
        </p:nvPicPr>
        <p:blipFill>
          <a:blip r:embed="rId2">
            <a:alphaModFix amt="10000"/>
            <a:extLst>
              <a:ext uri="{28A0092B-C50C-407E-A947-70E740481C1C}">
                <a14:useLocalDpi xmlns:a14="http://schemas.microsoft.com/office/drawing/2010/main" val="0"/>
              </a:ext>
            </a:extLst>
          </a:blip>
          <a:srcRect/>
          <a:stretch>
            <a:fillRect/>
          </a:stretch>
        </p:blipFill>
        <p:spPr bwMode="auto">
          <a:xfrm>
            <a:off x="2000250" y="0"/>
            <a:ext cx="51435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BC84B0B-D66A-15AA-097D-AFF3DBC4EB2E}"/>
              </a:ext>
            </a:extLst>
          </p:cNvPr>
          <p:cNvSpPr>
            <a:spLocks noGrp="1"/>
          </p:cNvSpPr>
          <p:nvPr>
            <p:ph type="title"/>
          </p:nvPr>
        </p:nvSpPr>
        <p:spPr/>
        <p:txBody>
          <a:bodyPr/>
          <a:lstStyle/>
          <a:p>
            <a:pPr algn="ctr"/>
            <a:r>
              <a:rPr lang="en-US" dirty="0"/>
              <a:t>Transfers – </a:t>
            </a:r>
            <a:r>
              <a:rPr lang="en-US" dirty="0">
                <a:solidFill>
                  <a:schemeClr val="tx1"/>
                </a:solidFill>
              </a:rPr>
              <a:t>Scenarios</a:t>
            </a:r>
          </a:p>
        </p:txBody>
      </p:sp>
      <p:pic>
        <p:nvPicPr>
          <p:cNvPr id="9" name="Picture 8">
            <a:extLst>
              <a:ext uri="{FF2B5EF4-FFF2-40B4-BE49-F238E27FC236}">
                <a16:creationId xmlns:a16="http://schemas.microsoft.com/office/drawing/2014/main" id="{8254BF08-D229-3D06-B859-648F7324D09F}"/>
              </a:ext>
            </a:extLst>
          </p:cNvPr>
          <p:cNvPicPr>
            <a:picLocks noChangeAspect="1"/>
          </p:cNvPicPr>
          <p:nvPr/>
        </p:nvPicPr>
        <p:blipFill rotWithShape="1">
          <a:blip r:embed="rId3"/>
          <a:srcRect l="13598" t="5502" r="11059" b="18519"/>
          <a:stretch/>
        </p:blipFill>
        <p:spPr>
          <a:xfrm>
            <a:off x="1690240" y="2346763"/>
            <a:ext cx="1916524" cy="1932676"/>
          </a:xfrm>
          <a:prstGeom prst="flowChartConnector">
            <a:avLst/>
          </a:prstGeom>
          <a:ln w="57150">
            <a:solidFill>
              <a:srgbClr val="FFC000"/>
            </a:solidFill>
          </a:ln>
        </p:spPr>
      </p:pic>
      <p:sp>
        <p:nvSpPr>
          <p:cNvPr id="11" name="Title 1">
            <a:extLst>
              <a:ext uri="{FF2B5EF4-FFF2-40B4-BE49-F238E27FC236}">
                <a16:creationId xmlns:a16="http://schemas.microsoft.com/office/drawing/2014/main" id="{CEDFD69D-05D5-E5F2-4375-3276B9B2344E}"/>
              </a:ext>
            </a:extLst>
          </p:cNvPr>
          <p:cNvSpPr txBox="1">
            <a:spLocks/>
          </p:cNvSpPr>
          <p:nvPr/>
        </p:nvSpPr>
        <p:spPr>
          <a:xfrm>
            <a:off x="1916713" y="4359734"/>
            <a:ext cx="1463577" cy="203170"/>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pPr algn="ctr"/>
            <a:r>
              <a:rPr lang="en-US" sz="1800" dirty="0">
                <a:solidFill>
                  <a:srgbClr val="00A5B5"/>
                </a:solidFill>
              </a:rPr>
              <a:t>WSM</a:t>
            </a:r>
          </a:p>
        </p:txBody>
      </p:sp>
      <p:sp>
        <p:nvSpPr>
          <p:cNvPr id="12" name="Title 1">
            <a:extLst>
              <a:ext uri="{FF2B5EF4-FFF2-40B4-BE49-F238E27FC236}">
                <a16:creationId xmlns:a16="http://schemas.microsoft.com/office/drawing/2014/main" id="{E43421C7-EE57-A23A-4F14-BF8D58875A62}"/>
              </a:ext>
            </a:extLst>
          </p:cNvPr>
          <p:cNvSpPr txBox="1">
            <a:spLocks/>
          </p:cNvSpPr>
          <p:nvPr/>
        </p:nvSpPr>
        <p:spPr>
          <a:xfrm>
            <a:off x="3816685" y="2731636"/>
            <a:ext cx="3756818" cy="1121907"/>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pPr algn="ctr"/>
            <a:r>
              <a:rPr lang="en-US" sz="1800" dirty="0">
                <a:solidFill>
                  <a:srgbClr val="00A5B5"/>
                </a:solidFill>
              </a:rPr>
              <a:t>Bonus payments are included in the paycheck per the Client’s instructions, Once they confirm the bonus, Payroll can assist.</a:t>
            </a:r>
          </a:p>
        </p:txBody>
      </p:sp>
      <p:sp>
        <p:nvSpPr>
          <p:cNvPr id="5" name="TextBox 1">
            <a:extLst>
              <a:ext uri="{FF2B5EF4-FFF2-40B4-BE49-F238E27FC236}">
                <a16:creationId xmlns:a16="http://schemas.microsoft.com/office/drawing/2014/main" id="{622D982F-2F1F-C00C-8D8F-51B3D8E0EBA8}"/>
              </a:ext>
            </a:extLst>
          </p:cNvPr>
          <p:cNvSpPr txBox="1"/>
          <p:nvPr/>
        </p:nvSpPr>
        <p:spPr>
          <a:xfrm>
            <a:off x="1080362" y="1329904"/>
            <a:ext cx="6983275" cy="923330"/>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r>
              <a:rPr lang="en-US" dirty="0">
                <a:solidFill>
                  <a:srgbClr val="706866"/>
                </a:solidFill>
              </a:rPr>
              <a:t>Hi, this is Sheryl Clarkson, I was reviewing my payment and I do not see the bonus I was promised for my referrals </a:t>
            </a:r>
            <a:r>
              <a:rPr lang="en-US" b="1" i="1" u="sng" dirty="0">
                <a:solidFill>
                  <a:srgbClr val="706866"/>
                </a:solidFill>
              </a:rPr>
              <a:t>(NOT EMPOWER Client)</a:t>
            </a:r>
            <a:r>
              <a:rPr lang="en-US" dirty="0">
                <a:solidFill>
                  <a:srgbClr val="706866"/>
                </a:solidFill>
              </a:rPr>
              <a:t>, can you assist?</a:t>
            </a:r>
          </a:p>
        </p:txBody>
      </p:sp>
    </p:spTree>
    <p:extLst>
      <p:ext uri="{BB962C8B-B14F-4D97-AF65-F5344CB8AC3E}">
        <p14:creationId xmlns:p14="http://schemas.microsoft.com/office/powerpoint/2010/main" val="2117625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0" name="Picture 16" descr="Call Center: qué es, cómo funciona, tipos y desafíos - Omnia WFM">
            <a:extLst>
              <a:ext uri="{FF2B5EF4-FFF2-40B4-BE49-F238E27FC236}">
                <a16:creationId xmlns:a16="http://schemas.microsoft.com/office/drawing/2014/main" id="{08FC1340-5EC0-F171-060A-863BE5563646}"/>
              </a:ext>
            </a:extLst>
          </p:cNvPr>
          <p:cNvPicPr>
            <a:picLocks noChangeAspect="1" noChangeArrowheads="1"/>
          </p:cNvPicPr>
          <p:nvPr/>
        </p:nvPicPr>
        <p:blipFill rotWithShape="1">
          <a:blip r:embed="rId3">
            <a:alphaModFix amt="5000"/>
            <a:extLst>
              <a:ext uri="{28A0092B-C50C-407E-A947-70E740481C1C}">
                <a14:useLocalDpi xmlns:a14="http://schemas.microsoft.com/office/drawing/2010/main" val="0"/>
              </a:ext>
            </a:extLst>
          </a:blip>
          <a:srcRect l="13871" r="14002"/>
          <a:stretch/>
        </p:blipFill>
        <p:spPr bwMode="auto">
          <a:xfrm>
            <a:off x="1453437" y="158385"/>
            <a:ext cx="6183086" cy="4762500"/>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5C27312E-BF54-6483-36B6-AD62E410BE26}"/>
              </a:ext>
            </a:extLst>
          </p:cNvPr>
          <p:cNvSpPr txBox="1">
            <a:spLocks/>
          </p:cNvSpPr>
          <p:nvPr/>
        </p:nvSpPr>
        <p:spPr>
          <a:xfrm>
            <a:off x="474726" y="605029"/>
            <a:ext cx="7886700" cy="367238"/>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pPr algn="ctr"/>
            <a:r>
              <a:rPr lang="en-US" dirty="0"/>
              <a:t>Transfers – </a:t>
            </a:r>
            <a:r>
              <a:rPr lang="en-US" dirty="0">
                <a:solidFill>
                  <a:schemeClr val="tx1"/>
                </a:solidFill>
              </a:rPr>
              <a:t> Development</a:t>
            </a:r>
          </a:p>
        </p:txBody>
      </p:sp>
      <p:grpSp>
        <p:nvGrpSpPr>
          <p:cNvPr id="31" name="Group 30">
            <a:extLst>
              <a:ext uri="{FF2B5EF4-FFF2-40B4-BE49-F238E27FC236}">
                <a16:creationId xmlns:a16="http://schemas.microsoft.com/office/drawing/2014/main" id="{EEA774F1-C689-82BD-F415-600C0E09570B}"/>
              </a:ext>
            </a:extLst>
          </p:cNvPr>
          <p:cNvGrpSpPr/>
          <p:nvPr/>
        </p:nvGrpSpPr>
        <p:grpSpPr>
          <a:xfrm>
            <a:off x="781738" y="2262059"/>
            <a:ext cx="1525346" cy="1198330"/>
            <a:chOff x="399595" y="2360129"/>
            <a:chExt cx="1525346" cy="1198330"/>
          </a:xfrm>
        </p:grpSpPr>
        <p:pic>
          <p:nvPicPr>
            <p:cNvPr id="1028" name="Picture 4" descr="Premium Vector | Businessman talking on mobile phone. young man calling or  contacting customers. office worker chatting on business using smartphone.  colored flat vector illustration isolated on white background.">
              <a:extLst>
                <a:ext uri="{FF2B5EF4-FFF2-40B4-BE49-F238E27FC236}">
                  <a16:creationId xmlns:a16="http://schemas.microsoft.com/office/drawing/2014/main" id="{901FB936-F75A-2248-6C4C-F8723D450A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756" y="2360129"/>
              <a:ext cx="883396" cy="883396"/>
            </a:xfrm>
            <a:prstGeom prst="flowChartConnector">
              <a:avLst/>
            </a:prstGeom>
            <a:noFill/>
            <a:ln>
              <a:solidFill>
                <a:schemeClr val="bg2"/>
              </a:solidFill>
            </a:ln>
            <a:extLst>
              <a:ext uri="{909E8E84-426E-40DD-AFC4-6F175D3DCCD1}">
                <a14:hiddenFill xmlns:a14="http://schemas.microsoft.com/office/drawing/2010/main">
                  <a:solidFill>
                    <a:srgbClr val="FFFFFF"/>
                  </a:solidFill>
                </a14:hiddenFill>
              </a:ext>
            </a:extLst>
          </p:spPr>
        </p:pic>
        <p:sp>
          <p:nvSpPr>
            <p:cNvPr id="19" name="Title 2">
              <a:extLst>
                <a:ext uri="{FF2B5EF4-FFF2-40B4-BE49-F238E27FC236}">
                  <a16:creationId xmlns:a16="http://schemas.microsoft.com/office/drawing/2014/main" id="{ABFDBB63-C2D6-A7E8-1E34-6E5A711D4E96}"/>
                </a:ext>
              </a:extLst>
            </p:cNvPr>
            <p:cNvSpPr txBox="1">
              <a:spLocks/>
            </p:cNvSpPr>
            <p:nvPr/>
          </p:nvSpPr>
          <p:spPr>
            <a:xfrm>
              <a:off x="399595" y="3309001"/>
              <a:ext cx="1525346" cy="249458"/>
            </a:xfrm>
            <a:prstGeom prst="rect">
              <a:avLst/>
            </a:prstGeom>
          </p:spPr>
          <p:txBody>
            <a:bodyPr vert="horz" lIns="0" tIns="0" rIns="0" bIns="0" rtlCol="0" anchor="t" anchorCtr="0">
              <a:no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pPr algn="ctr"/>
              <a:r>
                <a:rPr lang="en-US" sz="1200" b="1" dirty="0">
                  <a:solidFill>
                    <a:srgbClr val="FA6D26"/>
                  </a:solidFill>
                </a:rPr>
                <a:t>Employee’s Request</a:t>
              </a:r>
            </a:p>
          </p:txBody>
        </p:sp>
      </p:grpSp>
      <p:grpSp>
        <p:nvGrpSpPr>
          <p:cNvPr id="29" name="Group 28">
            <a:extLst>
              <a:ext uri="{FF2B5EF4-FFF2-40B4-BE49-F238E27FC236}">
                <a16:creationId xmlns:a16="http://schemas.microsoft.com/office/drawing/2014/main" id="{26C64E60-C79F-2CED-C295-5E1E7C065773}"/>
              </a:ext>
            </a:extLst>
          </p:cNvPr>
          <p:cNvGrpSpPr/>
          <p:nvPr/>
        </p:nvGrpSpPr>
        <p:grpSpPr>
          <a:xfrm>
            <a:off x="1961377" y="2262059"/>
            <a:ext cx="2710543" cy="1338952"/>
            <a:chOff x="1333213" y="2345359"/>
            <a:chExt cx="2710543" cy="1338952"/>
          </a:xfrm>
        </p:grpSpPr>
        <p:pic>
          <p:nvPicPr>
            <p:cNvPr id="1030" name="Picture 6" descr="Search Free Vector Icon Designed By Vectors Market - Transparent Marketing  Icons Png, Png Download - 1200x630(#545783) - PngFind">
              <a:extLst>
                <a:ext uri="{FF2B5EF4-FFF2-40B4-BE49-F238E27FC236}">
                  <a16:creationId xmlns:a16="http://schemas.microsoft.com/office/drawing/2014/main" id="{4758F38D-D28F-CF45-4995-A26CE88F7D2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740" t="6561" r="13276" b="7725"/>
            <a:stretch/>
          </p:blipFill>
          <p:spPr bwMode="auto">
            <a:xfrm>
              <a:off x="2219307" y="2345359"/>
              <a:ext cx="900846" cy="883396"/>
            </a:xfrm>
            <a:prstGeom prst="flowChartConnector">
              <a:avLst/>
            </a:prstGeom>
            <a:noFill/>
            <a:extLst>
              <a:ext uri="{909E8E84-426E-40DD-AFC4-6F175D3DCCD1}">
                <a14:hiddenFill xmlns:a14="http://schemas.microsoft.com/office/drawing/2010/main">
                  <a:solidFill>
                    <a:srgbClr val="FFFFFF"/>
                  </a:solidFill>
                </a14:hiddenFill>
              </a:ext>
            </a:extLst>
          </p:spPr>
        </p:pic>
        <p:sp>
          <p:nvSpPr>
            <p:cNvPr id="20" name="Title 2">
              <a:extLst>
                <a:ext uri="{FF2B5EF4-FFF2-40B4-BE49-F238E27FC236}">
                  <a16:creationId xmlns:a16="http://schemas.microsoft.com/office/drawing/2014/main" id="{47023C39-8193-C1C1-55D6-956F25AA545C}"/>
                </a:ext>
              </a:extLst>
            </p:cNvPr>
            <p:cNvSpPr txBox="1">
              <a:spLocks/>
            </p:cNvSpPr>
            <p:nvPr/>
          </p:nvSpPr>
          <p:spPr>
            <a:xfrm>
              <a:off x="1333213" y="3317073"/>
              <a:ext cx="2710543" cy="367238"/>
            </a:xfrm>
            <a:prstGeom prst="rect">
              <a:avLst/>
            </a:prstGeom>
          </p:spPr>
          <p:txBody>
            <a:bodyPr vert="horz" lIns="0" tIns="0" rIns="0" bIns="0" rtlCol="0" anchor="t" anchorCtr="0">
              <a:no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pPr algn="ctr"/>
              <a:r>
                <a:rPr lang="en-US" sz="1200" b="1" dirty="0">
                  <a:solidFill>
                    <a:srgbClr val="FA6D26"/>
                  </a:solidFill>
                </a:rPr>
                <a:t>SOP Search</a:t>
              </a:r>
            </a:p>
          </p:txBody>
        </p:sp>
      </p:grpSp>
      <p:grpSp>
        <p:nvGrpSpPr>
          <p:cNvPr id="28" name="Group 27">
            <a:extLst>
              <a:ext uri="{FF2B5EF4-FFF2-40B4-BE49-F238E27FC236}">
                <a16:creationId xmlns:a16="http://schemas.microsoft.com/office/drawing/2014/main" id="{524F8295-6602-89A0-6E02-BAFC6F7280F4}"/>
              </a:ext>
            </a:extLst>
          </p:cNvPr>
          <p:cNvGrpSpPr/>
          <p:nvPr/>
        </p:nvGrpSpPr>
        <p:grpSpPr>
          <a:xfrm>
            <a:off x="4431129" y="2169573"/>
            <a:ext cx="1525346" cy="1305586"/>
            <a:chOff x="3397897" y="2345359"/>
            <a:chExt cx="1525346" cy="1305586"/>
          </a:xfrm>
        </p:grpSpPr>
        <p:sp>
          <p:nvSpPr>
            <p:cNvPr id="21" name="Title 2">
              <a:extLst>
                <a:ext uri="{FF2B5EF4-FFF2-40B4-BE49-F238E27FC236}">
                  <a16:creationId xmlns:a16="http://schemas.microsoft.com/office/drawing/2014/main" id="{E937925E-AB1D-3B2A-80FC-15FD1FC21048}"/>
                </a:ext>
              </a:extLst>
            </p:cNvPr>
            <p:cNvSpPr txBox="1">
              <a:spLocks/>
            </p:cNvSpPr>
            <p:nvPr/>
          </p:nvSpPr>
          <p:spPr>
            <a:xfrm>
              <a:off x="3397897" y="3323178"/>
              <a:ext cx="1525346" cy="327767"/>
            </a:xfrm>
            <a:prstGeom prst="rect">
              <a:avLst/>
            </a:prstGeom>
          </p:spPr>
          <p:txBody>
            <a:bodyPr vert="horz" lIns="0" tIns="0" rIns="0" bIns="0" rtlCol="0" anchor="t" anchorCtr="0">
              <a:no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pPr algn="ctr"/>
              <a:r>
                <a:rPr lang="en-US" sz="1200" b="1" dirty="0">
                  <a:solidFill>
                    <a:srgbClr val="FA6D26"/>
                  </a:solidFill>
                </a:rPr>
                <a:t>Consult with leadership</a:t>
              </a:r>
            </a:p>
          </p:txBody>
        </p:sp>
        <p:pic>
          <p:nvPicPr>
            <p:cNvPr id="1034" name="Picture 10" descr="Expert Images - Free Download on Freepik">
              <a:extLst>
                <a:ext uri="{FF2B5EF4-FFF2-40B4-BE49-F238E27FC236}">
                  <a16:creationId xmlns:a16="http://schemas.microsoft.com/office/drawing/2014/main" id="{B79FEA9C-7F2E-D0AF-4860-BB7E002DAC1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9981" t="-742" r="14822" b="742"/>
            <a:stretch/>
          </p:blipFill>
          <p:spPr bwMode="auto">
            <a:xfrm>
              <a:off x="3710147" y="2345359"/>
              <a:ext cx="900846" cy="920409"/>
            </a:xfrm>
            <a:prstGeom prst="flowChartConnector">
              <a:avLst/>
            </a:prstGeom>
            <a:noFill/>
            <a:ln>
              <a:solidFill>
                <a:schemeClr val="bg2"/>
              </a:solidFill>
            </a:ln>
            <a:extLst>
              <a:ext uri="{909E8E84-426E-40DD-AFC4-6F175D3DCCD1}">
                <a14:hiddenFill xmlns:a14="http://schemas.microsoft.com/office/drawing/2010/main">
                  <a:solidFill>
                    <a:srgbClr val="FFFFFF"/>
                  </a:solidFill>
                </a14:hiddenFill>
              </a:ext>
            </a:extLst>
          </p:spPr>
        </p:pic>
      </p:grpSp>
      <p:grpSp>
        <p:nvGrpSpPr>
          <p:cNvPr id="30" name="Group 29">
            <a:extLst>
              <a:ext uri="{FF2B5EF4-FFF2-40B4-BE49-F238E27FC236}">
                <a16:creationId xmlns:a16="http://schemas.microsoft.com/office/drawing/2014/main" id="{75BDFF33-E853-4136-12EC-2C1963084E77}"/>
              </a:ext>
            </a:extLst>
          </p:cNvPr>
          <p:cNvGrpSpPr/>
          <p:nvPr/>
        </p:nvGrpSpPr>
        <p:grpSpPr>
          <a:xfrm>
            <a:off x="5574683" y="1119847"/>
            <a:ext cx="2710543" cy="3401798"/>
            <a:chOff x="4867439" y="1217917"/>
            <a:chExt cx="2710543" cy="3401798"/>
          </a:xfrm>
        </p:grpSpPr>
        <p:pic>
          <p:nvPicPr>
            <p:cNvPr id="1036" name="Picture 12" descr="Transfer call center logo icon design Royalty Free Vector">
              <a:extLst>
                <a:ext uri="{FF2B5EF4-FFF2-40B4-BE49-F238E27FC236}">
                  <a16:creationId xmlns:a16="http://schemas.microsoft.com/office/drawing/2014/main" id="{A144C640-FAE4-5BCD-311C-EE1D5A2D404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6399" t="18881" r="27452" b="28358"/>
            <a:stretch/>
          </p:blipFill>
          <p:spPr bwMode="auto">
            <a:xfrm>
              <a:off x="5770913" y="2345359"/>
              <a:ext cx="829065" cy="834150"/>
            </a:xfrm>
            <a:prstGeom prst="flowChartConnector">
              <a:avLst/>
            </a:prstGeom>
            <a:noFill/>
            <a:ln>
              <a:solidFill>
                <a:schemeClr val="bg2"/>
              </a:solidFill>
            </a:ln>
            <a:extLst>
              <a:ext uri="{909E8E84-426E-40DD-AFC4-6F175D3DCCD1}">
                <a14:hiddenFill xmlns:a14="http://schemas.microsoft.com/office/drawing/2010/main">
                  <a:solidFill>
                    <a:srgbClr val="FFFFFF"/>
                  </a:solidFill>
                </a14:hiddenFill>
              </a:ext>
            </a:extLst>
          </p:spPr>
        </p:pic>
        <p:sp>
          <p:nvSpPr>
            <p:cNvPr id="23" name="Title 2">
              <a:extLst>
                <a:ext uri="{FF2B5EF4-FFF2-40B4-BE49-F238E27FC236}">
                  <a16:creationId xmlns:a16="http://schemas.microsoft.com/office/drawing/2014/main" id="{DDBE1C54-A5CA-43DA-EE9A-4CC632AEDDFC}"/>
                </a:ext>
              </a:extLst>
            </p:cNvPr>
            <p:cNvSpPr txBox="1">
              <a:spLocks/>
            </p:cNvSpPr>
            <p:nvPr/>
          </p:nvSpPr>
          <p:spPr>
            <a:xfrm>
              <a:off x="4867439" y="3196250"/>
              <a:ext cx="2710543" cy="367238"/>
            </a:xfrm>
            <a:prstGeom prst="rect">
              <a:avLst/>
            </a:prstGeom>
          </p:spPr>
          <p:txBody>
            <a:bodyPr vert="horz" lIns="0" tIns="0" rIns="0" bIns="0" rtlCol="0" anchor="t" anchorCtr="0">
              <a:no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pPr algn="ctr"/>
              <a:r>
                <a:rPr lang="en-US" sz="1200" b="1" dirty="0">
                  <a:solidFill>
                    <a:srgbClr val="FA6D26"/>
                  </a:solidFill>
                </a:rPr>
                <a:t>Transfer</a:t>
              </a:r>
            </a:p>
          </p:txBody>
        </p:sp>
        <p:sp>
          <p:nvSpPr>
            <p:cNvPr id="24" name="Title 2">
              <a:extLst>
                <a:ext uri="{FF2B5EF4-FFF2-40B4-BE49-F238E27FC236}">
                  <a16:creationId xmlns:a16="http://schemas.microsoft.com/office/drawing/2014/main" id="{AB78A668-4628-804C-D72E-446B581A1EF3}"/>
                </a:ext>
              </a:extLst>
            </p:cNvPr>
            <p:cNvSpPr txBox="1">
              <a:spLocks/>
            </p:cNvSpPr>
            <p:nvPr/>
          </p:nvSpPr>
          <p:spPr>
            <a:xfrm>
              <a:off x="5697022" y="1814012"/>
              <a:ext cx="940671" cy="163814"/>
            </a:xfrm>
            <a:prstGeom prst="rect">
              <a:avLst/>
            </a:prstGeom>
          </p:spPr>
          <p:txBody>
            <a:bodyPr vert="horz" lIns="0" tIns="0" rIns="0" bIns="0" rtlCol="0" anchor="t" anchorCtr="0">
              <a:no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pPr algn="ctr"/>
              <a:r>
                <a:rPr lang="en-US" sz="1200" b="1" dirty="0">
                  <a:solidFill>
                    <a:srgbClr val="FA6D26"/>
                  </a:solidFill>
                </a:rPr>
                <a:t>Case</a:t>
              </a:r>
            </a:p>
          </p:txBody>
        </p:sp>
        <p:pic>
          <p:nvPicPr>
            <p:cNvPr id="1038" name="Picture 14" descr="HR Software for PEOs, ASOs, and Staffing Companies | PrismHR">
              <a:extLst>
                <a:ext uri="{FF2B5EF4-FFF2-40B4-BE49-F238E27FC236}">
                  <a16:creationId xmlns:a16="http://schemas.microsoft.com/office/drawing/2014/main" id="{359E7744-E21B-BE37-488F-A60C2F5C197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08301" y="1217917"/>
              <a:ext cx="1123576" cy="56178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34665D0E-2940-40F1-C661-201DDEC72E9E}"/>
                </a:ext>
              </a:extLst>
            </p:cNvPr>
            <p:cNvPicPr>
              <a:picLocks noChangeAspect="1"/>
            </p:cNvPicPr>
            <p:nvPr/>
          </p:nvPicPr>
          <p:blipFill rotWithShape="1">
            <a:blip r:embed="rId9"/>
            <a:srcRect l="13598" t="5502" r="11059" b="18519"/>
            <a:stretch/>
          </p:blipFill>
          <p:spPr>
            <a:xfrm>
              <a:off x="5767170" y="3650945"/>
              <a:ext cx="829065" cy="836052"/>
            </a:xfrm>
            <a:prstGeom prst="flowChartConnector">
              <a:avLst/>
            </a:prstGeom>
          </p:spPr>
        </p:pic>
        <p:sp>
          <p:nvSpPr>
            <p:cNvPr id="26" name="Title 2">
              <a:extLst>
                <a:ext uri="{FF2B5EF4-FFF2-40B4-BE49-F238E27FC236}">
                  <a16:creationId xmlns:a16="http://schemas.microsoft.com/office/drawing/2014/main" id="{30C266F0-D223-9DD5-CD11-61A75671D125}"/>
                </a:ext>
              </a:extLst>
            </p:cNvPr>
            <p:cNvSpPr txBox="1">
              <a:spLocks/>
            </p:cNvSpPr>
            <p:nvPr/>
          </p:nvSpPr>
          <p:spPr>
            <a:xfrm>
              <a:off x="5648028" y="4458383"/>
              <a:ext cx="1088773" cy="161332"/>
            </a:xfrm>
            <a:prstGeom prst="rect">
              <a:avLst/>
            </a:prstGeom>
          </p:spPr>
          <p:txBody>
            <a:bodyPr vert="horz" lIns="0" tIns="0" rIns="0" bIns="0" rtlCol="0" anchor="t" anchorCtr="0">
              <a:no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pPr algn="ctr"/>
              <a:r>
                <a:rPr lang="en-US" sz="1200" b="1" dirty="0">
                  <a:solidFill>
                    <a:srgbClr val="FA6D26"/>
                  </a:solidFill>
                </a:rPr>
                <a:t>WSM</a:t>
              </a:r>
            </a:p>
          </p:txBody>
        </p:sp>
      </p:grpSp>
      <p:grpSp>
        <p:nvGrpSpPr>
          <p:cNvPr id="38" name="Group 37">
            <a:extLst>
              <a:ext uri="{FF2B5EF4-FFF2-40B4-BE49-F238E27FC236}">
                <a16:creationId xmlns:a16="http://schemas.microsoft.com/office/drawing/2014/main" id="{6A83EE5B-7A85-AD0B-25F5-A537C32F48D8}"/>
              </a:ext>
            </a:extLst>
          </p:cNvPr>
          <p:cNvGrpSpPr/>
          <p:nvPr/>
        </p:nvGrpSpPr>
        <p:grpSpPr>
          <a:xfrm>
            <a:off x="2149413" y="1746989"/>
            <a:ext cx="4342042" cy="1930071"/>
            <a:chOff x="2225613" y="1855945"/>
            <a:chExt cx="4342042" cy="1930071"/>
          </a:xfrm>
        </p:grpSpPr>
        <p:sp>
          <p:nvSpPr>
            <p:cNvPr id="32" name="Arrow: Right 31">
              <a:extLst>
                <a:ext uri="{FF2B5EF4-FFF2-40B4-BE49-F238E27FC236}">
                  <a16:creationId xmlns:a16="http://schemas.microsoft.com/office/drawing/2014/main" id="{4D7C5201-B0CD-7692-2940-119E00F56362}"/>
                </a:ext>
              </a:extLst>
            </p:cNvPr>
            <p:cNvSpPr/>
            <p:nvPr/>
          </p:nvSpPr>
          <p:spPr>
            <a:xfrm>
              <a:off x="2225613" y="2687984"/>
              <a:ext cx="510940" cy="249458"/>
            </a:xfrm>
            <a:prstGeom prst="rightArrow">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rrow: Right 32">
              <a:extLst>
                <a:ext uri="{FF2B5EF4-FFF2-40B4-BE49-F238E27FC236}">
                  <a16:creationId xmlns:a16="http://schemas.microsoft.com/office/drawing/2014/main" id="{078261CB-EB71-D3CF-5F64-EF182B500B1A}"/>
                </a:ext>
              </a:extLst>
            </p:cNvPr>
            <p:cNvSpPr/>
            <p:nvPr/>
          </p:nvSpPr>
          <p:spPr>
            <a:xfrm>
              <a:off x="4147143" y="2687984"/>
              <a:ext cx="510940" cy="249458"/>
            </a:xfrm>
            <a:prstGeom prst="rightArrow">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rrow: Right 33">
              <a:extLst>
                <a:ext uri="{FF2B5EF4-FFF2-40B4-BE49-F238E27FC236}">
                  <a16:creationId xmlns:a16="http://schemas.microsoft.com/office/drawing/2014/main" id="{F188B9A9-54E0-5FA4-EB61-9B7D44F27291}"/>
                </a:ext>
              </a:extLst>
            </p:cNvPr>
            <p:cNvSpPr/>
            <p:nvPr/>
          </p:nvSpPr>
          <p:spPr>
            <a:xfrm rot="19369609">
              <a:off x="5755169" y="1855945"/>
              <a:ext cx="812486" cy="265021"/>
            </a:xfrm>
            <a:prstGeom prst="rightArrow">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Right 34">
              <a:extLst>
                <a:ext uri="{FF2B5EF4-FFF2-40B4-BE49-F238E27FC236}">
                  <a16:creationId xmlns:a16="http://schemas.microsoft.com/office/drawing/2014/main" id="{4442005A-1301-DF3D-4E9F-D90D9EAFFE2C}"/>
                </a:ext>
              </a:extLst>
            </p:cNvPr>
            <p:cNvSpPr/>
            <p:nvPr/>
          </p:nvSpPr>
          <p:spPr>
            <a:xfrm rot="2546775">
              <a:off x="5755169" y="3520995"/>
              <a:ext cx="812486" cy="265021"/>
            </a:xfrm>
            <a:prstGeom prst="rightArrow">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row: Right 35">
              <a:extLst>
                <a:ext uri="{FF2B5EF4-FFF2-40B4-BE49-F238E27FC236}">
                  <a16:creationId xmlns:a16="http://schemas.microsoft.com/office/drawing/2014/main" id="{ED0EB0EF-C918-0D01-5EC0-C7B57E149748}"/>
                </a:ext>
              </a:extLst>
            </p:cNvPr>
            <p:cNvSpPr/>
            <p:nvPr/>
          </p:nvSpPr>
          <p:spPr>
            <a:xfrm>
              <a:off x="5880805" y="2648591"/>
              <a:ext cx="510940" cy="249458"/>
            </a:xfrm>
            <a:prstGeom prst="rightArrow">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B3B98083-5F43-1C23-93F5-1B4F96BDEBA3}"/>
              </a:ext>
            </a:extLst>
          </p:cNvPr>
          <p:cNvSpPr txBox="1"/>
          <p:nvPr/>
        </p:nvSpPr>
        <p:spPr>
          <a:xfrm>
            <a:off x="474726" y="4613716"/>
            <a:ext cx="4070254" cy="276999"/>
          </a:xfrm>
          <a:prstGeom prst="rect">
            <a:avLst/>
          </a:prstGeom>
          <a:noFill/>
        </p:spPr>
        <p:txBody>
          <a:bodyPr wrap="square" rtlCol="0">
            <a:spAutoFit/>
          </a:bodyPr>
          <a:lstStyle/>
          <a:p>
            <a:r>
              <a:rPr lang="en-US" sz="1200" b="1" dirty="0"/>
              <a:t>Important: </a:t>
            </a:r>
            <a:r>
              <a:rPr lang="en-US" sz="1200" dirty="0"/>
              <a:t>Our goal is to avoid unnecessary transfers.</a:t>
            </a:r>
          </a:p>
        </p:txBody>
      </p:sp>
    </p:spTree>
    <p:extLst>
      <p:ext uri="{BB962C8B-B14F-4D97-AF65-F5344CB8AC3E}">
        <p14:creationId xmlns:p14="http://schemas.microsoft.com/office/powerpoint/2010/main" val="26459371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descr="Asking questions Vectors &amp; Illustrations for Free Download | Freepik">
            <a:extLst>
              <a:ext uri="{FF2B5EF4-FFF2-40B4-BE49-F238E27FC236}">
                <a16:creationId xmlns:a16="http://schemas.microsoft.com/office/drawing/2014/main" id="{3F068040-9F52-7515-5B24-9DCCBB4D4BF6}"/>
              </a:ext>
            </a:extLst>
          </p:cNvPr>
          <p:cNvPicPr>
            <a:picLocks noChangeAspect="1" noChangeArrowheads="1"/>
          </p:cNvPicPr>
          <p:nvPr/>
        </p:nvPicPr>
        <p:blipFill>
          <a:blip r:embed="rId2">
            <a:alphaModFix amt="10000"/>
            <a:extLst>
              <a:ext uri="{28A0092B-C50C-407E-A947-70E740481C1C}">
                <a14:useLocalDpi xmlns:a14="http://schemas.microsoft.com/office/drawing/2010/main" val="0"/>
              </a:ext>
            </a:extLst>
          </a:blip>
          <a:srcRect/>
          <a:stretch>
            <a:fillRect/>
          </a:stretch>
        </p:blipFill>
        <p:spPr bwMode="auto">
          <a:xfrm>
            <a:off x="2000250" y="0"/>
            <a:ext cx="51435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BC84B0B-D66A-15AA-097D-AFF3DBC4EB2E}"/>
              </a:ext>
            </a:extLst>
          </p:cNvPr>
          <p:cNvSpPr>
            <a:spLocks noGrp="1"/>
          </p:cNvSpPr>
          <p:nvPr>
            <p:ph type="title"/>
          </p:nvPr>
        </p:nvSpPr>
        <p:spPr/>
        <p:txBody>
          <a:bodyPr/>
          <a:lstStyle/>
          <a:p>
            <a:pPr algn="ctr"/>
            <a:r>
              <a:rPr lang="en-US" dirty="0"/>
              <a:t>Transfers – </a:t>
            </a:r>
            <a:r>
              <a:rPr lang="en-US" dirty="0">
                <a:solidFill>
                  <a:schemeClr val="tx1"/>
                </a:solidFill>
              </a:rPr>
              <a:t>Scenarios</a:t>
            </a:r>
          </a:p>
        </p:txBody>
      </p:sp>
      <p:sp>
        <p:nvSpPr>
          <p:cNvPr id="4" name="TextBox 1">
            <a:extLst>
              <a:ext uri="{FF2B5EF4-FFF2-40B4-BE49-F238E27FC236}">
                <a16:creationId xmlns:a16="http://schemas.microsoft.com/office/drawing/2014/main" id="{0CEC37AB-34D3-80D3-4C5D-690797F07861}"/>
              </a:ext>
            </a:extLst>
          </p:cNvPr>
          <p:cNvSpPr txBox="1"/>
          <p:nvPr/>
        </p:nvSpPr>
        <p:spPr>
          <a:xfrm>
            <a:off x="1080362" y="1169078"/>
            <a:ext cx="6983275" cy="923330"/>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r>
              <a:rPr lang="en-US" dirty="0">
                <a:solidFill>
                  <a:srgbClr val="706866"/>
                </a:solidFill>
              </a:rPr>
              <a:t>Hi, this is Douglas, I am calling because I am being a victim of Sexual Harassment in my workplace, I already tried talking to my supervisor but I do not see any progress? </a:t>
            </a:r>
            <a:r>
              <a:rPr lang="en-US" b="1" dirty="0">
                <a:solidFill>
                  <a:srgbClr val="706866"/>
                </a:solidFill>
              </a:rPr>
              <a:t>(ANDY FRAIN)</a:t>
            </a:r>
          </a:p>
        </p:txBody>
      </p:sp>
      <p:pic>
        <p:nvPicPr>
          <p:cNvPr id="3" name="Picture 2">
            <a:extLst>
              <a:ext uri="{FF2B5EF4-FFF2-40B4-BE49-F238E27FC236}">
                <a16:creationId xmlns:a16="http://schemas.microsoft.com/office/drawing/2014/main" id="{1ABEA3F9-30FB-5D46-E11D-D2E552EDDCBB}"/>
              </a:ext>
            </a:extLst>
          </p:cNvPr>
          <p:cNvPicPr>
            <a:picLocks noChangeAspect="1"/>
          </p:cNvPicPr>
          <p:nvPr/>
        </p:nvPicPr>
        <p:blipFill rotWithShape="1">
          <a:blip r:embed="rId3"/>
          <a:srcRect l="13598" t="5502" r="11059" b="18519"/>
          <a:stretch/>
        </p:blipFill>
        <p:spPr>
          <a:xfrm>
            <a:off x="1722897" y="2324120"/>
            <a:ext cx="1916524" cy="1932676"/>
          </a:xfrm>
          <a:prstGeom prst="flowChartConnector">
            <a:avLst/>
          </a:prstGeom>
        </p:spPr>
      </p:pic>
      <p:pic>
        <p:nvPicPr>
          <p:cNvPr id="5" name="Picture 6" descr="Employee transfer Royalty Free Vector Image - VectorStock">
            <a:extLst>
              <a:ext uri="{FF2B5EF4-FFF2-40B4-BE49-F238E27FC236}">
                <a16:creationId xmlns:a16="http://schemas.microsoft.com/office/drawing/2014/main" id="{3CA6C8B4-A6E6-0204-3924-89C8886BFC5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8054"/>
          <a:stretch/>
        </p:blipFill>
        <p:spPr bwMode="auto">
          <a:xfrm>
            <a:off x="5689639" y="2486273"/>
            <a:ext cx="1582018" cy="1653657"/>
          </a:xfrm>
          <a:prstGeom prst="flowChartConnector">
            <a:avLst/>
          </a:prstGeom>
          <a:noFill/>
          <a:ln>
            <a:solidFill>
              <a:schemeClr val="bg2"/>
            </a:solidFill>
          </a:ln>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9A4774A2-A474-4049-68E2-4FD650154E0D}"/>
              </a:ext>
            </a:extLst>
          </p:cNvPr>
          <p:cNvSpPr txBox="1">
            <a:spLocks/>
          </p:cNvSpPr>
          <p:nvPr/>
        </p:nvSpPr>
        <p:spPr>
          <a:xfrm>
            <a:off x="1916713" y="4369748"/>
            <a:ext cx="1463577" cy="203170"/>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pPr algn="ctr"/>
            <a:r>
              <a:rPr lang="en-US" sz="1800" dirty="0">
                <a:solidFill>
                  <a:srgbClr val="00A5B5"/>
                </a:solidFill>
              </a:rPr>
              <a:t>WSM</a:t>
            </a:r>
          </a:p>
        </p:txBody>
      </p:sp>
      <p:sp>
        <p:nvSpPr>
          <p:cNvPr id="7" name="Title 1">
            <a:extLst>
              <a:ext uri="{FF2B5EF4-FFF2-40B4-BE49-F238E27FC236}">
                <a16:creationId xmlns:a16="http://schemas.microsoft.com/office/drawing/2014/main" id="{805D0C56-B1A1-6F2E-E397-42D84135BEEF}"/>
              </a:ext>
            </a:extLst>
          </p:cNvPr>
          <p:cNvSpPr txBox="1">
            <a:spLocks/>
          </p:cNvSpPr>
          <p:nvPr/>
        </p:nvSpPr>
        <p:spPr>
          <a:xfrm>
            <a:off x="5808080" y="4256796"/>
            <a:ext cx="1463577" cy="203170"/>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pPr algn="ctr"/>
            <a:r>
              <a:rPr lang="en-US" sz="1800" dirty="0">
                <a:solidFill>
                  <a:srgbClr val="00A5B5"/>
                </a:solidFill>
              </a:rPr>
              <a:t>Transfer / Case</a:t>
            </a:r>
          </a:p>
        </p:txBody>
      </p:sp>
      <p:sp>
        <p:nvSpPr>
          <p:cNvPr id="8" name="Title 1">
            <a:extLst>
              <a:ext uri="{FF2B5EF4-FFF2-40B4-BE49-F238E27FC236}">
                <a16:creationId xmlns:a16="http://schemas.microsoft.com/office/drawing/2014/main" id="{81CC8D01-4A8E-E09C-6D29-76A0758685BF}"/>
              </a:ext>
            </a:extLst>
          </p:cNvPr>
          <p:cNvSpPr txBox="1">
            <a:spLocks/>
          </p:cNvSpPr>
          <p:nvPr/>
        </p:nvSpPr>
        <p:spPr>
          <a:xfrm>
            <a:off x="3916413" y="3211516"/>
            <a:ext cx="1463577" cy="203170"/>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pPr algn="ctr"/>
            <a:r>
              <a:rPr lang="en-US" sz="1800" dirty="0">
                <a:solidFill>
                  <a:srgbClr val="00A5B5"/>
                </a:solidFill>
              </a:rPr>
              <a:t>Or</a:t>
            </a:r>
          </a:p>
        </p:txBody>
      </p:sp>
    </p:spTree>
    <p:extLst>
      <p:ext uri="{BB962C8B-B14F-4D97-AF65-F5344CB8AC3E}">
        <p14:creationId xmlns:p14="http://schemas.microsoft.com/office/powerpoint/2010/main" val="12455351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descr="Asking questions Vectors &amp; Illustrations for Free Download | Freepik">
            <a:extLst>
              <a:ext uri="{FF2B5EF4-FFF2-40B4-BE49-F238E27FC236}">
                <a16:creationId xmlns:a16="http://schemas.microsoft.com/office/drawing/2014/main" id="{10524FE0-6CBC-8E98-30C9-D0B96A14F060}"/>
              </a:ext>
            </a:extLst>
          </p:cNvPr>
          <p:cNvPicPr>
            <a:picLocks noChangeAspect="1" noChangeArrowheads="1"/>
          </p:cNvPicPr>
          <p:nvPr/>
        </p:nvPicPr>
        <p:blipFill>
          <a:blip r:embed="rId2">
            <a:alphaModFix amt="10000"/>
            <a:extLst>
              <a:ext uri="{28A0092B-C50C-407E-A947-70E740481C1C}">
                <a14:useLocalDpi xmlns:a14="http://schemas.microsoft.com/office/drawing/2010/main" val="0"/>
              </a:ext>
            </a:extLst>
          </a:blip>
          <a:srcRect/>
          <a:stretch>
            <a:fillRect/>
          </a:stretch>
        </p:blipFill>
        <p:spPr bwMode="auto">
          <a:xfrm>
            <a:off x="2000250" y="0"/>
            <a:ext cx="51435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BC84B0B-D66A-15AA-097D-AFF3DBC4EB2E}"/>
              </a:ext>
            </a:extLst>
          </p:cNvPr>
          <p:cNvSpPr>
            <a:spLocks noGrp="1"/>
          </p:cNvSpPr>
          <p:nvPr>
            <p:ph type="title"/>
          </p:nvPr>
        </p:nvSpPr>
        <p:spPr/>
        <p:txBody>
          <a:bodyPr/>
          <a:lstStyle/>
          <a:p>
            <a:pPr algn="ctr"/>
            <a:r>
              <a:rPr lang="en-US" dirty="0"/>
              <a:t>Transfers – </a:t>
            </a:r>
            <a:r>
              <a:rPr lang="en-US" dirty="0">
                <a:solidFill>
                  <a:schemeClr val="tx1"/>
                </a:solidFill>
              </a:rPr>
              <a:t>Scenarios</a:t>
            </a:r>
          </a:p>
        </p:txBody>
      </p:sp>
      <p:pic>
        <p:nvPicPr>
          <p:cNvPr id="5" name="Picture 6" descr="Employee transfer Royalty Free Vector Image - VectorStock">
            <a:extLst>
              <a:ext uri="{FF2B5EF4-FFF2-40B4-BE49-F238E27FC236}">
                <a16:creationId xmlns:a16="http://schemas.microsoft.com/office/drawing/2014/main" id="{3CA6C8B4-A6E6-0204-3924-89C8886BFC5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054"/>
          <a:stretch/>
        </p:blipFill>
        <p:spPr bwMode="auto">
          <a:xfrm>
            <a:off x="5689639" y="2486273"/>
            <a:ext cx="1582018" cy="1653657"/>
          </a:xfrm>
          <a:prstGeom prst="flowChartConnector">
            <a:avLst/>
          </a:prstGeom>
          <a:noFill/>
          <a:ln w="76200">
            <a:solidFill>
              <a:srgbClr val="FFC000"/>
            </a:solidFill>
          </a:ln>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805D0C56-B1A1-6F2E-E397-42D84135BEEF}"/>
              </a:ext>
            </a:extLst>
          </p:cNvPr>
          <p:cNvSpPr txBox="1">
            <a:spLocks/>
          </p:cNvSpPr>
          <p:nvPr/>
        </p:nvSpPr>
        <p:spPr>
          <a:xfrm>
            <a:off x="5288662" y="4258450"/>
            <a:ext cx="2383972" cy="511147"/>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pPr algn="ctr"/>
            <a:r>
              <a:rPr lang="en-US" sz="1800" dirty="0">
                <a:solidFill>
                  <a:srgbClr val="00A5B5"/>
                </a:solidFill>
              </a:rPr>
              <a:t>AF Corporate</a:t>
            </a:r>
          </a:p>
        </p:txBody>
      </p:sp>
      <p:sp>
        <p:nvSpPr>
          <p:cNvPr id="9" name="Title 1">
            <a:extLst>
              <a:ext uri="{FF2B5EF4-FFF2-40B4-BE49-F238E27FC236}">
                <a16:creationId xmlns:a16="http://schemas.microsoft.com/office/drawing/2014/main" id="{5B54F75D-D594-B758-EAF7-B5FEDDA6B904}"/>
              </a:ext>
            </a:extLst>
          </p:cNvPr>
          <p:cNvSpPr txBox="1">
            <a:spLocks/>
          </p:cNvSpPr>
          <p:nvPr/>
        </p:nvSpPr>
        <p:spPr>
          <a:xfrm>
            <a:off x="696686" y="3058886"/>
            <a:ext cx="4833256" cy="772610"/>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pPr algn="ctr"/>
            <a:r>
              <a:rPr lang="en-US" sz="1800" dirty="0">
                <a:solidFill>
                  <a:srgbClr val="00A5B5"/>
                </a:solidFill>
              </a:rPr>
              <a:t>For Andy Frain HR requests we must be directed to AF Corporate Number – PRP Hotline </a:t>
            </a:r>
          </a:p>
        </p:txBody>
      </p:sp>
      <p:sp>
        <p:nvSpPr>
          <p:cNvPr id="12" name="TextBox 1">
            <a:extLst>
              <a:ext uri="{FF2B5EF4-FFF2-40B4-BE49-F238E27FC236}">
                <a16:creationId xmlns:a16="http://schemas.microsoft.com/office/drawing/2014/main" id="{D5D2FE3A-4B65-0F50-5695-D36FD116512A}"/>
              </a:ext>
            </a:extLst>
          </p:cNvPr>
          <p:cNvSpPr txBox="1"/>
          <p:nvPr/>
        </p:nvSpPr>
        <p:spPr>
          <a:xfrm>
            <a:off x="1080362" y="1169078"/>
            <a:ext cx="6983275" cy="923330"/>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r>
              <a:rPr lang="en-US" dirty="0">
                <a:solidFill>
                  <a:srgbClr val="706866"/>
                </a:solidFill>
              </a:rPr>
              <a:t>Hi, this is Douglas, I am calling because I am being a victim of Sexual Harassment in my workplace, I already tried talking to my supervisor but I do not see any progress? </a:t>
            </a:r>
            <a:r>
              <a:rPr lang="en-US" b="1" dirty="0">
                <a:solidFill>
                  <a:srgbClr val="706866"/>
                </a:solidFill>
              </a:rPr>
              <a:t>(ANDY FRAIN)</a:t>
            </a:r>
          </a:p>
        </p:txBody>
      </p:sp>
    </p:spTree>
    <p:extLst>
      <p:ext uri="{BB962C8B-B14F-4D97-AF65-F5344CB8AC3E}">
        <p14:creationId xmlns:p14="http://schemas.microsoft.com/office/powerpoint/2010/main" val="36829629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0" descr="Asking questions Vectors &amp; Illustrations for Free Download | Freepik">
            <a:extLst>
              <a:ext uri="{FF2B5EF4-FFF2-40B4-BE49-F238E27FC236}">
                <a16:creationId xmlns:a16="http://schemas.microsoft.com/office/drawing/2014/main" id="{8FAF806E-DB9D-E978-4853-E99D3043FE5B}"/>
              </a:ext>
            </a:extLst>
          </p:cNvPr>
          <p:cNvPicPr>
            <a:picLocks noChangeAspect="1" noChangeArrowheads="1"/>
          </p:cNvPicPr>
          <p:nvPr/>
        </p:nvPicPr>
        <p:blipFill>
          <a:blip r:embed="rId2">
            <a:alphaModFix amt="10000"/>
            <a:extLst>
              <a:ext uri="{28A0092B-C50C-407E-A947-70E740481C1C}">
                <a14:useLocalDpi xmlns:a14="http://schemas.microsoft.com/office/drawing/2010/main" val="0"/>
              </a:ext>
            </a:extLst>
          </a:blip>
          <a:srcRect/>
          <a:stretch>
            <a:fillRect/>
          </a:stretch>
        </p:blipFill>
        <p:spPr bwMode="auto">
          <a:xfrm>
            <a:off x="2000250" y="0"/>
            <a:ext cx="51435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BC84B0B-D66A-15AA-097D-AFF3DBC4EB2E}"/>
              </a:ext>
            </a:extLst>
          </p:cNvPr>
          <p:cNvSpPr>
            <a:spLocks noGrp="1"/>
          </p:cNvSpPr>
          <p:nvPr>
            <p:ph type="title"/>
          </p:nvPr>
        </p:nvSpPr>
        <p:spPr/>
        <p:txBody>
          <a:bodyPr/>
          <a:lstStyle/>
          <a:p>
            <a:pPr algn="ctr"/>
            <a:r>
              <a:rPr lang="en-US" dirty="0"/>
              <a:t>Transfers – </a:t>
            </a:r>
            <a:r>
              <a:rPr lang="en-US" dirty="0">
                <a:solidFill>
                  <a:schemeClr val="tx1"/>
                </a:solidFill>
              </a:rPr>
              <a:t>Scenarios</a:t>
            </a:r>
          </a:p>
        </p:txBody>
      </p:sp>
      <p:sp>
        <p:nvSpPr>
          <p:cNvPr id="4" name="TextBox 1">
            <a:extLst>
              <a:ext uri="{FF2B5EF4-FFF2-40B4-BE49-F238E27FC236}">
                <a16:creationId xmlns:a16="http://schemas.microsoft.com/office/drawing/2014/main" id="{0CEC37AB-34D3-80D3-4C5D-690797F07861}"/>
              </a:ext>
            </a:extLst>
          </p:cNvPr>
          <p:cNvSpPr txBox="1"/>
          <p:nvPr/>
        </p:nvSpPr>
        <p:spPr>
          <a:xfrm>
            <a:off x="1080362" y="1351675"/>
            <a:ext cx="6983275" cy="923330"/>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r>
              <a:rPr lang="en-US" dirty="0">
                <a:solidFill>
                  <a:srgbClr val="706866"/>
                </a:solidFill>
              </a:rPr>
              <a:t>Hi, this is John Spykes, I got hurt recently at the office and went to the ER, they said I had to fill out a report, do you have any idea of what to do?</a:t>
            </a:r>
          </a:p>
        </p:txBody>
      </p:sp>
      <p:pic>
        <p:nvPicPr>
          <p:cNvPr id="12" name="Picture 11">
            <a:extLst>
              <a:ext uri="{FF2B5EF4-FFF2-40B4-BE49-F238E27FC236}">
                <a16:creationId xmlns:a16="http://schemas.microsoft.com/office/drawing/2014/main" id="{6E0594D7-3B66-2E7D-CFE0-B74E81EDE89E}"/>
              </a:ext>
            </a:extLst>
          </p:cNvPr>
          <p:cNvPicPr>
            <a:picLocks noChangeAspect="1"/>
          </p:cNvPicPr>
          <p:nvPr/>
        </p:nvPicPr>
        <p:blipFill rotWithShape="1">
          <a:blip r:embed="rId3"/>
          <a:srcRect l="13598" t="5502" r="11059" b="18519"/>
          <a:stretch/>
        </p:blipFill>
        <p:spPr>
          <a:xfrm>
            <a:off x="1722897" y="2324120"/>
            <a:ext cx="1916524" cy="1932676"/>
          </a:xfrm>
          <a:prstGeom prst="flowChartConnector">
            <a:avLst/>
          </a:prstGeom>
        </p:spPr>
      </p:pic>
      <p:pic>
        <p:nvPicPr>
          <p:cNvPr id="13" name="Picture 6" descr="Employee transfer Royalty Free Vector Image - VectorStock">
            <a:extLst>
              <a:ext uri="{FF2B5EF4-FFF2-40B4-BE49-F238E27FC236}">
                <a16:creationId xmlns:a16="http://schemas.microsoft.com/office/drawing/2014/main" id="{10280CA1-EF4C-E3C5-FBE8-28C18A2023F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8054"/>
          <a:stretch/>
        </p:blipFill>
        <p:spPr bwMode="auto">
          <a:xfrm>
            <a:off x="5689639" y="2486273"/>
            <a:ext cx="1582018" cy="1653657"/>
          </a:xfrm>
          <a:prstGeom prst="flowChartConnector">
            <a:avLst/>
          </a:prstGeom>
          <a:noFill/>
          <a:ln>
            <a:solidFill>
              <a:schemeClr val="bg2"/>
            </a:solidFill>
          </a:ln>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B9F110AC-62D3-7E90-52E3-2C39A0C66EF5}"/>
              </a:ext>
            </a:extLst>
          </p:cNvPr>
          <p:cNvSpPr txBox="1">
            <a:spLocks/>
          </p:cNvSpPr>
          <p:nvPr/>
        </p:nvSpPr>
        <p:spPr>
          <a:xfrm>
            <a:off x="1916713" y="4369748"/>
            <a:ext cx="1463577" cy="203170"/>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pPr algn="ctr"/>
            <a:r>
              <a:rPr lang="en-US" sz="1800" dirty="0">
                <a:solidFill>
                  <a:srgbClr val="00A5B5"/>
                </a:solidFill>
              </a:rPr>
              <a:t>WSM</a:t>
            </a:r>
          </a:p>
        </p:txBody>
      </p:sp>
      <p:sp>
        <p:nvSpPr>
          <p:cNvPr id="15" name="Title 1">
            <a:extLst>
              <a:ext uri="{FF2B5EF4-FFF2-40B4-BE49-F238E27FC236}">
                <a16:creationId xmlns:a16="http://schemas.microsoft.com/office/drawing/2014/main" id="{C5A8418E-05F5-744C-D0D9-A15E081B60B4}"/>
              </a:ext>
            </a:extLst>
          </p:cNvPr>
          <p:cNvSpPr txBox="1">
            <a:spLocks/>
          </p:cNvSpPr>
          <p:nvPr/>
        </p:nvSpPr>
        <p:spPr>
          <a:xfrm>
            <a:off x="5808080" y="4256796"/>
            <a:ext cx="1463577" cy="203170"/>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pPr algn="ctr"/>
            <a:r>
              <a:rPr lang="en-US" sz="1800" dirty="0">
                <a:solidFill>
                  <a:srgbClr val="00A5B5"/>
                </a:solidFill>
              </a:rPr>
              <a:t>Transfer / Case</a:t>
            </a:r>
          </a:p>
        </p:txBody>
      </p:sp>
      <p:sp>
        <p:nvSpPr>
          <p:cNvPr id="16" name="Title 1">
            <a:extLst>
              <a:ext uri="{FF2B5EF4-FFF2-40B4-BE49-F238E27FC236}">
                <a16:creationId xmlns:a16="http://schemas.microsoft.com/office/drawing/2014/main" id="{6EB67FB9-9477-9AEE-D6E7-D5F07667F5D9}"/>
              </a:ext>
            </a:extLst>
          </p:cNvPr>
          <p:cNvSpPr txBox="1">
            <a:spLocks/>
          </p:cNvSpPr>
          <p:nvPr/>
        </p:nvSpPr>
        <p:spPr>
          <a:xfrm>
            <a:off x="3916413" y="3211516"/>
            <a:ext cx="1463577" cy="203170"/>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pPr algn="ctr"/>
            <a:r>
              <a:rPr lang="en-US" sz="1800" dirty="0">
                <a:solidFill>
                  <a:srgbClr val="00A5B5"/>
                </a:solidFill>
              </a:rPr>
              <a:t>Or</a:t>
            </a:r>
          </a:p>
        </p:txBody>
      </p:sp>
    </p:spTree>
    <p:extLst>
      <p:ext uri="{BB962C8B-B14F-4D97-AF65-F5344CB8AC3E}">
        <p14:creationId xmlns:p14="http://schemas.microsoft.com/office/powerpoint/2010/main" val="30032666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descr="Asking questions Vectors &amp; Illustrations for Free Download | Freepik">
            <a:extLst>
              <a:ext uri="{FF2B5EF4-FFF2-40B4-BE49-F238E27FC236}">
                <a16:creationId xmlns:a16="http://schemas.microsoft.com/office/drawing/2014/main" id="{CADE4F22-F0D3-E4FA-3842-735A9981BC93}"/>
              </a:ext>
            </a:extLst>
          </p:cNvPr>
          <p:cNvPicPr>
            <a:picLocks noChangeAspect="1" noChangeArrowheads="1"/>
          </p:cNvPicPr>
          <p:nvPr/>
        </p:nvPicPr>
        <p:blipFill>
          <a:blip r:embed="rId2">
            <a:alphaModFix amt="10000"/>
            <a:extLst>
              <a:ext uri="{28A0092B-C50C-407E-A947-70E740481C1C}">
                <a14:useLocalDpi xmlns:a14="http://schemas.microsoft.com/office/drawing/2010/main" val="0"/>
              </a:ext>
            </a:extLst>
          </a:blip>
          <a:srcRect/>
          <a:stretch>
            <a:fillRect/>
          </a:stretch>
        </p:blipFill>
        <p:spPr bwMode="auto">
          <a:xfrm>
            <a:off x="2000250" y="0"/>
            <a:ext cx="51435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BC84B0B-D66A-15AA-097D-AFF3DBC4EB2E}"/>
              </a:ext>
            </a:extLst>
          </p:cNvPr>
          <p:cNvSpPr>
            <a:spLocks noGrp="1"/>
          </p:cNvSpPr>
          <p:nvPr>
            <p:ph type="title"/>
          </p:nvPr>
        </p:nvSpPr>
        <p:spPr/>
        <p:txBody>
          <a:bodyPr/>
          <a:lstStyle/>
          <a:p>
            <a:pPr algn="ctr"/>
            <a:r>
              <a:rPr lang="en-US" dirty="0"/>
              <a:t>Transfers – </a:t>
            </a:r>
            <a:r>
              <a:rPr lang="en-US" dirty="0">
                <a:solidFill>
                  <a:schemeClr val="tx1"/>
                </a:solidFill>
              </a:rPr>
              <a:t>Scenarios</a:t>
            </a:r>
          </a:p>
        </p:txBody>
      </p:sp>
      <p:sp>
        <p:nvSpPr>
          <p:cNvPr id="4" name="TextBox 1">
            <a:extLst>
              <a:ext uri="{FF2B5EF4-FFF2-40B4-BE49-F238E27FC236}">
                <a16:creationId xmlns:a16="http://schemas.microsoft.com/office/drawing/2014/main" id="{0CEC37AB-34D3-80D3-4C5D-690797F07861}"/>
              </a:ext>
            </a:extLst>
          </p:cNvPr>
          <p:cNvSpPr txBox="1"/>
          <p:nvPr/>
        </p:nvSpPr>
        <p:spPr>
          <a:xfrm>
            <a:off x="1080362" y="1351675"/>
            <a:ext cx="6983275" cy="923330"/>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r>
              <a:rPr lang="en-US" dirty="0">
                <a:solidFill>
                  <a:srgbClr val="706866"/>
                </a:solidFill>
              </a:rPr>
              <a:t>Hi, this is John Spykes, I got hurt recently at the office and went to the ER, they said I had to fill out a report, do you have any idea of what to do?</a:t>
            </a:r>
          </a:p>
        </p:txBody>
      </p:sp>
      <p:pic>
        <p:nvPicPr>
          <p:cNvPr id="3" name="Picture 2">
            <a:extLst>
              <a:ext uri="{FF2B5EF4-FFF2-40B4-BE49-F238E27FC236}">
                <a16:creationId xmlns:a16="http://schemas.microsoft.com/office/drawing/2014/main" id="{0A3CE852-FC61-85F6-B129-E7333058806F}"/>
              </a:ext>
            </a:extLst>
          </p:cNvPr>
          <p:cNvPicPr>
            <a:picLocks noChangeAspect="1"/>
          </p:cNvPicPr>
          <p:nvPr/>
        </p:nvPicPr>
        <p:blipFill rotWithShape="1">
          <a:blip r:embed="rId3"/>
          <a:srcRect l="13598" t="5502" r="11059" b="18519"/>
          <a:stretch/>
        </p:blipFill>
        <p:spPr>
          <a:xfrm>
            <a:off x="1690240" y="2346763"/>
            <a:ext cx="1916524" cy="1932676"/>
          </a:xfrm>
          <a:prstGeom prst="flowChartConnector">
            <a:avLst/>
          </a:prstGeom>
          <a:ln w="57150">
            <a:solidFill>
              <a:srgbClr val="FFC000"/>
            </a:solidFill>
          </a:ln>
        </p:spPr>
      </p:pic>
      <p:sp>
        <p:nvSpPr>
          <p:cNvPr id="5" name="Title 1">
            <a:extLst>
              <a:ext uri="{FF2B5EF4-FFF2-40B4-BE49-F238E27FC236}">
                <a16:creationId xmlns:a16="http://schemas.microsoft.com/office/drawing/2014/main" id="{5CC1435B-5065-A54B-AE37-3CCE82D3F3F5}"/>
              </a:ext>
            </a:extLst>
          </p:cNvPr>
          <p:cNvSpPr txBox="1">
            <a:spLocks/>
          </p:cNvSpPr>
          <p:nvPr/>
        </p:nvSpPr>
        <p:spPr>
          <a:xfrm>
            <a:off x="1916713" y="4359734"/>
            <a:ext cx="1463577" cy="203170"/>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pPr algn="ctr"/>
            <a:r>
              <a:rPr lang="en-US" sz="1800" dirty="0">
                <a:solidFill>
                  <a:srgbClr val="00A5B5"/>
                </a:solidFill>
              </a:rPr>
              <a:t>WSM</a:t>
            </a:r>
          </a:p>
        </p:txBody>
      </p:sp>
      <p:sp>
        <p:nvSpPr>
          <p:cNvPr id="6" name="Title 1">
            <a:extLst>
              <a:ext uri="{FF2B5EF4-FFF2-40B4-BE49-F238E27FC236}">
                <a16:creationId xmlns:a16="http://schemas.microsoft.com/office/drawing/2014/main" id="{B8935263-D5EC-D30B-A89C-0E24D84585A8}"/>
              </a:ext>
            </a:extLst>
          </p:cNvPr>
          <p:cNvSpPr txBox="1">
            <a:spLocks/>
          </p:cNvSpPr>
          <p:nvPr/>
        </p:nvSpPr>
        <p:spPr>
          <a:xfrm>
            <a:off x="3696942" y="2753407"/>
            <a:ext cx="4902772" cy="827717"/>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pPr algn="ctr"/>
            <a:r>
              <a:rPr lang="en-US" sz="1800" dirty="0">
                <a:solidFill>
                  <a:srgbClr val="00A5B5"/>
                </a:solidFill>
              </a:rPr>
              <a:t>The employee is referring to the Employee Injury Report which must be filled out by the WSM/ supervisor. Within 24 hrs.</a:t>
            </a:r>
          </a:p>
        </p:txBody>
      </p:sp>
    </p:spTree>
    <p:extLst>
      <p:ext uri="{BB962C8B-B14F-4D97-AF65-F5344CB8AC3E}">
        <p14:creationId xmlns:p14="http://schemas.microsoft.com/office/powerpoint/2010/main" val="3116457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C6C12-25E1-8249-B000-5BB9371D1A85}"/>
              </a:ext>
            </a:extLst>
          </p:cNvPr>
          <p:cNvSpPr>
            <a:spLocks noGrp="1"/>
          </p:cNvSpPr>
          <p:nvPr>
            <p:ph type="title"/>
          </p:nvPr>
        </p:nvSpPr>
        <p:spPr/>
        <p:txBody>
          <a:bodyPr/>
          <a:lstStyle/>
          <a:p>
            <a:r>
              <a:rPr lang="en-US" dirty="0"/>
              <a:t>Questions?</a:t>
            </a:r>
          </a:p>
        </p:txBody>
      </p:sp>
      <p:sp>
        <p:nvSpPr>
          <p:cNvPr id="3" name="Text Placeholder 2">
            <a:extLst>
              <a:ext uri="{FF2B5EF4-FFF2-40B4-BE49-F238E27FC236}">
                <a16:creationId xmlns:a16="http://schemas.microsoft.com/office/drawing/2014/main" id="{C6AEA51D-B2AD-624B-B563-7231E43D79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91A9E50-879A-824A-8AF0-A1D6D46B0F2C}"/>
              </a:ext>
            </a:extLst>
          </p:cNvPr>
          <p:cNvSpPr>
            <a:spLocks noGrp="1"/>
          </p:cNvSpPr>
          <p:nvPr>
            <p:ph type="sldNum" sz="quarter" idx="12"/>
          </p:nvPr>
        </p:nvSpPr>
        <p:spPr/>
        <p:txBody>
          <a:bodyPr/>
          <a:lstStyle/>
          <a:p>
            <a:pPr algn="r"/>
            <a:fld id="{00000000-1234-1234-1234-123412341234}" type="slidenum">
              <a:rPr lang="en" smtClean="0"/>
              <a:pPr algn="r"/>
              <a:t>34</a:t>
            </a:fld>
            <a:endParaRPr lang="en" dirty="0"/>
          </a:p>
        </p:txBody>
      </p:sp>
    </p:spTree>
    <p:extLst>
      <p:ext uri="{BB962C8B-B14F-4D97-AF65-F5344CB8AC3E}">
        <p14:creationId xmlns:p14="http://schemas.microsoft.com/office/powerpoint/2010/main" val="2440335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23,600+ Call Center Illustrations, Royalty-Free Vector Graphics &amp; Clip Art  - iStock | Call center agent, Customer service, Office">
            <a:extLst>
              <a:ext uri="{FF2B5EF4-FFF2-40B4-BE49-F238E27FC236}">
                <a16:creationId xmlns:a16="http://schemas.microsoft.com/office/drawing/2014/main" id="{DED811C2-A26B-4635-1AD0-3AC1FCB82C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2771" y="1694565"/>
            <a:ext cx="3518312" cy="2931926"/>
          </a:xfrm>
          <a:prstGeom prst="flowChartConnector">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BC84B0B-D66A-15AA-097D-AFF3DBC4EB2E}"/>
              </a:ext>
            </a:extLst>
          </p:cNvPr>
          <p:cNvSpPr>
            <a:spLocks noGrp="1"/>
          </p:cNvSpPr>
          <p:nvPr>
            <p:ph type="title"/>
          </p:nvPr>
        </p:nvSpPr>
        <p:spPr>
          <a:xfrm>
            <a:off x="446228" y="289547"/>
            <a:ext cx="7886700" cy="367238"/>
          </a:xfrm>
        </p:spPr>
        <p:txBody>
          <a:bodyPr/>
          <a:lstStyle/>
          <a:p>
            <a:pPr algn="ctr"/>
            <a:r>
              <a:rPr lang="en-US" dirty="0"/>
              <a:t>Transfers – </a:t>
            </a:r>
            <a:r>
              <a:rPr lang="en-US" dirty="0">
                <a:solidFill>
                  <a:schemeClr val="tx1"/>
                </a:solidFill>
              </a:rPr>
              <a:t>Interactions</a:t>
            </a:r>
          </a:p>
        </p:txBody>
      </p:sp>
      <p:sp>
        <p:nvSpPr>
          <p:cNvPr id="11" name="TextBox 1">
            <a:extLst>
              <a:ext uri="{FF2B5EF4-FFF2-40B4-BE49-F238E27FC236}">
                <a16:creationId xmlns:a16="http://schemas.microsoft.com/office/drawing/2014/main" id="{088AEDE2-7014-BBCD-3F1E-B56258FC3A3C}"/>
              </a:ext>
            </a:extLst>
          </p:cNvPr>
          <p:cNvSpPr txBox="1"/>
          <p:nvPr/>
        </p:nvSpPr>
        <p:spPr>
          <a:xfrm>
            <a:off x="373145" y="4626491"/>
            <a:ext cx="4321629" cy="430887"/>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r>
              <a:rPr lang="en-US" sz="1050" i="1" dirty="0">
                <a:solidFill>
                  <a:srgbClr val="706866"/>
                </a:solidFill>
                <a:latin typeface="Aptos Display" panose="020B0004020202020204" pitchFamily="34" charset="0"/>
              </a:rPr>
              <a:t>These departments can talk to employees if needed. Other departments will work with us </a:t>
            </a:r>
            <a:r>
              <a:rPr lang="en-US" sz="1050" b="1" i="1" u="sng" dirty="0">
                <a:solidFill>
                  <a:srgbClr val="706866"/>
                </a:solidFill>
                <a:latin typeface="Aptos Display" panose="020B0004020202020204" pitchFamily="34" charset="0"/>
              </a:rPr>
              <a:t>Via Case.</a:t>
            </a:r>
          </a:p>
        </p:txBody>
      </p:sp>
      <p:grpSp>
        <p:nvGrpSpPr>
          <p:cNvPr id="24" name="Group 23">
            <a:extLst>
              <a:ext uri="{FF2B5EF4-FFF2-40B4-BE49-F238E27FC236}">
                <a16:creationId xmlns:a16="http://schemas.microsoft.com/office/drawing/2014/main" id="{4F170494-88EA-B971-0F18-C240BBDD69D1}"/>
              </a:ext>
            </a:extLst>
          </p:cNvPr>
          <p:cNvGrpSpPr/>
          <p:nvPr/>
        </p:nvGrpSpPr>
        <p:grpSpPr>
          <a:xfrm>
            <a:off x="1449966" y="1207045"/>
            <a:ext cx="1218107" cy="1078349"/>
            <a:chOff x="1549267" y="1238964"/>
            <a:chExt cx="1218107" cy="1078349"/>
          </a:xfrm>
        </p:grpSpPr>
        <p:sp>
          <p:nvSpPr>
            <p:cNvPr id="4" name="TextBox 1">
              <a:extLst>
                <a:ext uri="{FF2B5EF4-FFF2-40B4-BE49-F238E27FC236}">
                  <a16:creationId xmlns:a16="http://schemas.microsoft.com/office/drawing/2014/main" id="{0CEC37AB-34D3-80D3-4C5D-690797F07861}"/>
                </a:ext>
              </a:extLst>
            </p:cNvPr>
            <p:cNvSpPr txBox="1"/>
            <p:nvPr/>
          </p:nvSpPr>
          <p:spPr>
            <a:xfrm>
              <a:off x="1549267" y="2040314"/>
              <a:ext cx="1218107" cy="276999"/>
            </a:xfrm>
            <a:prstGeom prst="rect">
              <a:avLst/>
            </a:prstGeom>
            <a:noFill/>
            <a:ln w="38100">
              <a:solidFill>
                <a:schemeClr val="bg2"/>
              </a:solidFill>
            </a:ln>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pPr algn="ctr"/>
              <a:r>
                <a:rPr lang="en-US" sz="1200" b="1" dirty="0">
                  <a:solidFill>
                    <a:srgbClr val="706866"/>
                  </a:solidFill>
                </a:rPr>
                <a:t>Benefits</a:t>
              </a:r>
            </a:p>
          </p:txBody>
        </p:sp>
        <p:pic>
          <p:nvPicPr>
            <p:cNvPr id="14340" name="Picture 4" descr="Benefits word magnifying glass Royalty Free Vector Image">
              <a:extLst>
                <a:ext uri="{FF2B5EF4-FFF2-40B4-BE49-F238E27FC236}">
                  <a16:creationId xmlns:a16="http://schemas.microsoft.com/office/drawing/2014/main" id="{9107CB4A-8EC7-A0CC-07AC-79F4CA17AC2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800"/>
            <a:stretch/>
          </p:blipFill>
          <p:spPr bwMode="auto">
            <a:xfrm>
              <a:off x="1767443" y="1238964"/>
              <a:ext cx="824593" cy="812191"/>
            </a:xfrm>
            <a:prstGeom prst="flowChartConnector">
              <a:avLst/>
            </a:prstGeom>
            <a:noFill/>
            <a:ln w="38100">
              <a:solidFill>
                <a:schemeClr val="bg2"/>
              </a:solidFill>
            </a:ln>
            <a:extLst>
              <a:ext uri="{909E8E84-426E-40DD-AFC4-6F175D3DCCD1}">
                <a14:hiddenFill xmlns:a14="http://schemas.microsoft.com/office/drawing/2010/main">
                  <a:solidFill>
                    <a:srgbClr val="FFFFFF"/>
                  </a:solidFill>
                </a14:hiddenFill>
              </a:ext>
            </a:extLst>
          </p:spPr>
        </p:pic>
      </p:grpSp>
      <p:grpSp>
        <p:nvGrpSpPr>
          <p:cNvPr id="17" name="Group 16">
            <a:extLst>
              <a:ext uri="{FF2B5EF4-FFF2-40B4-BE49-F238E27FC236}">
                <a16:creationId xmlns:a16="http://schemas.microsoft.com/office/drawing/2014/main" id="{7F27805C-7548-FC5C-1A70-A8CE9DC47B14}"/>
              </a:ext>
            </a:extLst>
          </p:cNvPr>
          <p:cNvGrpSpPr/>
          <p:nvPr/>
        </p:nvGrpSpPr>
        <p:grpSpPr>
          <a:xfrm>
            <a:off x="3519268" y="819867"/>
            <a:ext cx="1740620" cy="1090960"/>
            <a:chOff x="3356455" y="913832"/>
            <a:chExt cx="1740620" cy="1090960"/>
          </a:xfrm>
        </p:grpSpPr>
        <p:sp>
          <p:nvSpPr>
            <p:cNvPr id="3" name="TextBox 1">
              <a:extLst>
                <a:ext uri="{FF2B5EF4-FFF2-40B4-BE49-F238E27FC236}">
                  <a16:creationId xmlns:a16="http://schemas.microsoft.com/office/drawing/2014/main" id="{91B57290-C6CD-5277-7C1A-F7B524A72252}"/>
                </a:ext>
              </a:extLst>
            </p:cNvPr>
            <p:cNvSpPr txBox="1"/>
            <p:nvPr/>
          </p:nvSpPr>
          <p:spPr>
            <a:xfrm>
              <a:off x="3356455" y="1727793"/>
              <a:ext cx="1740620" cy="276999"/>
            </a:xfrm>
            <a:prstGeom prst="rect">
              <a:avLst/>
            </a:prstGeom>
            <a:noFill/>
            <a:ln w="38100">
              <a:solidFill>
                <a:schemeClr val="bg2"/>
              </a:solidFill>
            </a:ln>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pPr algn="ctr"/>
              <a:r>
                <a:rPr lang="en-US" sz="1200" b="1" dirty="0">
                  <a:solidFill>
                    <a:srgbClr val="706866"/>
                  </a:solidFill>
                </a:rPr>
                <a:t>Garnishments</a:t>
              </a:r>
            </a:p>
          </p:txBody>
        </p:sp>
        <p:pic>
          <p:nvPicPr>
            <p:cNvPr id="14342" name="Picture 6" descr="20+ Garnishment Illustrations, Royalty-Free Vector Graphics &amp; Clip Art -  iStock | Garnishment icon">
              <a:extLst>
                <a:ext uri="{FF2B5EF4-FFF2-40B4-BE49-F238E27FC236}">
                  <a16:creationId xmlns:a16="http://schemas.microsoft.com/office/drawing/2014/main" id="{E0669870-4AED-7B09-574D-05E3A2ACFD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4469" y="913832"/>
              <a:ext cx="824593" cy="824593"/>
            </a:xfrm>
            <a:prstGeom prst="flowChartConnector">
              <a:avLst/>
            </a:prstGeom>
            <a:noFill/>
            <a:ln w="38100">
              <a:solidFill>
                <a:schemeClr val="bg2"/>
              </a:solidFill>
            </a:ln>
            <a:extLst>
              <a:ext uri="{909E8E84-426E-40DD-AFC4-6F175D3DCCD1}">
                <a14:hiddenFill xmlns:a14="http://schemas.microsoft.com/office/drawing/2010/main">
                  <a:solidFill>
                    <a:srgbClr val="FFFFFF"/>
                  </a:solidFill>
                </a14:hiddenFill>
              </a:ext>
            </a:extLst>
          </p:spPr>
        </p:pic>
      </p:grpSp>
      <p:grpSp>
        <p:nvGrpSpPr>
          <p:cNvPr id="14" name="Group 13">
            <a:extLst>
              <a:ext uri="{FF2B5EF4-FFF2-40B4-BE49-F238E27FC236}">
                <a16:creationId xmlns:a16="http://schemas.microsoft.com/office/drawing/2014/main" id="{5C5CD828-2FB9-A160-9BCB-F9909056F70D}"/>
              </a:ext>
            </a:extLst>
          </p:cNvPr>
          <p:cNvGrpSpPr/>
          <p:nvPr/>
        </p:nvGrpSpPr>
        <p:grpSpPr>
          <a:xfrm>
            <a:off x="1146564" y="2977396"/>
            <a:ext cx="1885501" cy="1325312"/>
            <a:chOff x="953135" y="2914387"/>
            <a:chExt cx="1885501" cy="1325312"/>
          </a:xfrm>
        </p:grpSpPr>
        <p:sp>
          <p:nvSpPr>
            <p:cNvPr id="5" name="TextBox 1">
              <a:extLst>
                <a:ext uri="{FF2B5EF4-FFF2-40B4-BE49-F238E27FC236}">
                  <a16:creationId xmlns:a16="http://schemas.microsoft.com/office/drawing/2014/main" id="{77FAEA5B-9751-2BD1-E5F0-E08E3D321DCE}"/>
                </a:ext>
              </a:extLst>
            </p:cNvPr>
            <p:cNvSpPr txBox="1"/>
            <p:nvPr/>
          </p:nvSpPr>
          <p:spPr>
            <a:xfrm>
              <a:off x="953135" y="3778034"/>
              <a:ext cx="1885501" cy="461665"/>
            </a:xfrm>
            <a:prstGeom prst="rect">
              <a:avLst/>
            </a:prstGeom>
            <a:noFill/>
            <a:ln w="57150">
              <a:solidFill>
                <a:schemeClr val="bg2"/>
              </a:solidFill>
            </a:ln>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pPr algn="ctr"/>
              <a:r>
                <a:rPr lang="en-US" sz="1200" b="1" dirty="0">
                  <a:solidFill>
                    <a:srgbClr val="706866"/>
                  </a:solidFill>
                </a:rPr>
                <a:t>Treasury / Check verification line</a:t>
              </a:r>
            </a:p>
          </p:txBody>
        </p:sp>
        <p:pic>
          <p:nvPicPr>
            <p:cNvPr id="14344" name="Picture 8" descr="Treasury Department Vector Images (39)">
              <a:extLst>
                <a:ext uri="{FF2B5EF4-FFF2-40B4-BE49-F238E27FC236}">
                  <a16:creationId xmlns:a16="http://schemas.microsoft.com/office/drawing/2014/main" id="{0D6F851F-84DC-298E-A504-7634275BDF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5740" y="2914387"/>
              <a:ext cx="854791" cy="897890"/>
            </a:xfrm>
            <a:prstGeom prst="flowChartConnector">
              <a:avLst/>
            </a:prstGeom>
            <a:noFill/>
            <a:ln w="57150">
              <a:solidFill>
                <a:schemeClr val="bg2"/>
              </a:solidFill>
            </a:ln>
            <a:extLst>
              <a:ext uri="{909E8E84-426E-40DD-AFC4-6F175D3DCCD1}">
                <a14:hiddenFill xmlns:a14="http://schemas.microsoft.com/office/drawing/2010/main">
                  <a:solidFill>
                    <a:srgbClr val="FFFFFF"/>
                  </a:solidFill>
                </a14:hiddenFill>
              </a:ext>
            </a:extLst>
          </p:spPr>
        </p:pic>
      </p:grpSp>
      <p:grpSp>
        <p:nvGrpSpPr>
          <p:cNvPr id="16" name="Group 15">
            <a:extLst>
              <a:ext uri="{FF2B5EF4-FFF2-40B4-BE49-F238E27FC236}">
                <a16:creationId xmlns:a16="http://schemas.microsoft.com/office/drawing/2014/main" id="{4D1C7319-0CFE-F411-6E2A-F8A5633F9ABA}"/>
              </a:ext>
            </a:extLst>
          </p:cNvPr>
          <p:cNvGrpSpPr/>
          <p:nvPr/>
        </p:nvGrpSpPr>
        <p:grpSpPr>
          <a:xfrm>
            <a:off x="5737768" y="1011237"/>
            <a:ext cx="2013334" cy="1439199"/>
            <a:chOff x="5633608" y="1037895"/>
            <a:chExt cx="2013334" cy="1439199"/>
          </a:xfrm>
        </p:grpSpPr>
        <p:sp>
          <p:nvSpPr>
            <p:cNvPr id="6" name="TextBox 1">
              <a:extLst>
                <a:ext uri="{FF2B5EF4-FFF2-40B4-BE49-F238E27FC236}">
                  <a16:creationId xmlns:a16="http://schemas.microsoft.com/office/drawing/2014/main" id="{3EB64D9E-4578-FBE1-496E-A4D07CABAB8D}"/>
                </a:ext>
              </a:extLst>
            </p:cNvPr>
            <p:cNvSpPr txBox="1"/>
            <p:nvPr/>
          </p:nvSpPr>
          <p:spPr>
            <a:xfrm>
              <a:off x="5633608" y="2015429"/>
              <a:ext cx="2013334" cy="461665"/>
            </a:xfrm>
            <a:prstGeom prst="rect">
              <a:avLst/>
            </a:prstGeom>
            <a:noFill/>
            <a:ln w="38100">
              <a:solidFill>
                <a:schemeClr val="bg2"/>
              </a:solidFill>
            </a:ln>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pPr algn="ctr"/>
              <a:r>
                <a:rPr lang="en-US" sz="1200" b="1" dirty="0">
                  <a:solidFill>
                    <a:srgbClr val="706866"/>
                  </a:solidFill>
                </a:rPr>
                <a:t>Coordinator (Client Relations)</a:t>
              </a:r>
            </a:p>
          </p:txBody>
        </p:sp>
        <p:pic>
          <p:nvPicPr>
            <p:cNvPr id="14346" name="Picture 10" descr="Premium Vector | Coordinating or coordinator vector icon">
              <a:extLst>
                <a:ext uri="{FF2B5EF4-FFF2-40B4-BE49-F238E27FC236}">
                  <a16:creationId xmlns:a16="http://schemas.microsoft.com/office/drawing/2014/main" id="{4F6FB4B4-C81D-B999-258D-0D308E61AC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1083" y="1037895"/>
              <a:ext cx="990339" cy="990339"/>
            </a:xfrm>
            <a:prstGeom prst="flowChartConnector">
              <a:avLst/>
            </a:prstGeom>
            <a:noFill/>
            <a:ln w="38100">
              <a:solidFill>
                <a:schemeClr val="bg2"/>
              </a:solidFill>
            </a:ln>
            <a:extLst>
              <a:ext uri="{909E8E84-426E-40DD-AFC4-6F175D3DCCD1}">
                <a14:hiddenFill xmlns:a14="http://schemas.microsoft.com/office/drawing/2010/main">
                  <a:solidFill>
                    <a:srgbClr val="FFFFFF"/>
                  </a:solidFill>
                </a14:hiddenFill>
              </a:ext>
            </a:extLst>
          </p:spPr>
        </p:pic>
      </p:grpSp>
      <p:grpSp>
        <p:nvGrpSpPr>
          <p:cNvPr id="15" name="Group 14">
            <a:extLst>
              <a:ext uri="{FF2B5EF4-FFF2-40B4-BE49-F238E27FC236}">
                <a16:creationId xmlns:a16="http://schemas.microsoft.com/office/drawing/2014/main" id="{6050723B-848C-1A46-5709-5D9ABA9E0B91}"/>
              </a:ext>
            </a:extLst>
          </p:cNvPr>
          <p:cNvGrpSpPr/>
          <p:nvPr/>
        </p:nvGrpSpPr>
        <p:grpSpPr>
          <a:xfrm>
            <a:off x="5595068" y="2969326"/>
            <a:ext cx="2022367" cy="1221491"/>
            <a:chOff x="5474064" y="2828226"/>
            <a:chExt cx="2022367" cy="1221491"/>
          </a:xfrm>
        </p:grpSpPr>
        <p:sp>
          <p:nvSpPr>
            <p:cNvPr id="12" name="TextBox 1">
              <a:extLst>
                <a:ext uri="{FF2B5EF4-FFF2-40B4-BE49-F238E27FC236}">
                  <a16:creationId xmlns:a16="http://schemas.microsoft.com/office/drawing/2014/main" id="{2F160D25-0A22-6FAE-FF17-8F0F41C00366}"/>
                </a:ext>
              </a:extLst>
            </p:cNvPr>
            <p:cNvSpPr txBox="1"/>
            <p:nvPr/>
          </p:nvSpPr>
          <p:spPr>
            <a:xfrm>
              <a:off x="5474064" y="3772718"/>
              <a:ext cx="2022367" cy="276999"/>
            </a:xfrm>
            <a:prstGeom prst="rect">
              <a:avLst/>
            </a:prstGeom>
            <a:noFill/>
            <a:ln w="38100">
              <a:solidFill>
                <a:schemeClr val="bg2"/>
              </a:solidFill>
            </a:ln>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pPr algn="ctr"/>
              <a:r>
                <a:rPr lang="en-US" sz="1200" b="1" dirty="0">
                  <a:solidFill>
                    <a:srgbClr val="706866"/>
                  </a:solidFill>
                </a:rPr>
                <a:t>Payroll (Upon Request)</a:t>
              </a:r>
            </a:p>
          </p:txBody>
        </p:sp>
        <p:pic>
          <p:nvPicPr>
            <p:cNvPr id="13" name="Picture 12">
              <a:extLst>
                <a:ext uri="{FF2B5EF4-FFF2-40B4-BE49-F238E27FC236}">
                  <a16:creationId xmlns:a16="http://schemas.microsoft.com/office/drawing/2014/main" id="{A79BEB9E-7C88-0189-1DE7-9818F5DC68B5}"/>
                </a:ext>
              </a:extLst>
            </p:cNvPr>
            <p:cNvPicPr>
              <a:picLocks noChangeAspect="1"/>
            </p:cNvPicPr>
            <p:nvPr/>
          </p:nvPicPr>
          <p:blipFill rotWithShape="1">
            <a:blip r:embed="rId7"/>
            <a:srcRect l="12222" r="14791"/>
            <a:stretch/>
          </p:blipFill>
          <p:spPr>
            <a:xfrm>
              <a:off x="5990079" y="2828226"/>
              <a:ext cx="990339" cy="949808"/>
            </a:xfrm>
            <a:prstGeom prst="flowChartConnector">
              <a:avLst/>
            </a:prstGeom>
            <a:noFill/>
            <a:ln w="76200">
              <a:solidFill>
                <a:schemeClr val="bg2"/>
              </a:solidFill>
            </a:ln>
          </p:spPr>
        </p:pic>
      </p:grpSp>
    </p:spTree>
    <p:extLst>
      <p:ext uri="{BB962C8B-B14F-4D97-AF65-F5344CB8AC3E}">
        <p14:creationId xmlns:p14="http://schemas.microsoft.com/office/powerpoint/2010/main" val="2218834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16" descr="Call Center: qué es, cómo funciona, tipos y desafíos - Omnia WFM">
            <a:extLst>
              <a:ext uri="{FF2B5EF4-FFF2-40B4-BE49-F238E27FC236}">
                <a16:creationId xmlns:a16="http://schemas.microsoft.com/office/drawing/2014/main" id="{27B46CBC-5A61-319F-FA89-00AACDB36645}"/>
              </a:ext>
            </a:extLst>
          </p:cNvPr>
          <p:cNvPicPr>
            <a:picLocks noChangeAspect="1" noChangeArrowheads="1"/>
          </p:cNvPicPr>
          <p:nvPr/>
        </p:nvPicPr>
        <p:blipFill rotWithShape="1">
          <a:blip r:embed="rId2">
            <a:alphaModFix amt="5000"/>
            <a:extLst>
              <a:ext uri="{28A0092B-C50C-407E-A947-70E740481C1C}">
                <a14:useLocalDpi xmlns:a14="http://schemas.microsoft.com/office/drawing/2010/main" val="0"/>
              </a:ext>
            </a:extLst>
          </a:blip>
          <a:srcRect l="13871" r="14002"/>
          <a:stretch/>
        </p:blipFill>
        <p:spPr bwMode="auto">
          <a:xfrm>
            <a:off x="1453437" y="158385"/>
            <a:ext cx="6183086" cy="4762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BC84B0B-D66A-15AA-097D-AFF3DBC4EB2E}"/>
              </a:ext>
            </a:extLst>
          </p:cNvPr>
          <p:cNvSpPr>
            <a:spLocks noGrp="1"/>
          </p:cNvSpPr>
          <p:nvPr>
            <p:ph type="title"/>
          </p:nvPr>
        </p:nvSpPr>
        <p:spPr/>
        <p:txBody>
          <a:bodyPr/>
          <a:lstStyle/>
          <a:p>
            <a:pPr algn="ctr"/>
            <a:r>
              <a:rPr lang="en-US" dirty="0"/>
              <a:t>Transfers – </a:t>
            </a:r>
            <a:r>
              <a:rPr lang="en-US" dirty="0">
                <a:solidFill>
                  <a:schemeClr val="tx1"/>
                </a:solidFill>
              </a:rPr>
              <a:t>Interactions</a:t>
            </a:r>
          </a:p>
        </p:txBody>
      </p:sp>
      <p:sp>
        <p:nvSpPr>
          <p:cNvPr id="4" name="TextBox 1">
            <a:extLst>
              <a:ext uri="{FF2B5EF4-FFF2-40B4-BE49-F238E27FC236}">
                <a16:creationId xmlns:a16="http://schemas.microsoft.com/office/drawing/2014/main" id="{0CEC37AB-34D3-80D3-4C5D-690797F07861}"/>
              </a:ext>
            </a:extLst>
          </p:cNvPr>
          <p:cNvSpPr txBox="1"/>
          <p:nvPr/>
        </p:nvSpPr>
        <p:spPr>
          <a:xfrm>
            <a:off x="2467963" y="946639"/>
            <a:ext cx="3595426" cy="369332"/>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pPr algn="ctr"/>
            <a:r>
              <a:rPr lang="en-US" dirty="0">
                <a:solidFill>
                  <a:srgbClr val="706866"/>
                </a:solidFill>
              </a:rPr>
              <a:t>So, who should I reach out?</a:t>
            </a:r>
          </a:p>
        </p:txBody>
      </p:sp>
      <p:sp>
        <p:nvSpPr>
          <p:cNvPr id="6" name="TextBox 1">
            <a:extLst>
              <a:ext uri="{FF2B5EF4-FFF2-40B4-BE49-F238E27FC236}">
                <a16:creationId xmlns:a16="http://schemas.microsoft.com/office/drawing/2014/main" id="{3EB64D9E-4578-FBE1-496E-A4D07CABAB8D}"/>
              </a:ext>
            </a:extLst>
          </p:cNvPr>
          <p:cNvSpPr txBox="1"/>
          <p:nvPr/>
        </p:nvSpPr>
        <p:spPr>
          <a:xfrm>
            <a:off x="1788127" y="1398647"/>
            <a:ext cx="5271279" cy="369332"/>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r>
              <a:rPr lang="en-US" b="1" dirty="0">
                <a:solidFill>
                  <a:schemeClr val="accent1"/>
                </a:solidFill>
                <a:latin typeface="Aptos Display" panose="020B0004020202020204" pitchFamily="34" charset="0"/>
              </a:rPr>
              <a:t>Client details &gt; Account &gt; Account Assignments</a:t>
            </a:r>
          </a:p>
        </p:txBody>
      </p:sp>
      <p:sp>
        <p:nvSpPr>
          <p:cNvPr id="8" name="TextBox 1">
            <a:extLst>
              <a:ext uri="{FF2B5EF4-FFF2-40B4-BE49-F238E27FC236}">
                <a16:creationId xmlns:a16="http://schemas.microsoft.com/office/drawing/2014/main" id="{BF76D94F-5F50-1CB6-7F1E-8B09638B5053}"/>
              </a:ext>
            </a:extLst>
          </p:cNvPr>
          <p:cNvSpPr txBox="1"/>
          <p:nvPr/>
        </p:nvSpPr>
        <p:spPr>
          <a:xfrm>
            <a:off x="393948" y="1850655"/>
            <a:ext cx="3760846" cy="3046988"/>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r>
              <a:rPr lang="en-US" sz="1200" dirty="0">
                <a:solidFill>
                  <a:srgbClr val="706866"/>
                </a:solidFill>
                <a:latin typeface="Aptos Display" panose="020B0004020202020204" pitchFamily="34" charset="0"/>
              </a:rPr>
              <a:t>Each client should have a specific Vensure employee for</a:t>
            </a:r>
          </a:p>
          <a:p>
            <a:r>
              <a:rPr lang="en-US" sz="1200" dirty="0">
                <a:solidFill>
                  <a:srgbClr val="706866"/>
                </a:solidFill>
                <a:latin typeface="Aptos Display" panose="020B0004020202020204" pitchFamily="34" charset="0"/>
              </a:rPr>
              <a:t> </a:t>
            </a:r>
          </a:p>
          <a:p>
            <a:pPr marL="285750" indent="-285750">
              <a:buFont typeface="Arial" panose="020B0604020202020204" pitchFamily="34" charset="0"/>
              <a:buChar char="•"/>
            </a:pPr>
            <a:r>
              <a:rPr lang="en-US" sz="1200" dirty="0">
                <a:solidFill>
                  <a:srgbClr val="706866"/>
                </a:solidFill>
                <a:latin typeface="Aptos Display" panose="020B0004020202020204" pitchFamily="34" charset="0"/>
              </a:rPr>
              <a:t>Payroll </a:t>
            </a:r>
          </a:p>
          <a:p>
            <a:pPr marL="285750" indent="-285750">
              <a:buFont typeface="Arial" panose="020B0604020202020204" pitchFamily="34" charset="0"/>
              <a:buChar char="•"/>
            </a:pPr>
            <a:r>
              <a:rPr lang="en-US" sz="1200" dirty="0">
                <a:solidFill>
                  <a:srgbClr val="706866"/>
                </a:solidFill>
                <a:latin typeface="Aptos Display" panose="020B0004020202020204" pitchFamily="34" charset="0"/>
              </a:rPr>
              <a:t>Human Resources </a:t>
            </a:r>
          </a:p>
          <a:p>
            <a:pPr marL="285750" indent="-285750">
              <a:buFont typeface="Arial" panose="020B0604020202020204" pitchFamily="34" charset="0"/>
              <a:buChar char="•"/>
            </a:pPr>
            <a:r>
              <a:rPr lang="en-US" sz="1200" dirty="0">
                <a:solidFill>
                  <a:srgbClr val="706866"/>
                </a:solidFill>
                <a:latin typeface="Aptos Display" panose="020B0004020202020204" pitchFamily="34" charset="0"/>
              </a:rPr>
              <a:t>Benefits </a:t>
            </a:r>
          </a:p>
          <a:p>
            <a:pPr marL="285750" indent="-285750">
              <a:buFont typeface="Arial" panose="020B0604020202020204" pitchFamily="34" charset="0"/>
              <a:buChar char="•"/>
            </a:pPr>
            <a:r>
              <a:rPr lang="en-US" sz="1200" dirty="0">
                <a:solidFill>
                  <a:srgbClr val="706866"/>
                </a:solidFill>
                <a:latin typeface="Aptos Display" panose="020B0004020202020204" pitchFamily="34" charset="0"/>
              </a:rPr>
              <a:t>and a coordinator to follow up.</a:t>
            </a:r>
          </a:p>
          <a:p>
            <a:endParaRPr lang="en-US" sz="1200" dirty="0">
              <a:solidFill>
                <a:srgbClr val="706866"/>
              </a:solidFill>
              <a:latin typeface="Aptos Display" panose="020B0004020202020204" pitchFamily="34" charset="0"/>
            </a:endParaRPr>
          </a:p>
          <a:p>
            <a:r>
              <a:rPr lang="en-US" sz="1200" dirty="0">
                <a:solidFill>
                  <a:srgbClr val="706866"/>
                </a:solidFill>
                <a:latin typeface="Aptos Display" panose="020B0004020202020204" pitchFamily="34" charset="0"/>
              </a:rPr>
              <a:t>They are our first option, reach out via </a:t>
            </a:r>
            <a:r>
              <a:rPr lang="en-US" sz="1200" b="1" dirty="0">
                <a:solidFill>
                  <a:srgbClr val="706866"/>
                </a:solidFill>
                <a:latin typeface="Aptos Display" panose="020B0004020202020204" pitchFamily="34" charset="0"/>
              </a:rPr>
              <a:t>TEAMS.</a:t>
            </a:r>
          </a:p>
          <a:p>
            <a:endParaRPr lang="en-US" sz="1200" b="1" i="1" u="sng" dirty="0">
              <a:solidFill>
                <a:srgbClr val="706866"/>
              </a:solidFill>
              <a:latin typeface="Aptos Display" panose="020B0004020202020204" pitchFamily="34" charset="0"/>
            </a:endParaRPr>
          </a:p>
          <a:p>
            <a:r>
              <a:rPr lang="en-US" sz="1200" b="1" i="1" dirty="0">
                <a:solidFill>
                  <a:schemeClr val="accent1"/>
                </a:solidFill>
                <a:latin typeface="Aptos Display" panose="020B0004020202020204" pitchFamily="34" charset="0"/>
              </a:rPr>
              <a:t>Only wait for 2 hold periods of time (4 mins total) if they do not reply, continue with a case and assign it to them</a:t>
            </a:r>
            <a:r>
              <a:rPr lang="en-US" sz="1200" b="1" i="1" dirty="0">
                <a:solidFill>
                  <a:srgbClr val="00A5B5"/>
                </a:solidFill>
                <a:latin typeface="Aptos Display" panose="020B0004020202020204" pitchFamily="34" charset="0"/>
              </a:rPr>
              <a:t>.</a:t>
            </a:r>
          </a:p>
          <a:p>
            <a:endParaRPr lang="en-US" sz="1200" b="1" i="1" dirty="0">
              <a:solidFill>
                <a:srgbClr val="00A5B5"/>
              </a:solidFill>
              <a:latin typeface="Aptos Display" panose="020B0004020202020204" pitchFamily="34" charset="0"/>
            </a:endParaRPr>
          </a:p>
          <a:p>
            <a:r>
              <a:rPr lang="en-US" sz="1200" b="1" i="1" dirty="0">
                <a:solidFill>
                  <a:srgbClr val="00A5B5"/>
                </a:solidFill>
                <a:latin typeface="Aptos Display" panose="020B0004020202020204" pitchFamily="34" charset="0"/>
              </a:rPr>
              <a:t>If no rep, assign to Queue (Example):</a:t>
            </a:r>
          </a:p>
          <a:p>
            <a:endParaRPr lang="en-US" sz="1200" b="1" i="1" u="sng" dirty="0">
              <a:solidFill>
                <a:srgbClr val="706866"/>
              </a:solidFill>
              <a:latin typeface="Aptos Display" panose="020B0004020202020204" pitchFamily="34" charset="0"/>
            </a:endParaRPr>
          </a:p>
          <a:p>
            <a:r>
              <a:rPr lang="en-US" sz="1200" b="1" i="1" dirty="0">
                <a:solidFill>
                  <a:schemeClr val="tx1">
                    <a:lumMod val="50000"/>
                    <a:lumOff val="50000"/>
                  </a:schemeClr>
                </a:solidFill>
                <a:latin typeface="Aptos Display" panose="020B0004020202020204" pitchFamily="34" charset="0"/>
              </a:rPr>
              <a:t>Benefits &gt; Queue, Benefits </a:t>
            </a:r>
          </a:p>
        </p:txBody>
      </p:sp>
      <p:pic>
        <p:nvPicPr>
          <p:cNvPr id="10" name="Picture 9">
            <a:extLst>
              <a:ext uri="{FF2B5EF4-FFF2-40B4-BE49-F238E27FC236}">
                <a16:creationId xmlns:a16="http://schemas.microsoft.com/office/drawing/2014/main" id="{12A5BB68-A5CB-8930-9F22-A4B516BE870F}"/>
              </a:ext>
            </a:extLst>
          </p:cNvPr>
          <p:cNvPicPr>
            <a:picLocks noChangeAspect="1"/>
          </p:cNvPicPr>
          <p:nvPr/>
        </p:nvPicPr>
        <p:blipFill>
          <a:blip r:embed="rId3"/>
          <a:stretch>
            <a:fillRect/>
          </a:stretch>
        </p:blipFill>
        <p:spPr>
          <a:xfrm>
            <a:off x="4265676" y="1894751"/>
            <a:ext cx="4315987" cy="1771353"/>
          </a:xfrm>
          <a:prstGeom prst="rect">
            <a:avLst/>
          </a:prstGeom>
          <a:ln>
            <a:solidFill>
              <a:schemeClr val="bg2"/>
            </a:solidFill>
          </a:ln>
          <a:effectLst>
            <a:outerShdw blurRad="50800" dist="38100" algn="l" rotWithShape="0">
              <a:prstClr val="black">
                <a:alpha val="40000"/>
              </a:prstClr>
            </a:outerShdw>
          </a:effectLst>
        </p:spPr>
      </p:pic>
      <p:grpSp>
        <p:nvGrpSpPr>
          <p:cNvPr id="19" name="Group 18">
            <a:extLst>
              <a:ext uri="{FF2B5EF4-FFF2-40B4-BE49-F238E27FC236}">
                <a16:creationId xmlns:a16="http://schemas.microsoft.com/office/drawing/2014/main" id="{886720D4-3CEF-959B-02A4-E9FD3ADE8FE3}"/>
              </a:ext>
            </a:extLst>
          </p:cNvPr>
          <p:cNvGrpSpPr/>
          <p:nvPr/>
        </p:nvGrpSpPr>
        <p:grpSpPr>
          <a:xfrm>
            <a:off x="4572000" y="4010425"/>
            <a:ext cx="3645494" cy="827315"/>
            <a:chOff x="-205608" y="4060371"/>
            <a:chExt cx="3645494" cy="827315"/>
          </a:xfrm>
        </p:grpSpPr>
        <p:sp>
          <p:nvSpPr>
            <p:cNvPr id="11" name="TextBox 1">
              <a:extLst>
                <a:ext uri="{FF2B5EF4-FFF2-40B4-BE49-F238E27FC236}">
                  <a16:creationId xmlns:a16="http://schemas.microsoft.com/office/drawing/2014/main" id="{3CA9C6A6-FAC1-C045-F71F-14279C68B6E4}"/>
                </a:ext>
              </a:extLst>
            </p:cNvPr>
            <p:cNvSpPr txBox="1"/>
            <p:nvPr/>
          </p:nvSpPr>
          <p:spPr>
            <a:xfrm>
              <a:off x="440918" y="4247026"/>
              <a:ext cx="1731494" cy="261610"/>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pPr algn="ctr"/>
              <a:r>
                <a:rPr lang="en-US" sz="1100" b="1" i="1" dirty="0">
                  <a:solidFill>
                    <a:srgbClr val="706866"/>
                  </a:solidFill>
                </a:rPr>
                <a:t>For </a:t>
              </a:r>
              <a:r>
                <a:rPr lang="en-US" sz="1100" b="1" i="1" dirty="0">
                  <a:solidFill>
                    <a:schemeClr val="accent1"/>
                  </a:solidFill>
                </a:rPr>
                <a:t>EmPower</a:t>
              </a:r>
              <a:r>
                <a:rPr lang="en-US" sz="1100" b="1" i="1" dirty="0">
                  <a:solidFill>
                    <a:srgbClr val="706866"/>
                  </a:solidFill>
                </a:rPr>
                <a:t> use the </a:t>
              </a:r>
            </a:p>
          </p:txBody>
        </p:sp>
        <p:pic>
          <p:nvPicPr>
            <p:cNvPr id="13" name="Picture 12">
              <a:extLst>
                <a:ext uri="{FF2B5EF4-FFF2-40B4-BE49-F238E27FC236}">
                  <a16:creationId xmlns:a16="http://schemas.microsoft.com/office/drawing/2014/main" id="{EDD71E8D-7E1C-3A77-473E-7F568CE3D847}"/>
                </a:ext>
              </a:extLst>
            </p:cNvPr>
            <p:cNvPicPr>
              <a:picLocks noChangeAspect="1"/>
            </p:cNvPicPr>
            <p:nvPr/>
          </p:nvPicPr>
          <p:blipFill>
            <a:blip r:embed="rId4"/>
            <a:stretch>
              <a:fillRect/>
            </a:stretch>
          </p:blipFill>
          <p:spPr>
            <a:xfrm>
              <a:off x="2083417" y="4177723"/>
              <a:ext cx="1147476" cy="288437"/>
            </a:xfrm>
            <a:prstGeom prst="rect">
              <a:avLst/>
            </a:prstGeom>
          </p:spPr>
        </p:pic>
        <p:sp>
          <p:nvSpPr>
            <p:cNvPr id="14" name="TextBox 1">
              <a:extLst>
                <a:ext uri="{FF2B5EF4-FFF2-40B4-BE49-F238E27FC236}">
                  <a16:creationId xmlns:a16="http://schemas.microsoft.com/office/drawing/2014/main" id="{C380B93E-87A5-5F87-CCEE-1AE56AFA2F4B}"/>
                </a:ext>
              </a:extLst>
            </p:cNvPr>
            <p:cNvSpPr txBox="1"/>
            <p:nvPr/>
          </p:nvSpPr>
          <p:spPr>
            <a:xfrm>
              <a:off x="-205608" y="4471448"/>
              <a:ext cx="2816959" cy="261610"/>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pPr algn="ctr"/>
              <a:r>
                <a:rPr lang="en-US" sz="1100" b="1" i="1" dirty="0">
                  <a:solidFill>
                    <a:srgbClr val="706866"/>
                  </a:solidFill>
                </a:rPr>
                <a:t>For </a:t>
              </a:r>
              <a:r>
                <a:rPr lang="en-US" sz="1100" b="1" i="1" dirty="0">
                  <a:solidFill>
                    <a:schemeClr val="accent1"/>
                  </a:solidFill>
                </a:rPr>
                <a:t>Andy Frain </a:t>
              </a:r>
              <a:r>
                <a:rPr lang="en-US" sz="1100" b="1" i="1" dirty="0">
                  <a:solidFill>
                    <a:srgbClr val="706866"/>
                  </a:solidFill>
                </a:rPr>
                <a:t>use </a:t>
              </a:r>
            </a:p>
          </p:txBody>
        </p:sp>
        <p:pic>
          <p:nvPicPr>
            <p:cNvPr id="16" name="Picture 15">
              <a:extLst>
                <a:ext uri="{FF2B5EF4-FFF2-40B4-BE49-F238E27FC236}">
                  <a16:creationId xmlns:a16="http://schemas.microsoft.com/office/drawing/2014/main" id="{F2777CC3-BF86-03E7-B5F3-61E843C1C064}"/>
                </a:ext>
              </a:extLst>
            </p:cNvPr>
            <p:cNvPicPr>
              <a:picLocks noChangeAspect="1"/>
            </p:cNvPicPr>
            <p:nvPr/>
          </p:nvPicPr>
          <p:blipFill>
            <a:blip r:embed="rId5"/>
            <a:stretch>
              <a:fillRect/>
            </a:stretch>
          </p:blipFill>
          <p:spPr>
            <a:xfrm>
              <a:off x="1935012" y="4551776"/>
              <a:ext cx="1352678" cy="248198"/>
            </a:xfrm>
            <a:prstGeom prst="rect">
              <a:avLst/>
            </a:prstGeom>
          </p:spPr>
        </p:pic>
        <p:sp>
          <p:nvSpPr>
            <p:cNvPr id="18" name="Flowchart: Process 17">
              <a:extLst>
                <a:ext uri="{FF2B5EF4-FFF2-40B4-BE49-F238E27FC236}">
                  <a16:creationId xmlns:a16="http://schemas.microsoft.com/office/drawing/2014/main" id="{DB3617E6-1417-617F-9B56-54C9401453C1}"/>
                </a:ext>
              </a:extLst>
            </p:cNvPr>
            <p:cNvSpPr/>
            <p:nvPr/>
          </p:nvSpPr>
          <p:spPr>
            <a:xfrm>
              <a:off x="322326" y="4060371"/>
              <a:ext cx="3117560" cy="827315"/>
            </a:xfrm>
            <a:prstGeom prst="flowChartProcess">
              <a:avLst/>
            </a:prstGeom>
            <a:no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362" name="Picture 2" descr="Warning sign Vectors &amp; Illustrations for Free Download | Freepik">
            <a:extLst>
              <a:ext uri="{FF2B5EF4-FFF2-40B4-BE49-F238E27FC236}">
                <a16:creationId xmlns:a16="http://schemas.microsoft.com/office/drawing/2014/main" id="{808EBB39-9A88-1D7E-1AB7-ACC6A71BB4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29346" y="3740930"/>
            <a:ext cx="650427" cy="650427"/>
          </a:xfrm>
          <a:prstGeom prst="triangl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617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16" descr="Call Center: qué es, cómo funciona, tipos y desafíos - Omnia WFM">
            <a:extLst>
              <a:ext uri="{FF2B5EF4-FFF2-40B4-BE49-F238E27FC236}">
                <a16:creationId xmlns:a16="http://schemas.microsoft.com/office/drawing/2014/main" id="{1AB4F5C4-2B64-05A6-8822-EE8AA5D75788}"/>
              </a:ext>
            </a:extLst>
          </p:cNvPr>
          <p:cNvPicPr>
            <a:picLocks noChangeAspect="1" noChangeArrowheads="1"/>
          </p:cNvPicPr>
          <p:nvPr/>
        </p:nvPicPr>
        <p:blipFill rotWithShape="1">
          <a:blip r:embed="rId2">
            <a:alphaModFix amt="5000"/>
            <a:extLst>
              <a:ext uri="{28A0092B-C50C-407E-A947-70E740481C1C}">
                <a14:useLocalDpi xmlns:a14="http://schemas.microsoft.com/office/drawing/2010/main" val="0"/>
              </a:ext>
            </a:extLst>
          </a:blip>
          <a:srcRect l="13871" r="14002"/>
          <a:stretch/>
        </p:blipFill>
        <p:spPr bwMode="auto">
          <a:xfrm>
            <a:off x="1480457" y="132794"/>
            <a:ext cx="6183086" cy="4762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BC84B0B-D66A-15AA-097D-AFF3DBC4EB2E}"/>
              </a:ext>
            </a:extLst>
          </p:cNvPr>
          <p:cNvSpPr>
            <a:spLocks noGrp="1"/>
          </p:cNvSpPr>
          <p:nvPr>
            <p:ph type="title"/>
          </p:nvPr>
        </p:nvSpPr>
        <p:spPr/>
        <p:txBody>
          <a:bodyPr/>
          <a:lstStyle/>
          <a:p>
            <a:pPr algn="ctr"/>
            <a:r>
              <a:rPr lang="en-US" dirty="0"/>
              <a:t>Transfers – </a:t>
            </a:r>
            <a:r>
              <a:rPr lang="en-US" dirty="0">
                <a:solidFill>
                  <a:schemeClr val="tx1"/>
                </a:solidFill>
              </a:rPr>
              <a:t>Benefits</a:t>
            </a:r>
          </a:p>
        </p:txBody>
      </p:sp>
      <p:sp>
        <p:nvSpPr>
          <p:cNvPr id="4" name="TextBox 1">
            <a:extLst>
              <a:ext uri="{FF2B5EF4-FFF2-40B4-BE49-F238E27FC236}">
                <a16:creationId xmlns:a16="http://schemas.microsoft.com/office/drawing/2014/main" id="{0CEC37AB-34D3-80D3-4C5D-690797F07861}"/>
              </a:ext>
            </a:extLst>
          </p:cNvPr>
          <p:cNvSpPr txBox="1"/>
          <p:nvPr/>
        </p:nvSpPr>
        <p:spPr>
          <a:xfrm>
            <a:off x="647213" y="2874073"/>
            <a:ext cx="2109253" cy="369332"/>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r>
              <a:rPr lang="en-US" dirty="0">
                <a:solidFill>
                  <a:schemeClr val="accent1"/>
                </a:solidFill>
              </a:rPr>
              <a:t>Call Benefits if</a:t>
            </a:r>
          </a:p>
        </p:txBody>
      </p:sp>
      <p:sp>
        <p:nvSpPr>
          <p:cNvPr id="20" name="TextBox 1">
            <a:extLst>
              <a:ext uri="{FF2B5EF4-FFF2-40B4-BE49-F238E27FC236}">
                <a16:creationId xmlns:a16="http://schemas.microsoft.com/office/drawing/2014/main" id="{ADB86015-BC34-C1B3-3A2D-CAFB3F00C8CE}"/>
              </a:ext>
            </a:extLst>
          </p:cNvPr>
          <p:cNvSpPr txBox="1"/>
          <p:nvPr/>
        </p:nvSpPr>
        <p:spPr>
          <a:xfrm>
            <a:off x="655071" y="3312075"/>
            <a:ext cx="4443255" cy="261610"/>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r>
              <a:rPr lang="en-US" sz="1100" dirty="0">
                <a:solidFill>
                  <a:srgbClr val="706866"/>
                </a:solidFill>
              </a:rPr>
              <a:t>The carrier states the EE is not active/in </a:t>
            </a:r>
            <a:r>
              <a:rPr lang="en-US" sz="1100" dirty="0">
                <a:solidFill>
                  <a:srgbClr val="706866"/>
                </a:solidFill>
                <a:latin typeface="Aptos Light" panose="020B0004020202020204" pitchFamily="34" charset="0"/>
              </a:rPr>
              <a:t>the</a:t>
            </a:r>
            <a:r>
              <a:rPr lang="en-US" sz="1100" dirty="0">
                <a:solidFill>
                  <a:srgbClr val="706866"/>
                </a:solidFill>
              </a:rPr>
              <a:t> system</a:t>
            </a:r>
          </a:p>
        </p:txBody>
      </p:sp>
      <p:sp>
        <p:nvSpPr>
          <p:cNvPr id="22" name="TextBox 1">
            <a:extLst>
              <a:ext uri="{FF2B5EF4-FFF2-40B4-BE49-F238E27FC236}">
                <a16:creationId xmlns:a16="http://schemas.microsoft.com/office/drawing/2014/main" id="{40DFD364-BC22-8400-63D9-F3812125BDBE}"/>
              </a:ext>
            </a:extLst>
          </p:cNvPr>
          <p:cNvSpPr txBox="1"/>
          <p:nvPr/>
        </p:nvSpPr>
        <p:spPr>
          <a:xfrm>
            <a:off x="647213" y="4074684"/>
            <a:ext cx="3518734" cy="430887"/>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r>
              <a:rPr lang="en-US" sz="1100" dirty="0">
                <a:solidFill>
                  <a:srgbClr val="706866"/>
                </a:solidFill>
              </a:rPr>
              <a:t>The employee has an escalation already and has not been resolved (out of due Date)</a:t>
            </a:r>
          </a:p>
        </p:txBody>
      </p:sp>
      <p:sp>
        <p:nvSpPr>
          <p:cNvPr id="23" name="TextBox 1">
            <a:extLst>
              <a:ext uri="{FF2B5EF4-FFF2-40B4-BE49-F238E27FC236}">
                <a16:creationId xmlns:a16="http://schemas.microsoft.com/office/drawing/2014/main" id="{A310FDFA-12D3-1C7B-5D13-B87BBB643469}"/>
              </a:ext>
            </a:extLst>
          </p:cNvPr>
          <p:cNvSpPr txBox="1"/>
          <p:nvPr/>
        </p:nvSpPr>
        <p:spPr>
          <a:xfrm>
            <a:off x="654234" y="4560066"/>
            <a:ext cx="3721821" cy="261610"/>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r>
              <a:rPr lang="en-US" sz="1100" dirty="0">
                <a:solidFill>
                  <a:srgbClr val="706866"/>
                </a:solidFill>
              </a:rPr>
              <a:t>Open enrollment window extension (OE Workflow Type)</a:t>
            </a:r>
          </a:p>
        </p:txBody>
      </p:sp>
      <p:sp>
        <p:nvSpPr>
          <p:cNvPr id="25" name="TextBox 1">
            <a:extLst>
              <a:ext uri="{FF2B5EF4-FFF2-40B4-BE49-F238E27FC236}">
                <a16:creationId xmlns:a16="http://schemas.microsoft.com/office/drawing/2014/main" id="{03743B8F-6C65-C581-4648-893EC28DE1A7}"/>
              </a:ext>
            </a:extLst>
          </p:cNvPr>
          <p:cNvSpPr txBox="1"/>
          <p:nvPr/>
        </p:nvSpPr>
        <p:spPr>
          <a:xfrm>
            <a:off x="5302436" y="3323786"/>
            <a:ext cx="3841564" cy="261610"/>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r>
              <a:rPr lang="en-US" sz="1100" dirty="0">
                <a:solidFill>
                  <a:srgbClr val="706866"/>
                </a:solidFill>
              </a:rPr>
              <a:t>Insurance Cards (If applicable)</a:t>
            </a:r>
          </a:p>
        </p:txBody>
      </p:sp>
      <p:sp>
        <p:nvSpPr>
          <p:cNvPr id="26" name="TextBox 1">
            <a:extLst>
              <a:ext uri="{FF2B5EF4-FFF2-40B4-BE49-F238E27FC236}">
                <a16:creationId xmlns:a16="http://schemas.microsoft.com/office/drawing/2014/main" id="{B1E42227-9040-0396-168E-6C0BF715E8A6}"/>
              </a:ext>
            </a:extLst>
          </p:cNvPr>
          <p:cNvSpPr txBox="1"/>
          <p:nvPr/>
        </p:nvSpPr>
        <p:spPr>
          <a:xfrm>
            <a:off x="5302436" y="3575362"/>
            <a:ext cx="3841564" cy="261610"/>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r>
              <a:rPr lang="en-US" sz="1100" dirty="0">
                <a:solidFill>
                  <a:srgbClr val="706866"/>
                </a:solidFill>
              </a:rPr>
              <a:t>Dependents update</a:t>
            </a:r>
          </a:p>
        </p:txBody>
      </p:sp>
      <p:sp>
        <p:nvSpPr>
          <p:cNvPr id="27" name="TextBox 1">
            <a:extLst>
              <a:ext uri="{FF2B5EF4-FFF2-40B4-BE49-F238E27FC236}">
                <a16:creationId xmlns:a16="http://schemas.microsoft.com/office/drawing/2014/main" id="{E9387807-0EA4-1022-D3E5-6E756296FD44}"/>
              </a:ext>
            </a:extLst>
          </p:cNvPr>
          <p:cNvSpPr txBox="1"/>
          <p:nvPr/>
        </p:nvSpPr>
        <p:spPr>
          <a:xfrm>
            <a:off x="5302436" y="3825144"/>
            <a:ext cx="3276703" cy="261610"/>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r>
              <a:rPr lang="en-US" sz="1100" dirty="0">
                <a:solidFill>
                  <a:srgbClr val="706866"/>
                </a:solidFill>
              </a:rPr>
              <a:t>Benefits Rep not available</a:t>
            </a:r>
          </a:p>
        </p:txBody>
      </p:sp>
      <p:sp>
        <p:nvSpPr>
          <p:cNvPr id="28" name="TextBox 1">
            <a:extLst>
              <a:ext uri="{FF2B5EF4-FFF2-40B4-BE49-F238E27FC236}">
                <a16:creationId xmlns:a16="http://schemas.microsoft.com/office/drawing/2014/main" id="{530EDE93-2246-1392-7621-B3F70E355E05}"/>
              </a:ext>
            </a:extLst>
          </p:cNvPr>
          <p:cNvSpPr txBox="1"/>
          <p:nvPr/>
        </p:nvSpPr>
        <p:spPr>
          <a:xfrm>
            <a:off x="5302436" y="4063735"/>
            <a:ext cx="3276703" cy="261610"/>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r>
              <a:rPr lang="en-US" sz="1100" dirty="0">
                <a:solidFill>
                  <a:srgbClr val="706866"/>
                </a:solidFill>
              </a:rPr>
              <a:t>Benefits update (Life-Changing Events) </a:t>
            </a:r>
          </a:p>
        </p:txBody>
      </p:sp>
      <p:sp>
        <p:nvSpPr>
          <p:cNvPr id="30" name="TextBox 1">
            <a:extLst>
              <a:ext uri="{FF2B5EF4-FFF2-40B4-BE49-F238E27FC236}">
                <a16:creationId xmlns:a16="http://schemas.microsoft.com/office/drawing/2014/main" id="{32C03314-D402-F29F-DC79-4EF8725EB6BB}"/>
              </a:ext>
            </a:extLst>
          </p:cNvPr>
          <p:cNvSpPr txBox="1"/>
          <p:nvPr/>
        </p:nvSpPr>
        <p:spPr>
          <a:xfrm>
            <a:off x="5694347" y="4505571"/>
            <a:ext cx="1638350" cy="461665"/>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pPr algn="ctr"/>
            <a:r>
              <a:rPr lang="en-US" sz="1200" b="1" dirty="0"/>
              <a:t>For Andy Frain EEs </a:t>
            </a:r>
            <a:r>
              <a:rPr lang="en-US" sz="1200" b="1" u="sng" dirty="0"/>
              <a:t>American Worker</a:t>
            </a:r>
          </a:p>
        </p:txBody>
      </p:sp>
      <p:sp>
        <p:nvSpPr>
          <p:cNvPr id="32" name="TextBox 1">
            <a:extLst>
              <a:ext uri="{FF2B5EF4-FFF2-40B4-BE49-F238E27FC236}">
                <a16:creationId xmlns:a16="http://schemas.microsoft.com/office/drawing/2014/main" id="{E4958890-A4E2-A62F-CF4B-62954077124D}"/>
              </a:ext>
            </a:extLst>
          </p:cNvPr>
          <p:cNvSpPr txBox="1"/>
          <p:nvPr/>
        </p:nvSpPr>
        <p:spPr>
          <a:xfrm>
            <a:off x="647213" y="3627555"/>
            <a:ext cx="4443255" cy="430887"/>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r>
              <a:rPr lang="en-US" sz="1100" dirty="0">
                <a:solidFill>
                  <a:srgbClr val="706866"/>
                </a:solidFill>
              </a:rPr>
              <a:t>Employee needs advice on the plans and recommendations that are not in SBCS (CARRIER UNKNOWN)</a:t>
            </a:r>
          </a:p>
        </p:txBody>
      </p:sp>
      <p:sp>
        <p:nvSpPr>
          <p:cNvPr id="33" name="TextBox 1">
            <a:extLst>
              <a:ext uri="{FF2B5EF4-FFF2-40B4-BE49-F238E27FC236}">
                <a16:creationId xmlns:a16="http://schemas.microsoft.com/office/drawing/2014/main" id="{94F5959A-A8A6-D01F-E48F-0639D762F30A}"/>
              </a:ext>
            </a:extLst>
          </p:cNvPr>
          <p:cNvSpPr txBox="1"/>
          <p:nvPr/>
        </p:nvSpPr>
        <p:spPr>
          <a:xfrm>
            <a:off x="5295415" y="2946070"/>
            <a:ext cx="1218107" cy="369332"/>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r>
              <a:rPr lang="en-US" dirty="0">
                <a:solidFill>
                  <a:schemeClr val="accent1"/>
                </a:solidFill>
              </a:rPr>
              <a:t>Cases</a:t>
            </a:r>
          </a:p>
        </p:txBody>
      </p:sp>
      <p:sp>
        <p:nvSpPr>
          <p:cNvPr id="34" name="TextBox 1">
            <a:extLst>
              <a:ext uri="{FF2B5EF4-FFF2-40B4-BE49-F238E27FC236}">
                <a16:creationId xmlns:a16="http://schemas.microsoft.com/office/drawing/2014/main" id="{6BC8B0FD-E346-8A37-ECEF-19DE07070A27}"/>
              </a:ext>
            </a:extLst>
          </p:cNvPr>
          <p:cNvSpPr txBox="1"/>
          <p:nvPr/>
        </p:nvSpPr>
        <p:spPr>
          <a:xfrm>
            <a:off x="2197589" y="2484612"/>
            <a:ext cx="4538250" cy="261610"/>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r>
              <a:rPr lang="en-US" sz="1100" i="1" dirty="0">
                <a:solidFill>
                  <a:srgbClr val="706866"/>
                </a:solidFill>
              </a:rPr>
              <a:t>The best way to communicate with them is </a:t>
            </a:r>
            <a:r>
              <a:rPr lang="en-US" sz="1100" b="1" i="1" dirty="0">
                <a:solidFill>
                  <a:srgbClr val="706866"/>
                </a:solidFill>
              </a:rPr>
              <a:t>Via: </a:t>
            </a:r>
            <a:r>
              <a:rPr lang="en-US" sz="1100" b="1" i="1" dirty="0">
                <a:solidFill>
                  <a:schemeClr val="accent1"/>
                </a:solidFill>
              </a:rPr>
              <a:t>Phone - Cases</a:t>
            </a:r>
          </a:p>
        </p:txBody>
      </p:sp>
      <p:pic>
        <p:nvPicPr>
          <p:cNvPr id="36" name="Picture 35">
            <a:extLst>
              <a:ext uri="{FF2B5EF4-FFF2-40B4-BE49-F238E27FC236}">
                <a16:creationId xmlns:a16="http://schemas.microsoft.com/office/drawing/2014/main" id="{9B4349DB-4E5D-D8A8-690F-F617C87E030F}"/>
              </a:ext>
            </a:extLst>
          </p:cNvPr>
          <p:cNvPicPr>
            <a:picLocks noChangeAspect="1"/>
          </p:cNvPicPr>
          <p:nvPr/>
        </p:nvPicPr>
        <p:blipFill>
          <a:blip r:embed="rId3"/>
          <a:stretch>
            <a:fillRect/>
          </a:stretch>
        </p:blipFill>
        <p:spPr>
          <a:xfrm>
            <a:off x="2318527" y="1052414"/>
            <a:ext cx="4296375" cy="1343212"/>
          </a:xfrm>
          <a:prstGeom prst="rect">
            <a:avLst/>
          </a:prstGeom>
          <a:ln>
            <a:solidFill>
              <a:schemeClr val="bg2"/>
            </a:solidFill>
          </a:ln>
          <a:effectLst>
            <a:outerShdw blurRad="50800" dist="38100" algn="l" rotWithShape="0">
              <a:prstClr val="black">
                <a:alpha val="40000"/>
              </a:prstClr>
            </a:outerShdw>
          </a:effectLst>
        </p:spPr>
      </p:pic>
      <p:pic>
        <p:nvPicPr>
          <p:cNvPr id="37" name="Picture 2" descr="Warning sign Vectors &amp; Illustrations for Free Download | Freepik">
            <a:extLst>
              <a:ext uri="{FF2B5EF4-FFF2-40B4-BE49-F238E27FC236}">
                <a16:creationId xmlns:a16="http://schemas.microsoft.com/office/drawing/2014/main" id="{E3DF416A-BC94-2FB5-A8CA-C1AD9C1D51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0266" y="4435123"/>
            <a:ext cx="650427" cy="650427"/>
          </a:xfrm>
          <a:prstGeom prst="triangle">
            <a:avLst/>
          </a:prstGeom>
          <a:noFill/>
          <a:extLst>
            <a:ext uri="{909E8E84-426E-40DD-AFC4-6F175D3DCCD1}">
              <a14:hiddenFill xmlns:a14="http://schemas.microsoft.com/office/drawing/2010/main">
                <a:solidFill>
                  <a:srgbClr val="FFFFFF"/>
                </a:solidFill>
              </a14:hiddenFill>
            </a:ext>
          </a:extLst>
        </p:spPr>
      </p:pic>
      <p:pic>
        <p:nvPicPr>
          <p:cNvPr id="16386" name="Picture 2" descr="Check mark icon Royalty Free Vector Image - VectorStock">
            <a:extLst>
              <a:ext uri="{FF2B5EF4-FFF2-40B4-BE49-F238E27FC236}">
                <a16:creationId xmlns:a16="http://schemas.microsoft.com/office/drawing/2014/main" id="{24BA575B-8CE9-522B-41EC-3C82A337755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8800"/>
          <a:stretch/>
        </p:blipFill>
        <p:spPr bwMode="auto">
          <a:xfrm>
            <a:off x="322326" y="3244075"/>
            <a:ext cx="372846" cy="367238"/>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38" name="Picture 2" descr="Check mark icon Royalty Free Vector Image - VectorStock">
            <a:extLst>
              <a:ext uri="{FF2B5EF4-FFF2-40B4-BE49-F238E27FC236}">
                <a16:creationId xmlns:a16="http://schemas.microsoft.com/office/drawing/2014/main" id="{CAA272D8-DA82-2FC3-1E98-FDDB980121B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8800"/>
          <a:stretch/>
        </p:blipFill>
        <p:spPr bwMode="auto">
          <a:xfrm>
            <a:off x="322326" y="3640253"/>
            <a:ext cx="372846" cy="367238"/>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39" name="Picture 2" descr="Check mark icon Royalty Free Vector Image - VectorStock">
            <a:extLst>
              <a:ext uri="{FF2B5EF4-FFF2-40B4-BE49-F238E27FC236}">
                <a16:creationId xmlns:a16="http://schemas.microsoft.com/office/drawing/2014/main" id="{599B58F1-ED28-A492-2BFD-73CFBAC3AB2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8800"/>
          <a:stretch/>
        </p:blipFill>
        <p:spPr bwMode="auto">
          <a:xfrm>
            <a:off x="322326" y="4112312"/>
            <a:ext cx="372846" cy="367238"/>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40" name="Picture 2" descr="Check mark icon Royalty Free Vector Image - VectorStock">
            <a:extLst>
              <a:ext uri="{FF2B5EF4-FFF2-40B4-BE49-F238E27FC236}">
                <a16:creationId xmlns:a16="http://schemas.microsoft.com/office/drawing/2014/main" id="{FE0D6082-809D-9AD0-C855-6CEA0FA931F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8800"/>
          <a:stretch/>
        </p:blipFill>
        <p:spPr bwMode="auto">
          <a:xfrm>
            <a:off x="324097" y="4533420"/>
            <a:ext cx="372846" cy="367238"/>
          </a:xfrm>
          <a:prstGeom prst="flowChartConnector">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5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6" descr="Call Center: qué es, cómo funciona, tipos y desafíos - Omnia WFM">
            <a:extLst>
              <a:ext uri="{FF2B5EF4-FFF2-40B4-BE49-F238E27FC236}">
                <a16:creationId xmlns:a16="http://schemas.microsoft.com/office/drawing/2014/main" id="{4976B7CA-6513-F15C-0588-C474FCDB8922}"/>
              </a:ext>
            </a:extLst>
          </p:cNvPr>
          <p:cNvPicPr>
            <a:picLocks noChangeAspect="1" noChangeArrowheads="1"/>
          </p:cNvPicPr>
          <p:nvPr/>
        </p:nvPicPr>
        <p:blipFill rotWithShape="1">
          <a:blip r:embed="rId2">
            <a:alphaModFix amt="5000"/>
            <a:extLst>
              <a:ext uri="{28A0092B-C50C-407E-A947-70E740481C1C}">
                <a14:useLocalDpi xmlns:a14="http://schemas.microsoft.com/office/drawing/2010/main" val="0"/>
              </a:ext>
            </a:extLst>
          </a:blip>
          <a:srcRect l="13871" r="14002"/>
          <a:stretch/>
        </p:blipFill>
        <p:spPr bwMode="auto">
          <a:xfrm>
            <a:off x="1453437" y="158385"/>
            <a:ext cx="6183086" cy="4762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BC84B0B-D66A-15AA-097D-AFF3DBC4EB2E}"/>
              </a:ext>
            </a:extLst>
          </p:cNvPr>
          <p:cNvSpPr>
            <a:spLocks noGrp="1"/>
          </p:cNvSpPr>
          <p:nvPr>
            <p:ph type="title"/>
          </p:nvPr>
        </p:nvSpPr>
        <p:spPr/>
        <p:txBody>
          <a:bodyPr/>
          <a:lstStyle/>
          <a:p>
            <a:pPr algn="ctr"/>
            <a:r>
              <a:rPr lang="en-US" dirty="0"/>
              <a:t>Transfers – </a:t>
            </a:r>
            <a:r>
              <a:rPr lang="en-US" dirty="0">
                <a:solidFill>
                  <a:schemeClr val="tx1"/>
                </a:solidFill>
              </a:rPr>
              <a:t>Coordinators</a:t>
            </a:r>
          </a:p>
        </p:txBody>
      </p:sp>
      <p:sp>
        <p:nvSpPr>
          <p:cNvPr id="4" name="TextBox 1">
            <a:extLst>
              <a:ext uri="{FF2B5EF4-FFF2-40B4-BE49-F238E27FC236}">
                <a16:creationId xmlns:a16="http://schemas.microsoft.com/office/drawing/2014/main" id="{0CEC37AB-34D3-80D3-4C5D-690797F07861}"/>
              </a:ext>
            </a:extLst>
          </p:cNvPr>
          <p:cNvSpPr txBox="1"/>
          <p:nvPr/>
        </p:nvSpPr>
        <p:spPr>
          <a:xfrm>
            <a:off x="663667" y="2860744"/>
            <a:ext cx="2916279" cy="369332"/>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r>
              <a:rPr lang="en-US" dirty="0">
                <a:solidFill>
                  <a:schemeClr val="accent1"/>
                </a:solidFill>
              </a:rPr>
              <a:t>Teams / Call them if</a:t>
            </a:r>
          </a:p>
        </p:txBody>
      </p:sp>
      <p:sp>
        <p:nvSpPr>
          <p:cNvPr id="20" name="TextBox 1">
            <a:extLst>
              <a:ext uri="{FF2B5EF4-FFF2-40B4-BE49-F238E27FC236}">
                <a16:creationId xmlns:a16="http://schemas.microsoft.com/office/drawing/2014/main" id="{ADB86015-BC34-C1B3-3A2D-CAFB3F00C8CE}"/>
              </a:ext>
            </a:extLst>
          </p:cNvPr>
          <p:cNvSpPr txBox="1"/>
          <p:nvPr/>
        </p:nvSpPr>
        <p:spPr>
          <a:xfrm>
            <a:off x="1019251" y="3322455"/>
            <a:ext cx="3721821" cy="430887"/>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r>
              <a:rPr lang="en-US" sz="1100" dirty="0">
                <a:solidFill>
                  <a:srgbClr val="706866"/>
                </a:solidFill>
              </a:rPr>
              <a:t>The Caller is a </a:t>
            </a:r>
            <a:r>
              <a:rPr lang="en-US" sz="1100" b="1" dirty="0">
                <a:solidFill>
                  <a:srgbClr val="706866"/>
                </a:solidFill>
              </a:rPr>
              <a:t>Client / WSM / Owner </a:t>
            </a:r>
            <a:r>
              <a:rPr lang="en-US" sz="1100" dirty="0">
                <a:solidFill>
                  <a:srgbClr val="706866"/>
                </a:solidFill>
              </a:rPr>
              <a:t>of the company. Warm Transfer</a:t>
            </a:r>
          </a:p>
        </p:txBody>
      </p:sp>
      <p:sp>
        <p:nvSpPr>
          <p:cNvPr id="23" name="TextBox 1">
            <a:extLst>
              <a:ext uri="{FF2B5EF4-FFF2-40B4-BE49-F238E27FC236}">
                <a16:creationId xmlns:a16="http://schemas.microsoft.com/office/drawing/2014/main" id="{A310FDFA-12D3-1C7B-5D13-B87BBB643469}"/>
              </a:ext>
            </a:extLst>
          </p:cNvPr>
          <p:cNvSpPr txBox="1"/>
          <p:nvPr/>
        </p:nvSpPr>
        <p:spPr>
          <a:xfrm>
            <a:off x="1998651" y="2527707"/>
            <a:ext cx="4955516" cy="261610"/>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r>
              <a:rPr lang="en-US" sz="1100" dirty="0">
                <a:solidFill>
                  <a:srgbClr val="706866"/>
                </a:solidFill>
              </a:rPr>
              <a:t>The best way to communicate with them is </a:t>
            </a:r>
            <a:r>
              <a:rPr lang="en-US" sz="1100" b="1" dirty="0">
                <a:solidFill>
                  <a:srgbClr val="706866"/>
                </a:solidFill>
              </a:rPr>
              <a:t>Via: </a:t>
            </a:r>
            <a:r>
              <a:rPr lang="en-US" sz="1100" b="1" dirty="0">
                <a:solidFill>
                  <a:schemeClr val="accent1"/>
                </a:solidFill>
              </a:rPr>
              <a:t>TEAMS – Call - Cases</a:t>
            </a:r>
          </a:p>
        </p:txBody>
      </p:sp>
      <p:sp>
        <p:nvSpPr>
          <p:cNvPr id="25" name="TextBox 1">
            <a:extLst>
              <a:ext uri="{FF2B5EF4-FFF2-40B4-BE49-F238E27FC236}">
                <a16:creationId xmlns:a16="http://schemas.microsoft.com/office/drawing/2014/main" id="{03743B8F-6C65-C581-4648-893EC28DE1A7}"/>
              </a:ext>
            </a:extLst>
          </p:cNvPr>
          <p:cNvSpPr txBox="1"/>
          <p:nvPr/>
        </p:nvSpPr>
        <p:spPr>
          <a:xfrm>
            <a:off x="4824752" y="3336452"/>
            <a:ext cx="3841564" cy="430887"/>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r>
              <a:rPr lang="en-US" sz="1100" dirty="0">
                <a:solidFill>
                  <a:srgbClr val="706866"/>
                </a:solidFill>
              </a:rPr>
              <a:t>Coordinators must be subscribed to all cases if possible. They can follow up with the client.</a:t>
            </a:r>
          </a:p>
        </p:txBody>
      </p:sp>
      <p:sp>
        <p:nvSpPr>
          <p:cNvPr id="33" name="TextBox 1">
            <a:extLst>
              <a:ext uri="{FF2B5EF4-FFF2-40B4-BE49-F238E27FC236}">
                <a16:creationId xmlns:a16="http://schemas.microsoft.com/office/drawing/2014/main" id="{94F5959A-A8A6-D01F-E48F-0639D762F30A}"/>
              </a:ext>
            </a:extLst>
          </p:cNvPr>
          <p:cNvSpPr txBox="1"/>
          <p:nvPr/>
        </p:nvSpPr>
        <p:spPr>
          <a:xfrm>
            <a:off x="4824752" y="2944272"/>
            <a:ext cx="1674019" cy="369332"/>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r>
              <a:rPr lang="en-US" dirty="0">
                <a:solidFill>
                  <a:schemeClr val="accent1"/>
                </a:solidFill>
              </a:rPr>
              <a:t>Case them if</a:t>
            </a:r>
          </a:p>
        </p:txBody>
      </p:sp>
      <p:sp>
        <p:nvSpPr>
          <p:cNvPr id="6" name="TextBox 1">
            <a:extLst>
              <a:ext uri="{FF2B5EF4-FFF2-40B4-BE49-F238E27FC236}">
                <a16:creationId xmlns:a16="http://schemas.microsoft.com/office/drawing/2014/main" id="{8649D699-EAFA-C1BC-DF5A-42F79CD4581D}"/>
              </a:ext>
            </a:extLst>
          </p:cNvPr>
          <p:cNvSpPr txBox="1"/>
          <p:nvPr/>
        </p:nvSpPr>
        <p:spPr>
          <a:xfrm>
            <a:off x="1019250" y="3790943"/>
            <a:ext cx="3721821" cy="261610"/>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r>
              <a:rPr lang="en-US" sz="1100" dirty="0">
                <a:solidFill>
                  <a:srgbClr val="706866"/>
                </a:solidFill>
              </a:rPr>
              <a:t>The caller is a client upset, confirm with leadership. </a:t>
            </a:r>
          </a:p>
        </p:txBody>
      </p:sp>
      <p:sp>
        <p:nvSpPr>
          <p:cNvPr id="7" name="TextBox 1">
            <a:extLst>
              <a:ext uri="{FF2B5EF4-FFF2-40B4-BE49-F238E27FC236}">
                <a16:creationId xmlns:a16="http://schemas.microsoft.com/office/drawing/2014/main" id="{670873F1-A34E-F4CB-E9BA-816B0340BBB8}"/>
              </a:ext>
            </a:extLst>
          </p:cNvPr>
          <p:cNvSpPr txBox="1"/>
          <p:nvPr/>
        </p:nvSpPr>
        <p:spPr>
          <a:xfrm>
            <a:off x="4824752" y="3834528"/>
            <a:ext cx="3841564" cy="261610"/>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r>
              <a:rPr lang="en-US" sz="1100" dirty="0">
                <a:solidFill>
                  <a:srgbClr val="706866"/>
                </a:solidFill>
              </a:rPr>
              <a:t>HR concerns/escalations</a:t>
            </a:r>
          </a:p>
        </p:txBody>
      </p:sp>
      <p:sp>
        <p:nvSpPr>
          <p:cNvPr id="8" name="TextBox 1">
            <a:extLst>
              <a:ext uri="{FF2B5EF4-FFF2-40B4-BE49-F238E27FC236}">
                <a16:creationId xmlns:a16="http://schemas.microsoft.com/office/drawing/2014/main" id="{EAB1508E-5CFE-BEBB-F231-AD8D07051DE8}"/>
              </a:ext>
            </a:extLst>
          </p:cNvPr>
          <p:cNvSpPr txBox="1"/>
          <p:nvPr/>
        </p:nvSpPr>
        <p:spPr>
          <a:xfrm>
            <a:off x="1019250" y="4096138"/>
            <a:ext cx="3841564" cy="261610"/>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r>
              <a:rPr lang="en-US" sz="1100" dirty="0">
                <a:solidFill>
                  <a:srgbClr val="706866"/>
                </a:solidFill>
              </a:rPr>
              <a:t>Client Complain / Feedback</a:t>
            </a:r>
          </a:p>
        </p:txBody>
      </p:sp>
      <p:sp>
        <p:nvSpPr>
          <p:cNvPr id="10" name="TextBox 9">
            <a:extLst>
              <a:ext uri="{FF2B5EF4-FFF2-40B4-BE49-F238E27FC236}">
                <a16:creationId xmlns:a16="http://schemas.microsoft.com/office/drawing/2014/main" id="{F59B7793-756F-1338-085F-FDF84598DA55}"/>
              </a:ext>
            </a:extLst>
          </p:cNvPr>
          <p:cNvSpPr txBox="1"/>
          <p:nvPr/>
        </p:nvSpPr>
        <p:spPr>
          <a:xfrm>
            <a:off x="5817168" y="4313742"/>
            <a:ext cx="1121228" cy="553998"/>
          </a:xfrm>
          <a:prstGeom prst="rect">
            <a:avLst/>
          </a:prstGeom>
          <a:noFill/>
        </p:spPr>
        <p:txBody>
          <a:bodyPr wrap="square">
            <a:spAutoFit/>
          </a:bodyPr>
          <a:lstStyle/>
          <a:p>
            <a:r>
              <a:rPr lang="en-US" sz="1000" b="1" i="1" dirty="0"/>
              <a:t>WARM TRANSFER ALWAYS</a:t>
            </a:r>
          </a:p>
        </p:txBody>
      </p:sp>
      <p:pic>
        <p:nvPicPr>
          <p:cNvPr id="12" name="Picture 11">
            <a:extLst>
              <a:ext uri="{FF2B5EF4-FFF2-40B4-BE49-F238E27FC236}">
                <a16:creationId xmlns:a16="http://schemas.microsoft.com/office/drawing/2014/main" id="{30FEB22D-F1B3-82EF-7711-1A2906AB251B}"/>
              </a:ext>
            </a:extLst>
          </p:cNvPr>
          <p:cNvPicPr>
            <a:picLocks noChangeAspect="1"/>
          </p:cNvPicPr>
          <p:nvPr/>
        </p:nvPicPr>
        <p:blipFill>
          <a:blip r:embed="rId3"/>
          <a:stretch>
            <a:fillRect/>
          </a:stretch>
        </p:blipFill>
        <p:spPr>
          <a:xfrm>
            <a:off x="2316712" y="1036855"/>
            <a:ext cx="4182059" cy="1333686"/>
          </a:xfrm>
          <a:prstGeom prst="rect">
            <a:avLst/>
          </a:prstGeom>
          <a:effectLst>
            <a:outerShdw blurRad="50800" dist="38100" algn="l" rotWithShape="0">
              <a:prstClr val="black">
                <a:alpha val="40000"/>
              </a:prstClr>
            </a:outerShdw>
          </a:effectLst>
        </p:spPr>
      </p:pic>
      <p:sp>
        <p:nvSpPr>
          <p:cNvPr id="13" name="TextBox 1">
            <a:extLst>
              <a:ext uri="{FF2B5EF4-FFF2-40B4-BE49-F238E27FC236}">
                <a16:creationId xmlns:a16="http://schemas.microsoft.com/office/drawing/2014/main" id="{3DCF78BE-CA0E-70D3-C176-5DF3DAFCA0A5}"/>
              </a:ext>
            </a:extLst>
          </p:cNvPr>
          <p:cNvSpPr txBox="1"/>
          <p:nvPr/>
        </p:nvSpPr>
        <p:spPr>
          <a:xfrm>
            <a:off x="1019250" y="4412452"/>
            <a:ext cx="3841564" cy="430887"/>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r>
              <a:rPr lang="en-US" sz="1100" dirty="0">
                <a:solidFill>
                  <a:srgbClr val="706866"/>
                </a:solidFill>
              </a:rPr>
              <a:t>WSM / Client needs help with PRISM (Entering information, reporting, guidance)</a:t>
            </a:r>
          </a:p>
        </p:txBody>
      </p:sp>
      <p:pic>
        <p:nvPicPr>
          <p:cNvPr id="15" name="Picture 2" descr="Check mark icon Royalty Free Vector Image - VectorStock">
            <a:extLst>
              <a:ext uri="{FF2B5EF4-FFF2-40B4-BE49-F238E27FC236}">
                <a16:creationId xmlns:a16="http://schemas.microsoft.com/office/drawing/2014/main" id="{15E64EE5-764B-5E34-BDD8-C4353DF01ED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8800"/>
          <a:stretch/>
        </p:blipFill>
        <p:spPr bwMode="auto">
          <a:xfrm>
            <a:off x="716050" y="3267751"/>
            <a:ext cx="372846" cy="367238"/>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16" name="Picture 2" descr="Check mark icon Royalty Free Vector Image - VectorStock">
            <a:extLst>
              <a:ext uri="{FF2B5EF4-FFF2-40B4-BE49-F238E27FC236}">
                <a16:creationId xmlns:a16="http://schemas.microsoft.com/office/drawing/2014/main" id="{37A5B02E-3702-2C9F-421B-39A19727C00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8800"/>
          <a:stretch/>
        </p:blipFill>
        <p:spPr bwMode="auto">
          <a:xfrm>
            <a:off x="716577" y="3716203"/>
            <a:ext cx="372846" cy="367238"/>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17" name="Picture 2" descr="Check mark icon Royalty Free Vector Image - VectorStock">
            <a:extLst>
              <a:ext uri="{FF2B5EF4-FFF2-40B4-BE49-F238E27FC236}">
                <a16:creationId xmlns:a16="http://schemas.microsoft.com/office/drawing/2014/main" id="{3BF6B99E-AC6E-33C7-EC86-559B806A13A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8800"/>
          <a:stretch/>
        </p:blipFill>
        <p:spPr bwMode="auto">
          <a:xfrm>
            <a:off x="722585" y="4052553"/>
            <a:ext cx="372846" cy="367238"/>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24" name="Picture 2" descr="Check mark icon Royalty Free Vector Image - VectorStock">
            <a:extLst>
              <a:ext uri="{FF2B5EF4-FFF2-40B4-BE49-F238E27FC236}">
                <a16:creationId xmlns:a16="http://schemas.microsoft.com/office/drawing/2014/main" id="{0267F513-C167-1C08-3A8D-E8715F1FBDC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8800"/>
          <a:stretch/>
        </p:blipFill>
        <p:spPr bwMode="auto">
          <a:xfrm>
            <a:off x="716050" y="4389604"/>
            <a:ext cx="372846" cy="367238"/>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29" name="Picture 2" descr="Warning sign Vectors &amp; Illustrations for Free Download | Freepik">
            <a:extLst>
              <a:ext uri="{FF2B5EF4-FFF2-40B4-BE49-F238E27FC236}">
                <a16:creationId xmlns:a16="http://schemas.microsoft.com/office/drawing/2014/main" id="{A2F1368F-DD95-417A-A8A5-897BE5F474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5000" y="4273920"/>
            <a:ext cx="650427" cy="650427"/>
          </a:xfrm>
          <a:prstGeom prst="triangl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9735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6" descr="Call Center: qué es, cómo funciona, tipos y desafíos - Omnia WFM">
            <a:extLst>
              <a:ext uri="{FF2B5EF4-FFF2-40B4-BE49-F238E27FC236}">
                <a16:creationId xmlns:a16="http://schemas.microsoft.com/office/drawing/2014/main" id="{B8CEBBCE-FFA4-343E-08CA-14E94E764507}"/>
              </a:ext>
            </a:extLst>
          </p:cNvPr>
          <p:cNvPicPr>
            <a:picLocks noChangeAspect="1" noChangeArrowheads="1"/>
          </p:cNvPicPr>
          <p:nvPr/>
        </p:nvPicPr>
        <p:blipFill rotWithShape="1">
          <a:blip r:embed="rId2">
            <a:alphaModFix amt="5000"/>
            <a:extLst>
              <a:ext uri="{28A0092B-C50C-407E-A947-70E740481C1C}">
                <a14:useLocalDpi xmlns:a14="http://schemas.microsoft.com/office/drawing/2010/main" val="0"/>
              </a:ext>
            </a:extLst>
          </a:blip>
          <a:srcRect l="13871" r="14002"/>
          <a:stretch/>
        </p:blipFill>
        <p:spPr bwMode="auto">
          <a:xfrm>
            <a:off x="1453437" y="80649"/>
            <a:ext cx="6183086" cy="4762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BC84B0B-D66A-15AA-097D-AFF3DBC4EB2E}"/>
              </a:ext>
            </a:extLst>
          </p:cNvPr>
          <p:cNvSpPr>
            <a:spLocks noGrp="1"/>
          </p:cNvSpPr>
          <p:nvPr>
            <p:ph type="title"/>
          </p:nvPr>
        </p:nvSpPr>
        <p:spPr/>
        <p:txBody>
          <a:bodyPr/>
          <a:lstStyle/>
          <a:p>
            <a:pPr algn="ctr"/>
            <a:r>
              <a:rPr lang="en-US" dirty="0"/>
              <a:t>Transfers – </a:t>
            </a:r>
            <a:r>
              <a:rPr lang="en-US" dirty="0">
                <a:solidFill>
                  <a:schemeClr val="tx1"/>
                </a:solidFill>
              </a:rPr>
              <a:t>Payroll</a:t>
            </a:r>
          </a:p>
        </p:txBody>
      </p:sp>
      <p:sp>
        <p:nvSpPr>
          <p:cNvPr id="20" name="TextBox 1">
            <a:extLst>
              <a:ext uri="{FF2B5EF4-FFF2-40B4-BE49-F238E27FC236}">
                <a16:creationId xmlns:a16="http://schemas.microsoft.com/office/drawing/2014/main" id="{ADB86015-BC34-C1B3-3A2D-CAFB3F00C8CE}"/>
              </a:ext>
            </a:extLst>
          </p:cNvPr>
          <p:cNvSpPr txBox="1"/>
          <p:nvPr/>
        </p:nvSpPr>
        <p:spPr>
          <a:xfrm>
            <a:off x="1242228" y="3175378"/>
            <a:ext cx="3721821" cy="430887"/>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r>
              <a:rPr lang="en-US" sz="1100" dirty="0">
                <a:solidFill>
                  <a:srgbClr val="706866"/>
                </a:solidFill>
              </a:rPr>
              <a:t>Problems related to payments, wrong amounts (WSM Already confirmed)</a:t>
            </a:r>
          </a:p>
        </p:txBody>
      </p:sp>
      <p:sp>
        <p:nvSpPr>
          <p:cNvPr id="23" name="TextBox 1">
            <a:extLst>
              <a:ext uri="{FF2B5EF4-FFF2-40B4-BE49-F238E27FC236}">
                <a16:creationId xmlns:a16="http://schemas.microsoft.com/office/drawing/2014/main" id="{A310FDFA-12D3-1C7B-5D13-B87BBB643469}"/>
              </a:ext>
            </a:extLst>
          </p:cNvPr>
          <p:cNvSpPr txBox="1"/>
          <p:nvPr/>
        </p:nvSpPr>
        <p:spPr>
          <a:xfrm>
            <a:off x="1453437" y="2477018"/>
            <a:ext cx="6459032" cy="261610"/>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r>
              <a:rPr lang="en-US" sz="1100" dirty="0">
                <a:solidFill>
                  <a:srgbClr val="706866"/>
                </a:solidFill>
              </a:rPr>
              <a:t>The best way to communicate with them is </a:t>
            </a:r>
            <a:r>
              <a:rPr lang="en-US" sz="1100" b="1" dirty="0">
                <a:solidFill>
                  <a:srgbClr val="706866"/>
                </a:solidFill>
              </a:rPr>
              <a:t>Via: </a:t>
            </a:r>
            <a:r>
              <a:rPr lang="en-US" sz="1100" b="1" dirty="0">
                <a:solidFill>
                  <a:schemeClr val="accent1"/>
                </a:solidFill>
              </a:rPr>
              <a:t>TEAMS – Cases- Call Transfer upon request</a:t>
            </a:r>
          </a:p>
        </p:txBody>
      </p:sp>
      <p:sp>
        <p:nvSpPr>
          <p:cNvPr id="33" name="TextBox 1">
            <a:extLst>
              <a:ext uri="{FF2B5EF4-FFF2-40B4-BE49-F238E27FC236}">
                <a16:creationId xmlns:a16="http://schemas.microsoft.com/office/drawing/2014/main" id="{94F5959A-A8A6-D01F-E48F-0639D762F30A}"/>
              </a:ext>
            </a:extLst>
          </p:cNvPr>
          <p:cNvSpPr txBox="1"/>
          <p:nvPr/>
        </p:nvSpPr>
        <p:spPr>
          <a:xfrm>
            <a:off x="1242226" y="2775936"/>
            <a:ext cx="1990585" cy="369332"/>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r>
              <a:rPr lang="en-US" dirty="0">
                <a:solidFill>
                  <a:schemeClr val="accent1"/>
                </a:solidFill>
              </a:rPr>
              <a:t>Case them if</a:t>
            </a:r>
          </a:p>
        </p:txBody>
      </p:sp>
      <p:sp>
        <p:nvSpPr>
          <p:cNvPr id="7" name="TextBox 1">
            <a:extLst>
              <a:ext uri="{FF2B5EF4-FFF2-40B4-BE49-F238E27FC236}">
                <a16:creationId xmlns:a16="http://schemas.microsoft.com/office/drawing/2014/main" id="{ECD94F87-7507-7AC6-D255-20F4BEA82949}"/>
              </a:ext>
            </a:extLst>
          </p:cNvPr>
          <p:cNvSpPr txBox="1"/>
          <p:nvPr/>
        </p:nvSpPr>
        <p:spPr>
          <a:xfrm>
            <a:off x="1242226" y="3658978"/>
            <a:ext cx="3721821" cy="430887"/>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r>
              <a:rPr lang="en-US" sz="1100" dirty="0">
                <a:solidFill>
                  <a:srgbClr val="706866"/>
                </a:solidFill>
              </a:rPr>
              <a:t>Confirm all information involved in payments to employees (Check addresses, deductions, etc)</a:t>
            </a:r>
          </a:p>
        </p:txBody>
      </p:sp>
      <p:sp>
        <p:nvSpPr>
          <p:cNvPr id="8" name="TextBox 1">
            <a:extLst>
              <a:ext uri="{FF2B5EF4-FFF2-40B4-BE49-F238E27FC236}">
                <a16:creationId xmlns:a16="http://schemas.microsoft.com/office/drawing/2014/main" id="{F35F9ECE-37D9-B954-49B5-74F0DADC14E1}"/>
              </a:ext>
            </a:extLst>
          </p:cNvPr>
          <p:cNvSpPr txBox="1"/>
          <p:nvPr/>
        </p:nvSpPr>
        <p:spPr>
          <a:xfrm>
            <a:off x="1242226" y="4219643"/>
            <a:ext cx="3144471" cy="261610"/>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r>
              <a:rPr lang="en-US" sz="1100" dirty="0">
                <a:solidFill>
                  <a:srgbClr val="706866"/>
                </a:solidFill>
              </a:rPr>
              <a:t>Direct Deposit Set Up, If we cannot do it.</a:t>
            </a:r>
          </a:p>
        </p:txBody>
      </p:sp>
      <p:sp>
        <p:nvSpPr>
          <p:cNvPr id="9" name="TextBox 1">
            <a:extLst>
              <a:ext uri="{FF2B5EF4-FFF2-40B4-BE49-F238E27FC236}">
                <a16:creationId xmlns:a16="http://schemas.microsoft.com/office/drawing/2014/main" id="{5E6C05DF-5F53-2658-D09D-D0400B415B99}"/>
              </a:ext>
            </a:extLst>
          </p:cNvPr>
          <p:cNvSpPr txBox="1"/>
          <p:nvPr/>
        </p:nvSpPr>
        <p:spPr>
          <a:xfrm>
            <a:off x="5175256" y="3964829"/>
            <a:ext cx="2914991" cy="461665"/>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pPr algn="ctr"/>
            <a:r>
              <a:rPr lang="en-US" sz="1200" b="1" dirty="0"/>
              <a:t>For Andy Frain Employees refer them to local Supervisor at AF/ WSM</a:t>
            </a:r>
          </a:p>
        </p:txBody>
      </p:sp>
      <p:pic>
        <p:nvPicPr>
          <p:cNvPr id="12" name="Picture 2" descr="Check mark icon Royalty Free Vector Image - VectorStock">
            <a:extLst>
              <a:ext uri="{FF2B5EF4-FFF2-40B4-BE49-F238E27FC236}">
                <a16:creationId xmlns:a16="http://schemas.microsoft.com/office/drawing/2014/main" id="{CF243D67-06A8-D8B0-FBAF-7175423E2B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800"/>
          <a:stretch/>
        </p:blipFill>
        <p:spPr bwMode="auto">
          <a:xfrm>
            <a:off x="937028" y="3161962"/>
            <a:ext cx="372846" cy="367238"/>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13" name="Picture 2" descr="Check mark icon Royalty Free Vector Image - VectorStock">
            <a:extLst>
              <a:ext uri="{FF2B5EF4-FFF2-40B4-BE49-F238E27FC236}">
                <a16:creationId xmlns:a16="http://schemas.microsoft.com/office/drawing/2014/main" id="{52970455-1615-0D77-1C62-8B68FAE39D0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800"/>
          <a:stretch/>
        </p:blipFill>
        <p:spPr bwMode="auto">
          <a:xfrm>
            <a:off x="937028" y="3673459"/>
            <a:ext cx="372846" cy="367238"/>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15" name="Picture 2" descr="Check mark icon Royalty Free Vector Image - VectorStock">
            <a:extLst>
              <a:ext uri="{FF2B5EF4-FFF2-40B4-BE49-F238E27FC236}">
                <a16:creationId xmlns:a16="http://schemas.microsoft.com/office/drawing/2014/main" id="{97D10ED0-0488-8401-2FE8-844C256219C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800"/>
          <a:stretch/>
        </p:blipFill>
        <p:spPr bwMode="auto">
          <a:xfrm>
            <a:off x="937028" y="4166829"/>
            <a:ext cx="372846" cy="367238"/>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16" name="Picture 2" descr="Warning sign Vectors &amp; Illustrations for Free Download | Freepik">
            <a:extLst>
              <a:ext uri="{FF2B5EF4-FFF2-40B4-BE49-F238E27FC236}">
                <a16:creationId xmlns:a16="http://schemas.microsoft.com/office/drawing/2014/main" id="{A7CAAFBF-5A84-7A00-A5B2-48A273894C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9479" y="3381724"/>
            <a:ext cx="650427" cy="650427"/>
          </a:xfrm>
          <a:prstGeom prst="triangle">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70B39201-F0BC-BB69-06E5-873AD3F3D603}"/>
              </a:ext>
            </a:extLst>
          </p:cNvPr>
          <p:cNvPicPr>
            <a:picLocks noChangeAspect="1"/>
          </p:cNvPicPr>
          <p:nvPr/>
        </p:nvPicPr>
        <p:blipFill>
          <a:blip r:embed="rId5"/>
          <a:stretch>
            <a:fillRect/>
          </a:stretch>
        </p:blipFill>
        <p:spPr>
          <a:xfrm>
            <a:off x="3099326" y="980545"/>
            <a:ext cx="2332699" cy="1555133"/>
          </a:xfrm>
          <a:prstGeom prst="rect">
            <a:avLst/>
          </a:prstGeom>
        </p:spPr>
      </p:pic>
    </p:spTree>
    <p:extLst>
      <p:ext uri="{BB962C8B-B14F-4D97-AF65-F5344CB8AC3E}">
        <p14:creationId xmlns:p14="http://schemas.microsoft.com/office/powerpoint/2010/main" val="4168044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6" descr="Call Center: qué es, cómo funciona, tipos y desafíos - Omnia WFM">
            <a:extLst>
              <a:ext uri="{FF2B5EF4-FFF2-40B4-BE49-F238E27FC236}">
                <a16:creationId xmlns:a16="http://schemas.microsoft.com/office/drawing/2014/main" id="{246A17B7-E71B-CA94-0D34-42F38AB66687}"/>
              </a:ext>
            </a:extLst>
          </p:cNvPr>
          <p:cNvPicPr>
            <a:picLocks noChangeAspect="1" noChangeArrowheads="1"/>
          </p:cNvPicPr>
          <p:nvPr/>
        </p:nvPicPr>
        <p:blipFill rotWithShape="1">
          <a:blip r:embed="rId2">
            <a:alphaModFix amt="5000"/>
            <a:extLst>
              <a:ext uri="{28A0092B-C50C-407E-A947-70E740481C1C}">
                <a14:useLocalDpi xmlns:a14="http://schemas.microsoft.com/office/drawing/2010/main" val="0"/>
              </a:ext>
            </a:extLst>
          </a:blip>
          <a:srcRect l="13871" r="14002"/>
          <a:stretch/>
        </p:blipFill>
        <p:spPr bwMode="auto">
          <a:xfrm>
            <a:off x="1453437" y="80649"/>
            <a:ext cx="6183086" cy="47625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90865BB1-0797-7DB5-1AB1-120E23FE5502}"/>
              </a:ext>
            </a:extLst>
          </p:cNvPr>
          <p:cNvPicPr>
            <a:picLocks noChangeAspect="1"/>
          </p:cNvPicPr>
          <p:nvPr/>
        </p:nvPicPr>
        <p:blipFill>
          <a:blip r:embed="rId3"/>
          <a:stretch>
            <a:fillRect/>
          </a:stretch>
        </p:blipFill>
        <p:spPr>
          <a:xfrm>
            <a:off x="2448714" y="1297372"/>
            <a:ext cx="4115374" cy="1267002"/>
          </a:xfrm>
          <a:prstGeom prst="rect">
            <a:avLst/>
          </a:prstGeom>
          <a:effectLst>
            <a:outerShdw blurRad="50800" dist="38100" algn="l" rotWithShape="0">
              <a:prstClr val="black">
                <a:alpha val="40000"/>
              </a:prstClr>
            </a:outerShdw>
          </a:effectLst>
        </p:spPr>
      </p:pic>
      <p:sp>
        <p:nvSpPr>
          <p:cNvPr id="2" name="Title 1">
            <a:extLst>
              <a:ext uri="{FF2B5EF4-FFF2-40B4-BE49-F238E27FC236}">
                <a16:creationId xmlns:a16="http://schemas.microsoft.com/office/drawing/2014/main" id="{9BC84B0B-D66A-15AA-097D-AFF3DBC4EB2E}"/>
              </a:ext>
            </a:extLst>
          </p:cNvPr>
          <p:cNvSpPr>
            <a:spLocks noGrp="1"/>
          </p:cNvSpPr>
          <p:nvPr>
            <p:ph type="title"/>
          </p:nvPr>
        </p:nvSpPr>
        <p:spPr/>
        <p:txBody>
          <a:bodyPr/>
          <a:lstStyle/>
          <a:p>
            <a:pPr algn="ctr"/>
            <a:r>
              <a:rPr lang="en-US" dirty="0"/>
              <a:t>Transfers – </a:t>
            </a:r>
            <a:r>
              <a:rPr lang="en-US" dirty="0">
                <a:solidFill>
                  <a:schemeClr val="tx1"/>
                </a:solidFill>
              </a:rPr>
              <a:t>Treasury </a:t>
            </a:r>
          </a:p>
        </p:txBody>
      </p:sp>
      <p:sp>
        <p:nvSpPr>
          <p:cNvPr id="20" name="TextBox 1">
            <a:extLst>
              <a:ext uri="{FF2B5EF4-FFF2-40B4-BE49-F238E27FC236}">
                <a16:creationId xmlns:a16="http://schemas.microsoft.com/office/drawing/2014/main" id="{ADB86015-BC34-C1B3-3A2D-CAFB3F00C8CE}"/>
              </a:ext>
            </a:extLst>
          </p:cNvPr>
          <p:cNvSpPr txBox="1"/>
          <p:nvPr/>
        </p:nvSpPr>
        <p:spPr>
          <a:xfrm>
            <a:off x="1276368" y="3418117"/>
            <a:ext cx="3721821" cy="261610"/>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r>
              <a:rPr lang="en-US" sz="1100" dirty="0">
                <a:solidFill>
                  <a:srgbClr val="706866"/>
                </a:solidFill>
              </a:rPr>
              <a:t>For check verification</a:t>
            </a:r>
          </a:p>
        </p:txBody>
      </p:sp>
      <p:sp>
        <p:nvSpPr>
          <p:cNvPr id="23" name="TextBox 1">
            <a:extLst>
              <a:ext uri="{FF2B5EF4-FFF2-40B4-BE49-F238E27FC236}">
                <a16:creationId xmlns:a16="http://schemas.microsoft.com/office/drawing/2014/main" id="{A310FDFA-12D3-1C7B-5D13-B87BBB643469}"/>
              </a:ext>
            </a:extLst>
          </p:cNvPr>
          <p:cNvSpPr txBox="1"/>
          <p:nvPr/>
        </p:nvSpPr>
        <p:spPr>
          <a:xfrm>
            <a:off x="2313154" y="2674350"/>
            <a:ext cx="5260316" cy="261610"/>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r>
              <a:rPr lang="en-US" sz="1100" dirty="0">
                <a:solidFill>
                  <a:srgbClr val="706866"/>
                </a:solidFill>
              </a:rPr>
              <a:t>The best way to communicate with them is </a:t>
            </a:r>
            <a:r>
              <a:rPr lang="en-US" sz="1100" b="1" dirty="0">
                <a:solidFill>
                  <a:srgbClr val="706866"/>
                </a:solidFill>
              </a:rPr>
              <a:t>Via: </a:t>
            </a:r>
            <a:r>
              <a:rPr lang="en-US" sz="1100" b="1" dirty="0">
                <a:solidFill>
                  <a:schemeClr val="accent1"/>
                </a:solidFill>
              </a:rPr>
              <a:t>Phone – cases</a:t>
            </a:r>
          </a:p>
        </p:txBody>
      </p:sp>
      <p:sp>
        <p:nvSpPr>
          <p:cNvPr id="25" name="TextBox 1">
            <a:extLst>
              <a:ext uri="{FF2B5EF4-FFF2-40B4-BE49-F238E27FC236}">
                <a16:creationId xmlns:a16="http://schemas.microsoft.com/office/drawing/2014/main" id="{03743B8F-6C65-C581-4648-893EC28DE1A7}"/>
              </a:ext>
            </a:extLst>
          </p:cNvPr>
          <p:cNvSpPr txBox="1"/>
          <p:nvPr/>
        </p:nvSpPr>
        <p:spPr>
          <a:xfrm>
            <a:off x="6019248" y="3416889"/>
            <a:ext cx="1636360" cy="261610"/>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r>
              <a:rPr lang="en-US" sz="1100" dirty="0">
                <a:solidFill>
                  <a:srgbClr val="706866"/>
                </a:solidFill>
              </a:rPr>
              <a:t>If they do not answer</a:t>
            </a:r>
          </a:p>
        </p:txBody>
      </p:sp>
      <p:sp>
        <p:nvSpPr>
          <p:cNvPr id="33" name="TextBox 1">
            <a:extLst>
              <a:ext uri="{FF2B5EF4-FFF2-40B4-BE49-F238E27FC236}">
                <a16:creationId xmlns:a16="http://schemas.microsoft.com/office/drawing/2014/main" id="{94F5959A-A8A6-D01F-E48F-0639D762F30A}"/>
              </a:ext>
            </a:extLst>
          </p:cNvPr>
          <p:cNvSpPr txBox="1"/>
          <p:nvPr/>
        </p:nvSpPr>
        <p:spPr>
          <a:xfrm>
            <a:off x="1276368" y="3009946"/>
            <a:ext cx="2589300" cy="369332"/>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r>
              <a:rPr lang="en-US" dirty="0">
                <a:solidFill>
                  <a:schemeClr val="accent1"/>
                </a:solidFill>
              </a:rPr>
              <a:t>Call /e-mail them if</a:t>
            </a:r>
          </a:p>
        </p:txBody>
      </p:sp>
      <p:sp>
        <p:nvSpPr>
          <p:cNvPr id="5" name="TextBox 1">
            <a:extLst>
              <a:ext uri="{FF2B5EF4-FFF2-40B4-BE49-F238E27FC236}">
                <a16:creationId xmlns:a16="http://schemas.microsoft.com/office/drawing/2014/main" id="{29D1CA89-D3F0-0E16-CC93-C6EC0871C487}"/>
              </a:ext>
            </a:extLst>
          </p:cNvPr>
          <p:cNvSpPr txBox="1"/>
          <p:nvPr/>
        </p:nvSpPr>
        <p:spPr>
          <a:xfrm>
            <a:off x="1294645" y="3733274"/>
            <a:ext cx="3721821" cy="261610"/>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r>
              <a:rPr lang="en-US" sz="1100" dirty="0">
                <a:solidFill>
                  <a:srgbClr val="706866"/>
                </a:solidFill>
              </a:rPr>
              <a:t>For check Status</a:t>
            </a:r>
          </a:p>
        </p:txBody>
      </p:sp>
      <p:sp>
        <p:nvSpPr>
          <p:cNvPr id="9" name="TextBox 1">
            <a:extLst>
              <a:ext uri="{FF2B5EF4-FFF2-40B4-BE49-F238E27FC236}">
                <a16:creationId xmlns:a16="http://schemas.microsoft.com/office/drawing/2014/main" id="{EE4DA019-D93C-B29C-00A7-E222D3DF547A}"/>
              </a:ext>
            </a:extLst>
          </p:cNvPr>
          <p:cNvSpPr txBox="1"/>
          <p:nvPr/>
        </p:nvSpPr>
        <p:spPr>
          <a:xfrm>
            <a:off x="5940107" y="3009946"/>
            <a:ext cx="1794642" cy="369332"/>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r>
              <a:rPr lang="en-US" dirty="0">
                <a:solidFill>
                  <a:schemeClr val="accent1"/>
                </a:solidFill>
              </a:rPr>
              <a:t>Case them if</a:t>
            </a:r>
          </a:p>
        </p:txBody>
      </p:sp>
      <p:sp>
        <p:nvSpPr>
          <p:cNvPr id="10" name="TextBox 1">
            <a:extLst>
              <a:ext uri="{FF2B5EF4-FFF2-40B4-BE49-F238E27FC236}">
                <a16:creationId xmlns:a16="http://schemas.microsoft.com/office/drawing/2014/main" id="{FC42B62F-9D40-2422-9C52-98723337A4AB}"/>
              </a:ext>
            </a:extLst>
          </p:cNvPr>
          <p:cNvSpPr txBox="1"/>
          <p:nvPr/>
        </p:nvSpPr>
        <p:spPr>
          <a:xfrm>
            <a:off x="1294644" y="4031713"/>
            <a:ext cx="3721821" cy="261610"/>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r>
              <a:rPr lang="en-US" sz="1100" dirty="0">
                <a:solidFill>
                  <a:srgbClr val="706866"/>
                </a:solidFill>
              </a:rPr>
              <a:t>For Direct Deposit Trace</a:t>
            </a:r>
          </a:p>
        </p:txBody>
      </p:sp>
      <p:sp>
        <p:nvSpPr>
          <p:cNvPr id="11" name="TextBox 1">
            <a:extLst>
              <a:ext uri="{FF2B5EF4-FFF2-40B4-BE49-F238E27FC236}">
                <a16:creationId xmlns:a16="http://schemas.microsoft.com/office/drawing/2014/main" id="{5F7919A4-ABEC-0176-8F10-74EEA6ABDABE}"/>
              </a:ext>
            </a:extLst>
          </p:cNvPr>
          <p:cNvSpPr txBox="1"/>
          <p:nvPr/>
        </p:nvSpPr>
        <p:spPr>
          <a:xfrm>
            <a:off x="1294644" y="4345935"/>
            <a:ext cx="3721821" cy="261610"/>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r>
              <a:rPr lang="en-US" sz="1100" dirty="0">
                <a:solidFill>
                  <a:srgbClr val="706866"/>
                </a:solidFill>
              </a:rPr>
              <a:t>Check confirmation (Review Cashing check Issues SOP)</a:t>
            </a:r>
          </a:p>
        </p:txBody>
      </p:sp>
      <p:sp>
        <p:nvSpPr>
          <p:cNvPr id="18" name="TextBox 1">
            <a:extLst>
              <a:ext uri="{FF2B5EF4-FFF2-40B4-BE49-F238E27FC236}">
                <a16:creationId xmlns:a16="http://schemas.microsoft.com/office/drawing/2014/main" id="{79AF1C3A-3D70-D68F-BA58-5E0CB8F0EE5D}"/>
              </a:ext>
            </a:extLst>
          </p:cNvPr>
          <p:cNvSpPr txBox="1"/>
          <p:nvPr/>
        </p:nvSpPr>
        <p:spPr>
          <a:xfrm>
            <a:off x="1303408" y="4659638"/>
            <a:ext cx="4057989" cy="261610"/>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r>
              <a:rPr lang="en-US" sz="1100" dirty="0">
                <a:solidFill>
                  <a:srgbClr val="706866"/>
                </a:solidFill>
              </a:rPr>
              <a:t>We can connect Banks, Clients, employees</a:t>
            </a:r>
          </a:p>
        </p:txBody>
      </p:sp>
      <p:pic>
        <p:nvPicPr>
          <p:cNvPr id="21" name="Picture 2" descr="Check mark icon Royalty Free Vector Image - VectorStock">
            <a:extLst>
              <a:ext uri="{FF2B5EF4-FFF2-40B4-BE49-F238E27FC236}">
                <a16:creationId xmlns:a16="http://schemas.microsoft.com/office/drawing/2014/main" id="{6D6A8B79-3358-72E9-21A4-11879883FDF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8800"/>
          <a:stretch/>
        </p:blipFill>
        <p:spPr bwMode="auto">
          <a:xfrm>
            <a:off x="1012489" y="3356755"/>
            <a:ext cx="372846" cy="367238"/>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22" name="Picture 2" descr="Check mark icon Royalty Free Vector Image - VectorStock">
            <a:extLst>
              <a:ext uri="{FF2B5EF4-FFF2-40B4-BE49-F238E27FC236}">
                <a16:creationId xmlns:a16="http://schemas.microsoft.com/office/drawing/2014/main" id="{925A74FF-B6BD-9849-DBDF-6D16B800B6C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8800"/>
          <a:stretch/>
        </p:blipFill>
        <p:spPr bwMode="auto">
          <a:xfrm>
            <a:off x="1004185" y="3668363"/>
            <a:ext cx="372846" cy="367238"/>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24" name="Picture 2" descr="Check mark icon Royalty Free Vector Image - VectorStock">
            <a:extLst>
              <a:ext uri="{FF2B5EF4-FFF2-40B4-BE49-F238E27FC236}">
                <a16:creationId xmlns:a16="http://schemas.microsoft.com/office/drawing/2014/main" id="{5D27FF72-E416-3860-8744-19AF2B213AB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8800"/>
          <a:stretch/>
        </p:blipFill>
        <p:spPr bwMode="auto">
          <a:xfrm>
            <a:off x="1004185" y="3973933"/>
            <a:ext cx="372846" cy="367238"/>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26" name="Picture 2" descr="Check mark icon Royalty Free Vector Image - VectorStock">
            <a:extLst>
              <a:ext uri="{FF2B5EF4-FFF2-40B4-BE49-F238E27FC236}">
                <a16:creationId xmlns:a16="http://schemas.microsoft.com/office/drawing/2014/main" id="{83E3ABA5-2306-9541-0172-0AE71487DD6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8800"/>
          <a:stretch/>
        </p:blipFill>
        <p:spPr bwMode="auto">
          <a:xfrm>
            <a:off x="1012489" y="4279313"/>
            <a:ext cx="372846" cy="367238"/>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27" name="Picture 2" descr="Check mark icon Royalty Free Vector Image - VectorStock">
            <a:extLst>
              <a:ext uri="{FF2B5EF4-FFF2-40B4-BE49-F238E27FC236}">
                <a16:creationId xmlns:a16="http://schemas.microsoft.com/office/drawing/2014/main" id="{48B39845-89FC-85A2-2282-56EA43AC280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8800"/>
          <a:stretch/>
        </p:blipFill>
        <p:spPr bwMode="auto">
          <a:xfrm>
            <a:off x="1004185" y="4615868"/>
            <a:ext cx="372846" cy="367238"/>
          </a:xfrm>
          <a:prstGeom prst="flowChartConnector">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035986"/>
      </p:ext>
    </p:extLst>
  </p:cSld>
  <p:clrMapOvr>
    <a:masterClrMapping/>
  </p:clrMapOvr>
</p:sld>
</file>

<file path=ppt/theme/theme1.xml><?xml version="1.0" encoding="utf-8"?>
<a:theme xmlns:a="http://schemas.openxmlformats.org/drawingml/2006/main" name="Vensure PPT Template">
  <a:themeElements>
    <a:clrScheme name="Vensure">
      <a:dk1>
        <a:srgbClr val="000000"/>
      </a:dk1>
      <a:lt1>
        <a:srgbClr val="FFFFFF"/>
      </a:lt1>
      <a:dk2>
        <a:srgbClr val="44546A"/>
      </a:dk2>
      <a:lt2>
        <a:srgbClr val="E7E6E6"/>
      </a:lt2>
      <a:accent1>
        <a:srgbClr val="E05106"/>
      </a:accent1>
      <a:accent2>
        <a:srgbClr val="6C6F70"/>
      </a:accent2>
      <a:accent3>
        <a:srgbClr val="00A5B5"/>
      </a:accent3>
      <a:accent4>
        <a:srgbClr val="E18849"/>
      </a:accent4>
      <a:accent5>
        <a:srgbClr val="A71930"/>
      </a:accent5>
      <a:accent6>
        <a:srgbClr val="69BE47"/>
      </a:accent6>
      <a:hlink>
        <a:srgbClr val="E05106"/>
      </a:hlink>
      <a:folHlink>
        <a:srgbClr val="3B00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392A58BE00B1545AA1A12C2241357A0" ma:contentTypeVersion="17" ma:contentTypeDescription="Create a new document." ma:contentTypeScope="" ma:versionID="1fc17f03e3c1a0841c41bbd9ad42ff71">
  <xsd:schema xmlns:xsd="http://www.w3.org/2001/XMLSchema" xmlns:xs="http://www.w3.org/2001/XMLSchema" xmlns:p="http://schemas.microsoft.com/office/2006/metadata/properties" xmlns:ns2="3033b280-ae71-40d6-aa29-5fd3ac97e96f" xmlns:ns3="9116cb9f-bd0d-43bf-83a7-1685e5d6ba3a" targetNamespace="http://schemas.microsoft.com/office/2006/metadata/properties" ma:root="true" ma:fieldsID="c130d228af32b48fbaca373eddde570b" ns2:_="" ns3:_="">
    <xsd:import namespace="3033b280-ae71-40d6-aa29-5fd3ac97e96f"/>
    <xsd:import namespace="9116cb9f-bd0d-43bf-83a7-1685e5d6ba3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33b280-ae71-40d6-aa29-5fd3ac97e9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4269d6d-f8a2-4d27-bd71-c96a8741e68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116cb9f-bd0d-43bf-83a7-1685e5d6ba3a"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f6a6ed9-464b-4bc5-b25f-4d225d3d0700}" ma:internalName="TaxCatchAll" ma:showField="CatchAllData" ma:web="9116cb9f-bd0d-43bf-83a7-1685e5d6ba3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033b280-ae71-40d6-aa29-5fd3ac97e96f">
      <Terms xmlns="http://schemas.microsoft.com/office/infopath/2007/PartnerControls"/>
    </lcf76f155ced4ddcb4097134ff3c332f>
    <TaxCatchAll xmlns="9116cb9f-bd0d-43bf-83a7-1685e5d6ba3a" xsi:nil="true"/>
  </documentManagement>
</p:properties>
</file>

<file path=customXml/itemProps1.xml><?xml version="1.0" encoding="utf-8"?>
<ds:datastoreItem xmlns:ds="http://schemas.openxmlformats.org/officeDocument/2006/customXml" ds:itemID="{06DC4F64-67A8-473C-9AEF-86FFE97EFA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33b280-ae71-40d6-aa29-5fd3ac97e96f"/>
    <ds:schemaRef ds:uri="9116cb9f-bd0d-43bf-83a7-1685e5d6ba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B0AB1A5-9B20-4E2E-B217-8D5B78C9C053}">
  <ds:schemaRefs>
    <ds:schemaRef ds:uri="http://schemas.microsoft.com/sharepoint/v3/contenttype/forms"/>
  </ds:schemaRefs>
</ds:datastoreItem>
</file>

<file path=customXml/itemProps3.xml><?xml version="1.0" encoding="utf-8"?>
<ds:datastoreItem xmlns:ds="http://schemas.openxmlformats.org/officeDocument/2006/customXml" ds:itemID="{73B32236-CDC0-44D5-8237-52B25EC4B02B}">
  <ds:schemaRefs>
    <ds:schemaRef ds:uri="http://purl.org/dc/terms/"/>
    <ds:schemaRef ds:uri="http://schemas.openxmlformats.org/package/2006/metadata/core-properties"/>
    <ds:schemaRef ds:uri="http://schemas.microsoft.com/office/2006/documentManagement/types"/>
    <ds:schemaRef ds:uri="9116cb9f-bd0d-43bf-83a7-1685e5d6ba3a"/>
    <ds:schemaRef ds:uri="http://purl.org/dc/dcmitype/"/>
    <ds:schemaRef ds:uri="http://www.w3.org/XML/1998/namespace"/>
    <ds:schemaRef ds:uri="http://schemas.microsoft.com/office/2006/metadata/properties"/>
    <ds:schemaRef ds:uri="http://purl.org/dc/elements/1.1/"/>
    <ds:schemaRef ds:uri="http://schemas.microsoft.com/office/infopath/2007/PartnerControls"/>
    <ds:schemaRef ds:uri="3033b280-ae71-40d6-aa29-5fd3ac97e96f"/>
  </ds:schemaRefs>
</ds:datastoreItem>
</file>

<file path=docProps/app.xml><?xml version="1.0" encoding="utf-8"?>
<Properties xmlns="http://schemas.openxmlformats.org/officeDocument/2006/extended-properties" xmlns:vt="http://schemas.openxmlformats.org/officeDocument/2006/docPropsVTypes">
  <Template>Office Theme</Template>
  <TotalTime>7059</TotalTime>
  <Words>1886</Words>
  <Application>Microsoft Office PowerPoint</Application>
  <PresentationFormat>Presentación en pantalla (16:9)</PresentationFormat>
  <Paragraphs>205</Paragraphs>
  <Slides>34</Slides>
  <Notes>2</Notes>
  <HiddenSlides>0</HiddenSlides>
  <MMClips>0</MMClips>
  <ScaleCrop>false</ScaleCrop>
  <HeadingPairs>
    <vt:vector size="4" baseType="variant">
      <vt:variant>
        <vt:lpstr>Tema</vt:lpstr>
      </vt:variant>
      <vt:variant>
        <vt:i4>1</vt:i4>
      </vt:variant>
      <vt:variant>
        <vt:lpstr>Títulos de diapositiva</vt:lpstr>
      </vt:variant>
      <vt:variant>
        <vt:i4>34</vt:i4>
      </vt:variant>
    </vt:vector>
  </HeadingPairs>
  <TitlesOfParts>
    <vt:vector size="35" baseType="lpstr">
      <vt:lpstr>Vensure PPT Template</vt:lpstr>
      <vt:lpstr>Employee Relations</vt:lpstr>
      <vt:lpstr>Transfers – Introduction</vt:lpstr>
      <vt:lpstr>Presentación de PowerPoint</vt:lpstr>
      <vt:lpstr>Transfers – Interactions</vt:lpstr>
      <vt:lpstr>Transfers – Interactions</vt:lpstr>
      <vt:lpstr>Transfers – Benefits</vt:lpstr>
      <vt:lpstr>Transfers – Coordinators</vt:lpstr>
      <vt:lpstr>Transfers – Payroll</vt:lpstr>
      <vt:lpstr>Transfers – Treasury </vt:lpstr>
      <vt:lpstr>Transfers – Garnishments</vt:lpstr>
      <vt:lpstr>Transfers – Workers Comp</vt:lpstr>
      <vt:lpstr>Practice Time</vt:lpstr>
      <vt:lpstr>Transfers – Scenarios</vt:lpstr>
      <vt:lpstr>Transfers – Scenarios</vt:lpstr>
      <vt:lpstr>Transfers – Scenarios</vt:lpstr>
      <vt:lpstr>Transfers – Scenarios</vt:lpstr>
      <vt:lpstr>Transfers – Scenarios</vt:lpstr>
      <vt:lpstr>Transfers – Scenarios</vt:lpstr>
      <vt:lpstr>Transfers – Scenarios</vt:lpstr>
      <vt:lpstr>Transfers – Scenarios</vt:lpstr>
      <vt:lpstr>Transfers – Scenarios</vt:lpstr>
      <vt:lpstr>Transfers – Scenarios</vt:lpstr>
      <vt:lpstr>Transfers – Scenarios</vt:lpstr>
      <vt:lpstr>Transfers – Scenarios</vt:lpstr>
      <vt:lpstr>WSM Or Transfer / Cases</vt:lpstr>
      <vt:lpstr>Transfers – WSM or Transfer/Cases?</vt:lpstr>
      <vt:lpstr>Practice Time</vt:lpstr>
      <vt:lpstr>Transfers – Scenarios</vt:lpstr>
      <vt:lpstr>Transfers – Scenarios</vt:lpstr>
      <vt:lpstr>Transfers – Scenarios</vt:lpstr>
      <vt:lpstr>Transfers – Scenarios</vt:lpstr>
      <vt:lpstr>Transfers – Scenarios</vt:lpstr>
      <vt:lpstr>Transfers – Scenarios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Customized Business Solutions</dc:title>
  <dc:creator>Julie Dower</dc:creator>
  <cp:lastModifiedBy>Sergio Garcia</cp:lastModifiedBy>
  <cp:revision>243</cp:revision>
  <cp:lastPrinted>2019-03-04T13:55:30Z</cp:lastPrinted>
  <dcterms:modified xsi:type="dcterms:W3CDTF">2023-10-10T19:32:29Z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0x010100D392A58BE00B1545AA1A12C2241357A0</vt:lpwstr>
  </property>
</Properties>
</file>