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0" r:id="rId5"/>
    <p:sldId id="372" r:id="rId6"/>
    <p:sldId id="391" r:id="rId7"/>
    <p:sldId id="392" r:id="rId8"/>
    <p:sldId id="393" r:id="rId9"/>
    <p:sldId id="394" r:id="rId10"/>
    <p:sldId id="395" r:id="rId11"/>
    <p:sldId id="377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C6E3F-18E0-5039-F061-CC558A637881}" name="Sergio Garcia" initials="SG" userId="S::Sergio.Garcia@vensure.com::46ddb158-204b-44eb-8216-a956a3c9be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99"/>
    <a:srgbClr val="AFABAB"/>
    <a:srgbClr val="FFC000"/>
    <a:srgbClr val="00B0F0"/>
    <a:srgbClr val="7030A0"/>
    <a:srgbClr val="FFFF00"/>
    <a:srgbClr val="92D050"/>
    <a:srgbClr val="FA6A22"/>
    <a:srgbClr val="706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34415-4223-4908-BE28-2531955C6B49}" v="376" dt="2023-01-11T16:28:06.092"/>
  </p1510:revLst>
</p1510:revInfo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0538" autoAdjust="0"/>
  </p:normalViewPr>
  <p:slideViewPr>
    <p:cSldViewPr snapToGrid="0">
      <p:cViewPr varScale="1">
        <p:scale>
          <a:sx n="86" d="100"/>
          <a:sy n="86" d="100"/>
        </p:scale>
        <p:origin x="12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10/10/2023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0T18:20:04.1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5084 159,'-1'-1,"1"0,0 0,-1 0,1 0,-1-1,1 1,-1 0,0 0,1 0,-1 0,0 0,0 1,0-1,0 0,1 0,-1 0,0 1,0-1,-1 1,1-1,0 1,0-1,0 1,0-1,0 1,-1 0,-1-1,-40-5,37 6,-93-7,-156 11,215 1,1 1,-43 14,47-11,-2-1,-66 6,-35-12,63-3,-93 12,-251 10,38-4,194-4,-191-12,169-3,10 4,-221-5,24-32,300 19,-137-40,91 19,70 21,-117-11,158 22,0-1,-41-12,42 9,0 1,-51-5,17 9,-119 8,180-3,0-1,0 1,0-1,0 1,0 0,0 0,0 1,0-1,0 0,1 1,-1 0,0 0,1 0,-1 0,1 0,0 0,0 1,0-1,0 1,0-1,1 1,-1 0,1 0,-1-1,1 1,0 0,0 0,0 0,1 1,-1 3,-1 11,1 0,0 0,1 0,4 23,-2-6,-1 112,2 49,-2-192,-1 0,1 0,0 0,1-1,-1 1,1 0,-1 0,1-1,0 1,0-1,1 0,-1 0,1 1,0-2,-1 1,1 0,1 0,-1-1,0 0,1 0,-1 0,1 0,6 3,9 1,-1 0,1-1,34 4,-28-5,225 23,-136-18,515 4,-389-15,-177 3,-1 3,0 3,72 17,-74-13,0-2,78 1,124-11,-95-2,1470 3,-1561-4,137-24,-138 15,139-6,-174 18,1-1,59-12,-60 10,-33 4,0 0,-1-1,1 1,0-1,-1 0,1-1,0 0,-1 0,0 0,0-1,0 0,11-7,-16 9,0 0,-1-1,1 1,-1 0,1 0,-1-1,1 1,-1 0,0-1,0 1,0-1,0 1,0 0,0-1,0 1,0 0,-1-1,1 1,0 0,-1-1,1 1,-1 0,1 0,-1-1,0 1,0 0,1 0,-2-1,-32-41,21 28,5 2,0 0,1-1,0 0,1 0,0-1,1 1,1-1,1 0,-3-22,5 30,-1 0,1 0,-1 0,-1 1,1-1,-1 1,0-1,-1 1,1 0,-1 0,-1 1,1-1,-1 1,0 0,0 0,0 0,-1 1,1 0,-1 0,0 0,0 1,-13-5,-2 1,-1 0,0 2,-1 1,1 0,-38 0,20-1,0-1,-75-23,11 3,-357-71,370 85,1 4,-144 6,132 4,-159-17,128 3,-232 8,184 7,-1368-3,1497 4,0 3,0 1,1 3,-60 22,85-24,1 1,0 1,1 2,0 0,1 1,1 2,-35 30,46-34,0 1,0 1,2 0,-1 0,-7 17,7-12,-1-1,-23 29,14-26,-35 29,-13 12,63-56,1-1,0 2,0-1,0 0,1 1,0 0,0 0,0 0,1 0,0 0,1 0,0 0,0 1,0-1,1 1,1 12,1-1,1 1,1-1,1-1,0 1,11 23,-14-36,1 0,1 0,-1-1,1 1,-1-1,2 0,-1 0,0 0,1 0,0-1,0 0,0 0,1 0,0-1,-1 0,1 0,0 0,0-1,1 1,-1-1,9 1,12 1,0-1,0-2,0 0,27-4,-5 1,769-3,-554 6,-237 0,0 2,0 1,0 1,0 1,47 17,-38-14,0-2,1-2,0-1,0-2,0-1,45-6,19 2,2867 3,-2942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0T18:20:07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1,'82'3,"117"21,-3 1,147-16,-107-6,-68 12,39 0,303-16,-477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9T20:28:47.0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1,'2271'0,"-2236"0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6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customXml" Target="../ink/ink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customXml" Target="../ink/ink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0.png"/><Relationship Id="rId5" Type="http://schemas.openxmlformats.org/officeDocument/2006/relationships/customXml" Target="../ink/ink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5" y="411958"/>
            <a:ext cx="5083023" cy="2139553"/>
          </a:xfrm>
        </p:spPr>
        <p:txBody>
          <a:bodyPr/>
          <a:lstStyle/>
          <a:p>
            <a:r>
              <a:rPr lang="en-US" dirty="0"/>
              <a:t>Employee Relations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5" y="2591990"/>
            <a:ext cx="4326248" cy="1000098"/>
          </a:xfrm>
        </p:spPr>
        <p:txBody>
          <a:bodyPr/>
          <a:lstStyle/>
          <a:p>
            <a:r>
              <a:rPr lang="en-US" dirty="0"/>
              <a:t>Troubleshooting – Jira Tickets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631E0A49-E556-655F-B6BC-0A80FF6F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solated road curves - clip art Royalty Free Vector Image">
            <a:extLst>
              <a:ext uri="{FF2B5EF4-FFF2-40B4-BE49-F238E27FC236}">
                <a16:creationId xmlns:a16="http://schemas.microsoft.com/office/drawing/2014/main" id="{57FC668D-9FD5-A369-C104-FECFE792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844705" y="1602254"/>
            <a:ext cx="7454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Take a look at the following scenarios and guess the most effective troubleshooting path…</a:t>
            </a:r>
          </a:p>
        </p:txBody>
      </p:sp>
    </p:spTree>
    <p:extLst>
      <p:ext uri="{BB962C8B-B14F-4D97-AF65-F5344CB8AC3E}">
        <p14:creationId xmlns:p14="http://schemas.microsoft.com/office/powerpoint/2010/main" val="223496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05498422-5270-202B-D407-86803AC4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solated road curves - clip art Royalty Free Vector Image">
            <a:extLst>
              <a:ext uri="{FF2B5EF4-FFF2-40B4-BE49-F238E27FC236}">
                <a16:creationId xmlns:a16="http://schemas.microsoft.com/office/drawing/2014/main" id="{AA46BC32-AC9E-BFC1-C0EB-985458CCB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Old Woman Social Media Avatar Colorful Concept Vector Illustration Stock  Illustration - Illustration of mature, pensioner: 183029903">
            <a:extLst>
              <a:ext uri="{FF2B5EF4-FFF2-40B4-BE49-F238E27FC236}">
                <a16:creationId xmlns:a16="http://schemas.microsoft.com/office/drawing/2014/main" id="{9412B449-2364-DAF3-2F77-7E33A54F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31" y="953444"/>
            <a:ext cx="2713557" cy="2713557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1044684" y="3543070"/>
            <a:ext cx="7281745" cy="646986"/>
          </a:xfrm>
          <a:prstGeom prst="flowChartAlternateProcess">
            <a:avLst/>
          </a:prstGeom>
          <a:solidFill>
            <a:srgbClr val="AFABAB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Marianne called in because she was trying to login into the portal, but captcha box does not work, what is best route to follow?</a:t>
            </a:r>
          </a:p>
        </p:txBody>
      </p:sp>
    </p:spTree>
    <p:extLst>
      <p:ext uri="{BB962C8B-B14F-4D97-AF65-F5344CB8AC3E}">
        <p14:creationId xmlns:p14="http://schemas.microsoft.com/office/powerpoint/2010/main" val="218061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Isolated road curves - clip art Royalty Free Vector Image">
            <a:extLst>
              <a:ext uri="{FF2B5EF4-FFF2-40B4-BE49-F238E27FC236}">
                <a16:creationId xmlns:a16="http://schemas.microsoft.com/office/drawing/2014/main" id="{F2C7CD4D-AB37-75CE-36DB-C54BFAE03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8842B9F8-5B05-2A59-8F7F-EC11649B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469419" y="1071091"/>
            <a:ext cx="3808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By reviewing the </a:t>
            </a:r>
            <a:r>
              <a:rPr lang="en-US" sz="1600" b="1" dirty="0">
                <a:solidFill>
                  <a:srgbClr val="009999"/>
                </a:solidFill>
              </a:rPr>
              <a:t>ESS portal guide</a:t>
            </a:r>
            <a:r>
              <a:rPr lang="en-US" sz="1600" b="1" dirty="0"/>
              <a:t>, </a:t>
            </a:r>
            <a:r>
              <a:rPr lang="en-US" sz="1600" dirty="0"/>
              <a:t>we can tell that it does not ask for a Captcha Check or is not included anywhere in the portal.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4C35F-8A30-CA07-7F56-F74E9A27E727}"/>
              </a:ext>
            </a:extLst>
          </p:cNvPr>
          <p:cNvSpPr txBox="1"/>
          <p:nvPr/>
        </p:nvSpPr>
        <p:spPr>
          <a:xfrm>
            <a:off x="388618" y="2419039"/>
            <a:ext cx="408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must ask for a Screenshot to identify what type of website the EE is trying to login.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86F3E-2676-468B-B755-2663214DAD16}"/>
              </a:ext>
            </a:extLst>
          </p:cNvPr>
          <p:cNvSpPr txBox="1"/>
          <p:nvPr/>
        </p:nvSpPr>
        <p:spPr>
          <a:xfrm>
            <a:off x="277013" y="3520766"/>
            <a:ext cx="419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That is not the ESS portal, we must </a:t>
            </a:r>
            <a:r>
              <a:rPr lang="en-US" sz="1600" b="1" dirty="0">
                <a:solidFill>
                  <a:srgbClr val="009999"/>
                </a:solidFill>
              </a:rPr>
              <a:t>send the right link</a:t>
            </a:r>
            <a:r>
              <a:rPr lang="en-US" sz="1600" dirty="0">
                <a:solidFill>
                  <a:srgbClr val="009999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9999"/>
                </a:solidFill>
              </a:rPr>
              <a:t>confirm access </a:t>
            </a:r>
            <a:r>
              <a:rPr lang="en-US" sz="1600" dirty="0"/>
              <a:t>with the employee.</a:t>
            </a:r>
          </a:p>
        </p:txBody>
      </p:sp>
      <p:pic>
        <p:nvPicPr>
          <p:cNvPr id="1028" name="Picture 4" descr="How to Add Google CAPTCHA in WordPress website at Login comment and  Registration form - YouTube">
            <a:extLst>
              <a:ext uri="{FF2B5EF4-FFF2-40B4-BE49-F238E27FC236}">
                <a16:creationId xmlns:a16="http://schemas.microsoft.com/office/drawing/2014/main" id="{9AC3C05F-1FC6-6150-D35A-F90BC282D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18455" r="53293"/>
          <a:stretch/>
        </p:blipFill>
        <p:spPr bwMode="auto">
          <a:xfrm>
            <a:off x="4945510" y="929738"/>
            <a:ext cx="3152191" cy="350775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5A24FD-69CB-F0F8-CCBD-542C159AEBBF}"/>
              </a:ext>
            </a:extLst>
          </p:cNvPr>
          <p:cNvCxnSpPr/>
          <p:nvPr/>
        </p:nvCxnSpPr>
        <p:spPr>
          <a:xfrm>
            <a:off x="332815" y="2270972"/>
            <a:ext cx="419295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BC8BAB-7E63-B69C-14C9-3E0D30BDD3F8}"/>
              </a:ext>
            </a:extLst>
          </p:cNvPr>
          <p:cNvCxnSpPr/>
          <p:nvPr/>
        </p:nvCxnSpPr>
        <p:spPr>
          <a:xfrm>
            <a:off x="332815" y="3371226"/>
            <a:ext cx="419295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282D29-2DF4-2DD9-DBD7-EF36D1B4BFF8}"/>
                  </a:ext>
                </a:extLst>
              </p14:cNvPr>
              <p14:cNvContentPartPr/>
              <p14:nvPr/>
            </p14:nvContentPartPr>
            <p14:xfrm>
              <a:off x="5685796" y="3109443"/>
              <a:ext cx="1830600" cy="350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282D29-2DF4-2DD9-DBD7-EF36D1B4BF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1796" y="3001803"/>
                <a:ext cx="193824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19BA58B-11DA-F81C-655C-87CA502B572B}"/>
                  </a:ext>
                </a:extLst>
              </p14:cNvPr>
              <p14:cNvContentPartPr/>
              <p14:nvPr/>
            </p14:nvContentPartPr>
            <p14:xfrm>
              <a:off x="6132916" y="1449123"/>
              <a:ext cx="711000" cy="34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19BA58B-11DA-F81C-655C-87CA502B57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8916" y="1341483"/>
                <a:ext cx="818640" cy="2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87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9A86A3CF-AA1F-F3F3-0DE1-2BE65147E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solated road curves - clip art Royalty Free Vector Image">
            <a:extLst>
              <a:ext uri="{FF2B5EF4-FFF2-40B4-BE49-F238E27FC236}">
                <a16:creationId xmlns:a16="http://schemas.microsoft.com/office/drawing/2014/main" id="{0CE9F552-53EB-83F0-44CB-C691136EC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Woman Vectors &amp; Illustrations for Free Download | Freepik">
            <a:extLst>
              <a:ext uri="{FF2B5EF4-FFF2-40B4-BE49-F238E27FC236}">
                <a16:creationId xmlns:a16="http://schemas.microsoft.com/office/drawing/2014/main" id="{60332228-162D-9A98-7995-0A035A9DF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" r="10240" b="41745"/>
          <a:stretch/>
        </p:blipFill>
        <p:spPr bwMode="auto">
          <a:xfrm>
            <a:off x="3066028" y="935671"/>
            <a:ext cx="3011943" cy="2821113"/>
          </a:xfrm>
          <a:prstGeom prst="flowChartConnector">
            <a:avLst/>
          </a:prstGeom>
          <a:noFill/>
          <a:ln>
            <a:solidFill>
              <a:srgbClr val="AFAB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1027819" y="2509924"/>
            <a:ext cx="7281745" cy="830997"/>
          </a:xfrm>
          <a:prstGeom prst="rect">
            <a:avLst/>
          </a:prstGeom>
          <a:solidFill>
            <a:srgbClr val="AFABAB">
              <a:alpha val="74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Donna has called because the portal is giving her an error when registering for an account: “</a:t>
            </a:r>
            <a:r>
              <a:rPr lang="en-US" b="1" i="1" dirty="0"/>
              <a:t>You work for more than 1 employer, please contact employee support at 866 636 2855</a:t>
            </a:r>
            <a:r>
              <a:rPr lang="en-US" dirty="0"/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B62DA-5553-0088-742E-97AFD9E1E7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524"/>
          <a:stretch/>
        </p:blipFill>
        <p:spPr>
          <a:xfrm>
            <a:off x="1389453" y="3386249"/>
            <a:ext cx="6558479" cy="11549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355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61D30A8E-AA04-3C3B-CC06-6D2C70E2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solated road curves - clip art Royalty Free Vector Image">
            <a:extLst>
              <a:ext uri="{FF2B5EF4-FFF2-40B4-BE49-F238E27FC236}">
                <a16:creationId xmlns:a16="http://schemas.microsoft.com/office/drawing/2014/main" id="{E1C911F7-A852-ABB2-4448-1CCBA8C2F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931127" y="2026168"/>
            <a:ext cx="7621858" cy="1736646"/>
          </a:xfrm>
          <a:prstGeom prst="flowChartAlternateProcess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2400" dirty="0"/>
              <a:t>I</a:t>
            </a:r>
            <a:r>
              <a:rPr lang="en-US" sz="2400" dirty="0"/>
              <a:t>n this scenario the employee cannot create another portal account as they have one already created for another company, </a:t>
            </a:r>
            <a:r>
              <a:rPr lang="en-US" sz="2400" b="1" dirty="0"/>
              <a:t>ER must help the EE by creating the username and password manually.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1FC93-D8DE-51FE-CF87-F4E4FDEFDC3A}"/>
              </a:ext>
            </a:extLst>
          </p:cNvPr>
          <p:cNvSpPr txBox="1"/>
          <p:nvPr/>
        </p:nvSpPr>
        <p:spPr>
          <a:xfrm>
            <a:off x="761071" y="1386933"/>
            <a:ext cx="7621858" cy="510778"/>
          </a:xfrm>
          <a:prstGeom prst="flowChartAlternateProcess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99"/>
                </a:solidFill>
              </a:rPr>
              <a:t>No need for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372845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53DE890E-AAB7-F86A-7E8C-DE251265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solated road curves - clip art Royalty Free Vector Image">
            <a:extLst>
              <a:ext uri="{FF2B5EF4-FFF2-40B4-BE49-F238E27FC236}">
                <a16:creationId xmlns:a16="http://schemas.microsoft.com/office/drawing/2014/main" id="{ED04CB50-2639-CF49-857B-6B9EE026C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onfused Man Vector Art, Icons, and Graphics for Free Download">
            <a:extLst>
              <a:ext uri="{FF2B5EF4-FFF2-40B4-BE49-F238E27FC236}">
                <a16:creationId xmlns:a16="http://schemas.microsoft.com/office/drawing/2014/main" id="{E290AEE3-801A-FDE2-A81C-89D6EAB02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3336" r="-5078" b="18272"/>
          <a:stretch/>
        </p:blipFill>
        <p:spPr bwMode="auto">
          <a:xfrm>
            <a:off x="3140957" y="899227"/>
            <a:ext cx="2668703" cy="2510471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931127" y="3432362"/>
            <a:ext cx="7281745" cy="919401"/>
          </a:xfrm>
          <a:prstGeom prst="flowChartAlternateProcess">
            <a:avLst/>
          </a:prstGeom>
          <a:solidFill>
            <a:srgbClr val="AFABAB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Steve is doing the onboarding process, in the i9 section but is not able to click on </a:t>
            </a:r>
            <a:r>
              <a:rPr lang="en-US" b="1" dirty="0"/>
              <a:t>Next</a:t>
            </a:r>
            <a:r>
              <a:rPr lang="en-US" dirty="0"/>
              <a:t>, it looks like he does not have a space to place his DoB, how to Address this problem?</a:t>
            </a:r>
          </a:p>
        </p:txBody>
      </p:sp>
    </p:spTree>
    <p:extLst>
      <p:ext uri="{BB962C8B-B14F-4D97-AF65-F5344CB8AC3E}">
        <p14:creationId xmlns:p14="http://schemas.microsoft.com/office/powerpoint/2010/main" val="21668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Isolated road curves - clip art Royalty Free Vector Image">
            <a:extLst>
              <a:ext uri="{FF2B5EF4-FFF2-40B4-BE49-F238E27FC236}">
                <a16:creationId xmlns:a16="http://schemas.microsoft.com/office/drawing/2014/main" id="{AEC2FECE-8EC3-8821-595E-7D16A1EAA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5229176" y="1298612"/>
            <a:ext cx="363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999"/>
                </a:solidFill>
              </a:rPr>
              <a:t>1. </a:t>
            </a:r>
            <a:r>
              <a:rPr lang="en-US" sz="1200" dirty="0"/>
              <a:t>Ask for a SS to verify what the Employee sees.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F0615-1622-B5B2-2CE9-56293B2D7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92"/>
          <a:stretch/>
        </p:blipFill>
        <p:spPr>
          <a:xfrm>
            <a:off x="157510" y="1077912"/>
            <a:ext cx="4935126" cy="3413253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AF0A0E-5138-407E-1BB4-7F958FDA664B}"/>
              </a:ext>
            </a:extLst>
          </p:cNvPr>
          <p:cNvSpPr txBox="1"/>
          <p:nvPr/>
        </p:nvSpPr>
        <p:spPr>
          <a:xfrm>
            <a:off x="5229176" y="1755610"/>
            <a:ext cx="34652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999"/>
                </a:solidFill>
              </a:rPr>
              <a:t>2. </a:t>
            </a:r>
            <a:r>
              <a:rPr lang="en-US" sz="1200" dirty="0"/>
              <a:t>As the box does not appear we want to make sure that the problem is not the browser the EE is using/ APP, clearing cookies and cache and re logging in, would be the next step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36A66-F084-CB85-7AD3-3FC0D1E287F9}"/>
              </a:ext>
            </a:extLst>
          </p:cNvPr>
          <p:cNvSpPr txBox="1"/>
          <p:nvPr/>
        </p:nvSpPr>
        <p:spPr>
          <a:xfrm>
            <a:off x="5229176" y="2722667"/>
            <a:ext cx="34652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999"/>
                </a:solidFill>
              </a:rPr>
              <a:t>3. </a:t>
            </a:r>
            <a:r>
              <a:rPr lang="en-US" sz="1200" dirty="0"/>
              <a:t>If the problem persists, we can try to replicate the issue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8C9A9-4452-4EBF-1300-DFCA69FFCC42}"/>
              </a:ext>
            </a:extLst>
          </p:cNvPr>
          <p:cNvSpPr txBox="1"/>
          <p:nvPr/>
        </p:nvSpPr>
        <p:spPr>
          <a:xfrm>
            <a:off x="5229177" y="3257521"/>
            <a:ext cx="34652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9999"/>
                </a:solidFill>
              </a:rPr>
              <a:t>4. </a:t>
            </a:r>
            <a:r>
              <a:rPr lang="en-US" sz="1200" dirty="0"/>
              <a:t>If we get the same problem, we open a Jira ticket  &gt; System Support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9EF025-CF43-447E-2658-C4414A5D67A3}"/>
              </a:ext>
            </a:extLst>
          </p:cNvPr>
          <p:cNvSpPr txBox="1"/>
          <p:nvPr/>
        </p:nvSpPr>
        <p:spPr>
          <a:xfrm>
            <a:off x="5229176" y="3852050"/>
            <a:ext cx="346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b="1" dirty="0">
                <a:solidFill>
                  <a:srgbClr val="009999"/>
                </a:solidFill>
              </a:rPr>
              <a:t>5</a:t>
            </a:r>
            <a:r>
              <a:rPr lang="en-US" sz="1400" b="1" dirty="0">
                <a:solidFill>
                  <a:srgbClr val="009999"/>
                </a:solidFill>
              </a:rPr>
              <a:t>. </a:t>
            </a:r>
            <a:r>
              <a:rPr lang="en-US" sz="1200" dirty="0"/>
              <a:t>Share it with your Sup for follow up</a:t>
            </a:r>
            <a:r>
              <a:rPr lang="en-US" sz="1400" dirty="0"/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395652-3299-0698-29AC-F5A78DCB954F}"/>
              </a:ext>
            </a:extLst>
          </p:cNvPr>
          <p:cNvSpPr/>
          <p:nvPr/>
        </p:nvSpPr>
        <p:spPr>
          <a:xfrm>
            <a:off x="289929" y="3215110"/>
            <a:ext cx="2118732" cy="30867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908AB787-AF66-D26D-9492-CC809D45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solated road curves - clip art Royalty Free Vector Image">
            <a:extLst>
              <a:ext uri="{FF2B5EF4-FFF2-40B4-BE49-F238E27FC236}">
                <a16:creationId xmlns:a16="http://schemas.microsoft.com/office/drawing/2014/main" id="{8FC9D215-C04D-D6AD-A32F-78F06648C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Face of beautiful african black woman Royalty Free Vector">
            <a:extLst>
              <a:ext uri="{FF2B5EF4-FFF2-40B4-BE49-F238E27FC236}">
                <a16:creationId xmlns:a16="http://schemas.microsoft.com/office/drawing/2014/main" id="{361F5FDC-CF87-AFF7-2D9E-8BD96B885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>
            <a:off x="3552783" y="896965"/>
            <a:ext cx="2038431" cy="2610256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931127" y="3507221"/>
            <a:ext cx="7281745" cy="919401"/>
          </a:xfrm>
          <a:prstGeom prst="flowChartAlternateProcess">
            <a:avLst/>
          </a:prstGeom>
          <a:solidFill>
            <a:srgbClr val="AFABAB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Greta Is having a problem trying to login into the </a:t>
            </a:r>
            <a:r>
              <a:rPr lang="en-US" b="1" dirty="0"/>
              <a:t>mobile APP </a:t>
            </a:r>
            <a:r>
              <a:rPr lang="en-US" dirty="0"/>
              <a:t>and it says wrong username or password, but they work just fine in the </a:t>
            </a:r>
            <a:r>
              <a:rPr lang="en-US" b="1" i="1" dirty="0"/>
              <a:t>web version</a:t>
            </a:r>
            <a:r>
              <a:rPr lang="en-US" dirty="0"/>
              <a:t>. How can we address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5050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FDC4EF75-B1DD-6E48-6386-897B6DFB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solated road curves - clip art Royalty Free Vector Image">
            <a:extLst>
              <a:ext uri="{FF2B5EF4-FFF2-40B4-BE49-F238E27FC236}">
                <a16:creationId xmlns:a16="http://schemas.microsoft.com/office/drawing/2014/main" id="{10C2129A-0A13-20E5-D045-ED19638A6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3010830" y="1455735"/>
            <a:ext cx="5118409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sz="1400" i="1" dirty="0"/>
              <a:t>W</a:t>
            </a:r>
            <a:r>
              <a:rPr lang="en-US" sz="1400" i="1" dirty="0"/>
              <a:t>hen assisting employees, we want them to follow the route and steps we use so we are sure they are in the right place and selecting the right options.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785C3-F481-0751-66CE-9F060ACCEB03}"/>
              </a:ext>
            </a:extLst>
          </p:cNvPr>
          <p:cNvSpPr txBox="1"/>
          <p:nvPr/>
        </p:nvSpPr>
        <p:spPr>
          <a:xfrm>
            <a:off x="3150219" y="2492482"/>
            <a:ext cx="5118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When the EE wants to access the account through the APP they must select the option VENSUREHR, otherwise the credentials will not work.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2EE889-27A0-EC8D-1DB6-A582FC5C0312}"/>
              </a:ext>
            </a:extLst>
          </p:cNvPr>
          <p:cNvGrpSpPr/>
          <p:nvPr/>
        </p:nvGrpSpPr>
        <p:grpSpPr>
          <a:xfrm>
            <a:off x="1131849" y="952369"/>
            <a:ext cx="1544444" cy="3517902"/>
            <a:chOff x="931127" y="1533432"/>
            <a:chExt cx="1180075" cy="26879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5DD407-31FA-77C7-94FE-131A75EC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127" y="1533432"/>
              <a:ext cx="1180075" cy="26879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571AA3-1669-49F9-AA5D-978C2BA4A209}"/>
                    </a:ext>
                  </a:extLst>
                </p14:cNvPr>
                <p14:cNvContentPartPr/>
                <p14:nvPr/>
              </p14:nvContentPartPr>
              <p14:xfrm>
                <a:off x="1159516" y="3133203"/>
                <a:ext cx="63468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571AA3-1669-49F9-AA5D-978C2BA4A2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8232" y="3025203"/>
                  <a:ext cx="716974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DC55A2-DEA1-C7EB-D7BF-0215479AEE40}"/>
              </a:ext>
            </a:extLst>
          </p:cNvPr>
          <p:cNvSpPr txBox="1"/>
          <p:nvPr/>
        </p:nvSpPr>
        <p:spPr>
          <a:xfrm>
            <a:off x="3150219" y="3383290"/>
            <a:ext cx="4861932" cy="817245"/>
          </a:xfrm>
          <a:prstGeom prst="flowChartAlternateProcess">
            <a:avLst/>
          </a:prstGeom>
          <a:solidFill>
            <a:srgbClr val="009999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is no way for us to replicate this problem </a:t>
            </a:r>
            <a:r>
              <a:rPr lang="en-US" sz="1400" b="1" dirty="0"/>
              <a:t>so if the issues persists,</a:t>
            </a:r>
            <a:r>
              <a:rPr lang="en-US" sz="1400" dirty="0"/>
              <a:t> we should create a Jira Ticket </a:t>
            </a:r>
            <a:r>
              <a:rPr lang="es-US" sz="1400" dirty="0"/>
              <a:t>&gt; </a:t>
            </a:r>
            <a:r>
              <a:rPr lang="en-US" sz="1400" dirty="0"/>
              <a:t>Platform integrations </a:t>
            </a:r>
          </a:p>
        </p:txBody>
      </p:sp>
    </p:spTree>
    <p:extLst>
      <p:ext uri="{BB962C8B-B14F-4D97-AF65-F5344CB8AC3E}">
        <p14:creationId xmlns:p14="http://schemas.microsoft.com/office/powerpoint/2010/main" val="112440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08F70440-E495-99C8-5043-5B074FCA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solated road curves - clip art Royalty Free Vector Image">
            <a:extLst>
              <a:ext uri="{FF2B5EF4-FFF2-40B4-BE49-F238E27FC236}">
                <a16:creationId xmlns:a16="http://schemas.microsoft.com/office/drawing/2014/main" id="{BF511D29-30D3-C3E1-D958-E1FA7CADA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Red haired bearded guy icon, cartoon style 14341036 Vector Art at Vecteezy">
            <a:extLst>
              <a:ext uri="{FF2B5EF4-FFF2-40B4-BE49-F238E27FC236}">
                <a16:creationId xmlns:a16="http://schemas.microsoft.com/office/drawing/2014/main" id="{8FD827D2-93DB-9E70-C4FF-4086532B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97" y="896965"/>
            <a:ext cx="2757836" cy="2757836"/>
          </a:xfrm>
          <a:prstGeom prst="flowChartConnector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970157" y="3520766"/>
            <a:ext cx="7242716" cy="919401"/>
          </a:xfrm>
          <a:prstGeom prst="flowChartAlternateProcess">
            <a:avLst/>
          </a:prstGeom>
          <a:solidFill>
            <a:srgbClr val="AFABAB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Donald lost his password, called ER and got his Password reset. When entering the credentials he gets the error of </a:t>
            </a:r>
            <a:r>
              <a:rPr lang="en-US" b="1" dirty="0"/>
              <a:t>wrong username and password</a:t>
            </a:r>
            <a:r>
              <a:rPr lang="en-US" dirty="0"/>
              <a:t>, What's is the best way to address this scenario?</a:t>
            </a:r>
          </a:p>
        </p:txBody>
      </p:sp>
    </p:spTree>
    <p:extLst>
      <p:ext uri="{BB962C8B-B14F-4D97-AF65-F5344CB8AC3E}">
        <p14:creationId xmlns:p14="http://schemas.microsoft.com/office/powerpoint/2010/main" val="246611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Overview: What Is Customer Service? - Salesforce">
            <a:extLst>
              <a:ext uri="{FF2B5EF4-FFF2-40B4-BE49-F238E27FC236}">
                <a16:creationId xmlns:a16="http://schemas.microsoft.com/office/drawing/2014/main" id="{FCAE07F8-9941-4C1B-9838-3889C80B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3" y="548502"/>
            <a:ext cx="7315200" cy="4114800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2">
            <a:extLst>
              <a:ext uri="{FF2B5EF4-FFF2-40B4-BE49-F238E27FC236}">
                <a16:creationId xmlns:a16="http://schemas.microsoft.com/office/drawing/2014/main" id="{DE8330EF-64EB-4A2C-BAE9-78FC5B03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34" y="604830"/>
            <a:ext cx="7308528" cy="4328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– Jira tickets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A167-A1A3-4566-BAEE-EBDCA162E86D}"/>
              </a:ext>
            </a:extLst>
          </p:cNvPr>
          <p:cNvSpPr txBox="1"/>
          <p:nvPr/>
        </p:nvSpPr>
        <p:spPr>
          <a:xfrm>
            <a:off x="917734" y="1221604"/>
            <a:ext cx="747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6866"/>
                </a:solidFill>
              </a:rPr>
              <a:t>During the following presentation we are going to address most common questions regarding troubleshooting in general and when to open a Jira Ticket. You will</a:t>
            </a:r>
            <a:r>
              <a:rPr lang="es-US" sz="1600" dirty="0">
                <a:solidFill>
                  <a:srgbClr val="706866"/>
                </a:solidFill>
              </a:rPr>
              <a:t>:</a:t>
            </a:r>
            <a:endParaRPr lang="en-US" sz="1600" dirty="0">
              <a:solidFill>
                <a:srgbClr val="7068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D9984-FB14-46F7-BD90-450DE05606D2}"/>
              </a:ext>
            </a:extLst>
          </p:cNvPr>
          <p:cNvSpPr txBox="1"/>
          <p:nvPr/>
        </p:nvSpPr>
        <p:spPr>
          <a:xfrm>
            <a:off x="150540" y="2776654"/>
            <a:ext cx="88429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Use the Jira Tickets effectively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C1DC7-141B-4D9E-9CF3-C751688C3A2E}"/>
              </a:ext>
            </a:extLst>
          </p:cNvPr>
          <p:cNvSpPr txBox="1"/>
          <p:nvPr/>
        </p:nvSpPr>
        <p:spPr>
          <a:xfrm>
            <a:off x="769434" y="2236570"/>
            <a:ext cx="74713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Identify the most common errors and how to take 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9212F-CFAF-47AC-9160-01FA5B40087C}"/>
              </a:ext>
            </a:extLst>
          </p:cNvPr>
          <p:cNvSpPr txBox="1"/>
          <p:nvPr/>
        </p:nvSpPr>
        <p:spPr>
          <a:xfrm>
            <a:off x="268440" y="3371616"/>
            <a:ext cx="86071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Provide confidence to the team and accurate guidance to employees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154DB-FC6A-47F2-A6EA-39BBAAA4E72F}"/>
              </a:ext>
            </a:extLst>
          </p:cNvPr>
          <p:cNvSpPr txBox="1"/>
          <p:nvPr/>
        </p:nvSpPr>
        <p:spPr>
          <a:xfrm>
            <a:off x="320595" y="3925126"/>
            <a:ext cx="83689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Have more material to consult when assisting problems related to the ESS</a:t>
            </a:r>
          </a:p>
        </p:txBody>
      </p:sp>
    </p:spTree>
    <p:extLst>
      <p:ext uri="{BB962C8B-B14F-4D97-AF65-F5344CB8AC3E}">
        <p14:creationId xmlns:p14="http://schemas.microsoft.com/office/powerpoint/2010/main" val="3078344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ustomer Service Man Operator Call Center With Headphones And Microphone  With Laptop Support Assistance Call Center Hot Line Help Response  Consultation Answer To Questions Vector Flat Stock Illustration - Download  Image Now -">
            <a:extLst>
              <a:ext uri="{FF2B5EF4-FFF2-40B4-BE49-F238E27FC236}">
                <a16:creationId xmlns:a16="http://schemas.microsoft.com/office/drawing/2014/main" id="{EC50C910-AF45-5053-77CC-510AB25C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" y="920195"/>
            <a:ext cx="43338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solated road curves - clip art Royalty Free Vector Image">
            <a:extLst>
              <a:ext uri="{FF2B5EF4-FFF2-40B4-BE49-F238E27FC236}">
                <a16:creationId xmlns:a16="http://schemas.microsoft.com/office/drawing/2014/main" id="{BE4CB847-6BAB-BB3B-D18D-5041CBDCC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4139149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/ Jira– </a:t>
            </a:r>
            <a:r>
              <a:rPr lang="en-US" sz="2800" dirty="0">
                <a:solidFill>
                  <a:schemeClr val="tx1"/>
                </a:solidFill>
              </a:rPr>
              <a:t>Practice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752709" y="1140016"/>
            <a:ext cx="4086922" cy="4924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999"/>
                </a:solidFill>
              </a:rPr>
              <a:t>1. </a:t>
            </a:r>
            <a:r>
              <a:rPr lang="en-US" sz="1200" dirty="0"/>
              <a:t>Before we do any password reset, we must try the credentials ourselves.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7F173-9563-86FE-0E04-66E423FFC9E2}"/>
              </a:ext>
            </a:extLst>
          </p:cNvPr>
          <p:cNvSpPr txBox="1"/>
          <p:nvPr/>
        </p:nvSpPr>
        <p:spPr>
          <a:xfrm>
            <a:off x="752709" y="1763039"/>
            <a:ext cx="4086922" cy="4924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999"/>
                </a:solidFill>
              </a:rPr>
              <a:t>2. </a:t>
            </a:r>
            <a:r>
              <a:rPr lang="en-US" sz="1200" dirty="0"/>
              <a:t>If the credentials work for us, we need to clarify how the employee is accessing the portal (web or app)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007F6-7A9A-CD5A-0D37-2F1422D1883D}"/>
              </a:ext>
            </a:extLst>
          </p:cNvPr>
          <p:cNvSpPr txBox="1"/>
          <p:nvPr/>
        </p:nvSpPr>
        <p:spPr>
          <a:xfrm>
            <a:off x="752709" y="2386062"/>
            <a:ext cx="4086922" cy="4924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999"/>
                </a:solidFill>
              </a:rPr>
              <a:t>3. </a:t>
            </a:r>
            <a:r>
              <a:rPr lang="en-US" sz="1200" dirty="0"/>
              <a:t>Direct the employee to hit the Show option to make sure the credentials are the correct ones.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173CA-8855-014B-D5DC-7287E0BDBF5E}"/>
              </a:ext>
            </a:extLst>
          </p:cNvPr>
          <p:cNvSpPr txBox="1"/>
          <p:nvPr/>
        </p:nvSpPr>
        <p:spPr>
          <a:xfrm>
            <a:off x="752709" y="3009085"/>
            <a:ext cx="4086922" cy="4924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rgbClr val="009999"/>
                </a:solidFill>
              </a:rPr>
              <a:t>4. </a:t>
            </a:r>
            <a:r>
              <a:rPr lang="en-US" sz="1200" noProof="1"/>
              <a:t>We can ask the EE to try a different device as they credentials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5B5E1-0EC4-687A-682A-4638D859CF27}"/>
              </a:ext>
            </a:extLst>
          </p:cNvPr>
          <p:cNvSpPr txBox="1"/>
          <p:nvPr/>
        </p:nvSpPr>
        <p:spPr>
          <a:xfrm>
            <a:off x="752709" y="3632108"/>
            <a:ext cx="4086922" cy="677108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rgbClr val="009999"/>
                </a:solidFill>
              </a:rPr>
              <a:t>5. </a:t>
            </a:r>
            <a:r>
              <a:rPr lang="en-US" sz="1200" noProof="1"/>
              <a:t>We should not create a Jira ticket for this as the credentials were tested, we must advise the EE to switch devices and check on their side.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5DF57-A5E8-BEB0-FFA8-5FB266417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388" y="1048416"/>
            <a:ext cx="2815683" cy="33033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67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18" y="2141034"/>
            <a:ext cx="5083023" cy="65580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5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Questionmark Vector Art, Icons, and Graphics for Free Download">
            <a:extLst>
              <a:ext uri="{FF2B5EF4-FFF2-40B4-BE49-F238E27FC236}">
                <a16:creationId xmlns:a16="http://schemas.microsoft.com/office/drawing/2014/main" id="{3DDD4D82-80D8-E94A-23F1-95AC1F26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37" y="945700"/>
            <a:ext cx="3508353" cy="35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-</a:t>
            </a:r>
            <a:r>
              <a:rPr lang="en-US" sz="2800" dirty="0">
                <a:solidFill>
                  <a:schemeClr val="tx1"/>
                </a:solidFill>
              </a:rPr>
              <a:t>The Generals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Thoughtful man standing thinking and considering Vector Image">
            <a:extLst>
              <a:ext uri="{FF2B5EF4-FFF2-40B4-BE49-F238E27FC236}">
                <a16:creationId xmlns:a16="http://schemas.microsoft.com/office/drawing/2014/main" id="{4BEC2135-EF34-1C27-DCBA-0349CB495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>
            <a:off x="5021509" y="913183"/>
            <a:ext cx="3695112" cy="36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4BCC4E-7347-BDDD-C972-117552195CC3}"/>
              </a:ext>
            </a:extLst>
          </p:cNvPr>
          <p:cNvSpPr txBox="1"/>
          <p:nvPr/>
        </p:nvSpPr>
        <p:spPr>
          <a:xfrm>
            <a:off x="427379" y="1660156"/>
            <a:ext cx="4037492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Sometimes</a:t>
            </a:r>
            <a:r>
              <a:rPr lang="en-US" sz="1400" dirty="0"/>
              <a:t> when an employee calls in because is getting errors in the portal, we get confused on how to proceed, where to start and what is the best resolution…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1F98B-180D-477D-0DF3-D2A0B2911282}"/>
              </a:ext>
            </a:extLst>
          </p:cNvPr>
          <p:cNvSpPr txBox="1"/>
          <p:nvPr/>
        </p:nvSpPr>
        <p:spPr>
          <a:xfrm>
            <a:off x="1126275" y="2900400"/>
            <a:ext cx="4233902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6600"/>
                </a:solidFill>
              </a:rPr>
              <a:t>But do not worry!, </a:t>
            </a:r>
            <a:r>
              <a:rPr lang="en-US" sz="1400" dirty="0"/>
              <a:t>in this presentation we will show you how to address those scenarios and will provide you with key points to work towards the best resolution!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67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ople reading Vectors &amp; Illustrations for Free Download | Freepik">
            <a:extLst>
              <a:ext uri="{FF2B5EF4-FFF2-40B4-BE49-F238E27FC236}">
                <a16:creationId xmlns:a16="http://schemas.microsoft.com/office/drawing/2014/main" id="{53FF3FA1-1136-16C9-B3EF-11394C970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6" r="3596" b="-6896"/>
          <a:stretch/>
        </p:blipFill>
        <p:spPr bwMode="auto">
          <a:xfrm>
            <a:off x="3562091" y="791737"/>
            <a:ext cx="5381187" cy="39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-</a:t>
            </a:r>
            <a:r>
              <a:rPr lang="en-US" sz="2800" dirty="0">
                <a:solidFill>
                  <a:schemeClr val="tx1"/>
                </a:solidFill>
              </a:rPr>
              <a:t>The Generals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4BCC4E-7347-BDDD-C972-117552195CC3}"/>
              </a:ext>
            </a:extLst>
          </p:cNvPr>
          <p:cNvSpPr txBox="1"/>
          <p:nvPr/>
        </p:nvSpPr>
        <p:spPr>
          <a:xfrm>
            <a:off x="784667" y="1124476"/>
            <a:ext cx="2937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First, we must have a clear understanding of the Mobile App and the ESS portal, so recommend that you </a:t>
            </a:r>
            <a:r>
              <a:rPr lang="en-US" sz="1200" b="1" dirty="0"/>
              <a:t>review in detail </a:t>
            </a:r>
            <a:r>
              <a:rPr lang="en-US" sz="1200" dirty="0"/>
              <a:t>the following guides in SP.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1F98B-180D-477D-0DF3-D2A0B2911282}"/>
              </a:ext>
            </a:extLst>
          </p:cNvPr>
          <p:cNvSpPr txBox="1"/>
          <p:nvPr/>
        </p:nvSpPr>
        <p:spPr>
          <a:xfrm>
            <a:off x="4350470" y="1775840"/>
            <a:ext cx="40088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To consider: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There is a lot of information into those guides so try to open them and review them as much as you can, in call and whenever you have available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If the employee is not sure where he/she is at, </a:t>
            </a:r>
            <a:r>
              <a:rPr lang="en-US" sz="1200" b="1" dirty="0"/>
              <a:t>direct them where you want them to be.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If possible</a:t>
            </a:r>
            <a:r>
              <a:rPr lang="en-US" sz="1200" b="1" dirty="0"/>
              <a:t>, provide the links </a:t>
            </a:r>
            <a:r>
              <a:rPr lang="en-US" sz="1200" dirty="0"/>
              <a:t>that we have in our SP page, sometimes EEs are trying to access with the wrong link.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30BE28-678E-6344-3E5B-615CA369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19" y="2197868"/>
            <a:ext cx="2746059" cy="515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61213-9C4E-33A6-539E-9B42D42EA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27" y="3591396"/>
            <a:ext cx="2795096" cy="506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27423-1A63-EF84-25D1-28D88EC43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62" y="2911442"/>
            <a:ext cx="2746058" cy="506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43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ctor Checklist PNG - PNG All">
            <a:extLst>
              <a:ext uri="{FF2B5EF4-FFF2-40B4-BE49-F238E27FC236}">
                <a16:creationId xmlns:a16="http://schemas.microsoft.com/office/drawing/2014/main" id="{86992363-028B-B940-8A61-32574E5E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" y="647108"/>
            <a:ext cx="4745538" cy="40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– </a:t>
            </a:r>
            <a:r>
              <a:rPr lang="en-US" sz="2800" dirty="0">
                <a:solidFill>
                  <a:schemeClr val="tx1"/>
                </a:solidFill>
              </a:rPr>
              <a:t>Be Resourceful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4BCC4E-7347-BDDD-C972-117552195CC3}"/>
              </a:ext>
            </a:extLst>
          </p:cNvPr>
          <p:cNvSpPr txBox="1"/>
          <p:nvPr/>
        </p:nvSpPr>
        <p:spPr>
          <a:xfrm>
            <a:off x="2364967" y="1404916"/>
            <a:ext cx="486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troubleshooting you need to keep in mind different factors: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29C9F-F7E4-289A-290E-3B7E23E32215}"/>
              </a:ext>
            </a:extLst>
          </p:cNvPr>
          <p:cNvSpPr txBox="1"/>
          <p:nvPr/>
        </p:nvSpPr>
        <p:spPr>
          <a:xfrm>
            <a:off x="1862562" y="2404579"/>
            <a:ext cx="1890132" cy="646331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What is the EE trying to do and where to find it in our portal/app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83359-79A5-2374-1CB8-F8B94D44D36D}"/>
              </a:ext>
            </a:extLst>
          </p:cNvPr>
          <p:cNvSpPr txBox="1"/>
          <p:nvPr/>
        </p:nvSpPr>
        <p:spPr>
          <a:xfrm>
            <a:off x="3513698" y="3465958"/>
            <a:ext cx="1918892" cy="646331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What kind of error is the EE having and what SOPs can help 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3402D-BC8F-53DB-AD57-F5D5654DA525}"/>
              </a:ext>
            </a:extLst>
          </p:cNvPr>
          <p:cNvSpPr txBox="1"/>
          <p:nvPr/>
        </p:nvSpPr>
        <p:spPr>
          <a:xfrm>
            <a:off x="5543163" y="2437863"/>
            <a:ext cx="2155902" cy="646331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What device is the EE using and if they have available other devices to try</a:t>
            </a:r>
          </a:p>
        </p:txBody>
      </p:sp>
      <p:pic>
        <p:nvPicPr>
          <p:cNvPr id="5124" name="Picture 4" descr="Imágenes de Idea | Vectores, fotos de stock y PSD gratuitos">
            <a:extLst>
              <a:ext uri="{FF2B5EF4-FFF2-40B4-BE49-F238E27FC236}">
                <a16:creationId xmlns:a16="http://schemas.microsoft.com/office/drawing/2014/main" id="{C2D574A9-81B5-B27B-BB5A-381F681F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47" y="2195176"/>
            <a:ext cx="617631" cy="983352"/>
          </a:xfrm>
          <a:prstGeom prst="flowChartConnector">
            <a:avLst/>
          </a:prstGeom>
          <a:noFill/>
          <a:ln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ágenes de Idea | Vectores, fotos de stock y PSD gratuitos">
            <a:extLst>
              <a:ext uri="{FF2B5EF4-FFF2-40B4-BE49-F238E27FC236}">
                <a16:creationId xmlns:a16="http://schemas.microsoft.com/office/drawing/2014/main" id="{D1B225FB-1029-3496-4937-2DE33A8C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94" y="3260318"/>
            <a:ext cx="617630" cy="983352"/>
          </a:xfrm>
          <a:prstGeom prst="flowChartConnector">
            <a:avLst/>
          </a:prstGeom>
          <a:noFill/>
          <a:ln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ágenes de Idea | Vectores, fotos de stock y PSD gratuitos">
            <a:extLst>
              <a:ext uri="{FF2B5EF4-FFF2-40B4-BE49-F238E27FC236}">
                <a16:creationId xmlns:a16="http://schemas.microsoft.com/office/drawing/2014/main" id="{8760E8BC-E806-4200-A623-A00C3619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43" y="2200203"/>
            <a:ext cx="617630" cy="983352"/>
          </a:xfrm>
          <a:prstGeom prst="flowChartConnector">
            <a:avLst/>
          </a:prstGeom>
          <a:noFill/>
          <a:ln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solated road curves - clip art Royalty Free Vector Image">
            <a:extLst>
              <a:ext uri="{FF2B5EF4-FFF2-40B4-BE49-F238E27FC236}">
                <a16:creationId xmlns:a16="http://schemas.microsoft.com/office/drawing/2014/main" id="{A4D1DA9A-F302-E7BA-1445-AAEEBA9E4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35"/>
          <a:stretch/>
        </p:blipFill>
        <p:spPr bwMode="auto">
          <a:xfrm>
            <a:off x="3804333" y="814968"/>
            <a:ext cx="4555271" cy="37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– </a:t>
            </a:r>
            <a:r>
              <a:rPr lang="en-US" sz="2800" dirty="0">
                <a:solidFill>
                  <a:schemeClr val="tx1"/>
                </a:solidFill>
              </a:rPr>
              <a:t>Logical Path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4BCC4E-7347-BDDD-C972-117552195CC3}"/>
              </a:ext>
            </a:extLst>
          </p:cNvPr>
          <p:cNvSpPr txBox="1"/>
          <p:nvPr/>
        </p:nvSpPr>
        <p:spPr>
          <a:xfrm>
            <a:off x="2207517" y="1978718"/>
            <a:ext cx="393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Second, you want to identify </a:t>
            </a:r>
            <a:r>
              <a:rPr lang="en-US" sz="1200" b="1" i="1" dirty="0"/>
              <a:t>if the problem is on the EE side or our system</a:t>
            </a:r>
            <a:r>
              <a:rPr lang="en-US" sz="1200" i="1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2971D-D055-B627-5AEE-A0BED8E32593}"/>
              </a:ext>
            </a:extLst>
          </p:cNvPr>
          <p:cNvSpPr txBox="1"/>
          <p:nvPr/>
        </p:nvSpPr>
        <p:spPr>
          <a:xfrm>
            <a:off x="1302501" y="1296238"/>
            <a:ext cx="393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First, is the employee following the right path and placing the right information where it should be?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967E0-3EED-3B97-ADF9-497B5604E042}"/>
              </a:ext>
            </a:extLst>
          </p:cNvPr>
          <p:cNvSpPr txBox="1"/>
          <p:nvPr/>
        </p:nvSpPr>
        <p:spPr>
          <a:xfrm>
            <a:off x="3042517" y="2666066"/>
            <a:ext cx="517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Third, </a:t>
            </a:r>
            <a:r>
              <a:rPr lang="en-US" sz="1200" b="1" i="1" dirty="0"/>
              <a:t>Look for details and read</a:t>
            </a:r>
            <a:r>
              <a:rPr lang="en-US" sz="1200" i="1" dirty="0"/>
              <a:t>, in most cases the errors explain themselves or gives us a hint on where the problem should be. (SOPs)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DEF10-1724-FD04-A3B9-248BBF65DD82}"/>
              </a:ext>
            </a:extLst>
          </p:cNvPr>
          <p:cNvSpPr txBox="1"/>
          <p:nvPr/>
        </p:nvSpPr>
        <p:spPr>
          <a:xfrm>
            <a:off x="3941677" y="3230559"/>
            <a:ext cx="427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Replicate the issue: This will help us to verify if the problem is on Vensure or the EE’s side (supervisor approval)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004D8-2AEF-64D5-3312-AD33EF61F987}"/>
              </a:ext>
            </a:extLst>
          </p:cNvPr>
          <p:cNvSpPr txBox="1"/>
          <p:nvPr/>
        </p:nvSpPr>
        <p:spPr>
          <a:xfrm>
            <a:off x="694082" y="4176067"/>
            <a:ext cx="7910024" cy="276999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/>
              <a:t>If we get the same problem when doing proxy, create a Jira Ticket as there is nothing the EE or ER can do.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39020-1C76-4566-AC02-E6A99CB7A930}"/>
              </a:ext>
            </a:extLst>
          </p:cNvPr>
          <p:cNvSpPr txBox="1"/>
          <p:nvPr/>
        </p:nvSpPr>
        <p:spPr>
          <a:xfrm>
            <a:off x="1036160" y="1216232"/>
            <a:ext cx="3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>
                <a:solidFill>
                  <a:srgbClr val="009999"/>
                </a:solidFill>
              </a:rPr>
              <a:t>1</a:t>
            </a:r>
            <a:endParaRPr lang="en-US" sz="4000" dirty="0">
              <a:solidFill>
                <a:srgbClr val="0099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45C056-3AFA-E239-F237-372968F2FE2F}"/>
              </a:ext>
            </a:extLst>
          </p:cNvPr>
          <p:cNvSpPr txBox="1"/>
          <p:nvPr/>
        </p:nvSpPr>
        <p:spPr>
          <a:xfrm>
            <a:off x="1891585" y="1869384"/>
            <a:ext cx="3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>
                <a:solidFill>
                  <a:srgbClr val="009999"/>
                </a:solidFill>
              </a:rPr>
              <a:t>2</a:t>
            </a:r>
            <a:endParaRPr lang="en-US" sz="4000" dirty="0">
              <a:solidFill>
                <a:srgbClr val="0099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8D8E0-F9AE-CEF3-7115-EA206EE96953}"/>
              </a:ext>
            </a:extLst>
          </p:cNvPr>
          <p:cNvSpPr txBox="1"/>
          <p:nvPr/>
        </p:nvSpPr>
        <p:spPr>
          <a:xfrm>
            <a:off x="2737497" y="2561490"/>
            <a:ext cx="3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>
                <a:solidFill>
                  <a:srgbClr val="009999"/>
                </a:solidFill>
              </a:rPr>
              <a:t>3</a:t>
            </a:r>
            <a:endParaRPr lang="en-US" sz="4000" dirty="0">
              <a:solidFill>
                <a:srgbClr val="00999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D4727-FDB2-A226-E539-E85330CE1479}"/>
              </a:ext>
            </a:extLst>
          </p:cNvPr>
          <p:cNvSpPr txBox="1"/>
          <p:nvPr/>
        </p:nvSpPr>
        <p:spPr>
          <a:xfrm>
            <a:off x="3618918" y="3153199"/>
            <a:ext cx="3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>
                <a:solidFill>
                  <a:srgbClr val="009999"/>
                </a:solidFill>
              </a:rPr>
              <a:t>4</a:t>
            </a:r>
            <a:endParaRPr lang="en-US" sz="40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4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ágenes de Pantalla Pc | Vectores, fotos de stock y PSD gratuitos">
            <a:extLst>
              <a:ext uri="{FF2B5EF4-FFF2-40B4-BE49-F238E27FC236}">
                <a16:creationId xmlns:a16="http://schemas.microsoft.com/office/drawing/2014/main" id="{74D98B44-E14A-72D2-4E42-9190A7FCE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t="8228" r="5447" b="12054"/>
          <a:stretch/>
        </p:blipFill>
        <p:spPr bwMode="auto">
          <a:xfrm>
            <a:off x="1086352" y="927575"/>
            <a:ext cx="5977054" cy="36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Troubleshooting – </a:t>
            </a:r>
            <a:r>
              <a:rPr lang="en-US" sz="2800" dirty="0">
                <a:solidFill>
                  <a:schemeClr val="tx1"/>
                </a:solidFill>
              </a:rPr>
              <a:t>Importance Of 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4BCC4E-7347-BDDD-C972-117552195CC3}"/>
              </a:ext>
            </a:extLst>
          </p:cNvPr>
          <p:cNvSpPr txBox="1"/>
          <p:nvPr/>
        </p:nvSpPr>
        <p:spPr>
          <a:xfrm>
            <a:off x="775902" y="995879"/>
            <a:ext cx="728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Screenshots are important because they help us to identify where the EE is located and how to proceed with troubleshooting. </a:t>
            </a:r>
            <a:r>
              <a:rPr lang="en-US" sz="1200" b="1" dirty="0">
                <a:solidFill>
                  <a:srgbClr val="009999"/>
                </a:solidFill>
              </a:rPr>
              <a:t>See the following example</a:t>
            </a:r>
            <a:r>
              <a:rPr lang="es-US" sz="1200" b="1" dirty="0">
                <a:solidFill>
                  <a:srgbClr val="009999"/>
                </a:solidFill>
              </a:rPr>
              <a:t>:</a:t>
            </a:r>
            <a:endParaRPr lang="en-US" sz="1200" b="1" dirty="0">
              <a:solidFill>
                <a:srgbClr val="0099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967E0-3EED-3B97-ADF9-497B5604E042}"/>
              </a:ext>
            </a:extLst>
          </p:cNvPr>
          <p:cNvSpPr txBox="1"/>
          <p:nvPr/>
        </p:nvSpPr>
        <p:spPr>
          <a:xfrm>
            <a:off x="347594" y="1617175"/>
            <a:ext cx="416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200" b="1" dirty="0">
                <a:solidFill>
                  <a:srgbClr val="FF6600"/>
                </a:solidFill>
              </a:rPr>
              <a:t>F</a:t>
            </a:r>
            <a:r>
              <a:rPr lang="en-US" sz="1200" b="1" dirty="0">
                <a:solidFill>
                  <a:srgbClr val="FF6600"/>
                </a:solidFill>
              </a:rPr>
              <a:t>or the Error 500 we have the following screenshots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8676DF-CEC8-9B91-5613-147C72DE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6" y="2541016"/>
            <a:ext cx="3836020" cy="728844"/>
          </a:xfrm>
          <a:prstGeom prst="rect">
            <a:avLst/>
          </a:prstGeom>
          <a:ln>
            <a:solidFill>
              <a:srgbClr val="AFABA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C98F4F-B5B9-F888-F085-1FB413710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195" y="1618721"/>
            <a:ext cx="3607989" cy="2119472"/>
          </a:xfrm>
          <a:prstGeom prst="rect">
            <a:avLst/>
          </a:prstGeom>
          <a:ln>
            <a:solidFill>
              <a:srgbClr val="AFABA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8DEF10-1724-FD04-A3B9-248BBF65DD82}"/>
              </a:ext>
            </a:extLst>
          </p:cNvPr>
          <p:cNvSpPr txBox="1"/>
          <p:nvPr/>
        </p:nvSpPr>
        <p:spPr>
          <a:xfrm>
            <a:off x="284356" y="1956665"/>
            <a:ext cx="393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Even though, they look the same, the troubleshooting steps are different: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004D8-2AEF-64D5-3312-AD33EF61F987}"/>
              </a:ext>
            </a:extLst>
          </p:cNvPr>
          <p:cNvSpPr txBox="1"/>
          <p:nvPr/>
        </p:nvSpPr>
        <p:spPr>
          <a:xfrm>
            <a:off x="384716" y="3368172"/>
            <a:ext cx="393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Error 500 : </a:t>
            </a:r>
            <a:r>
              <a:rPr lang="en-US" sz="1200" dirty="0"/>
              <a:t>Is related to the internet connection of the employee and the server, this type of error can be resolved by clearing cookies, checking internet connection.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C3E55-A74F-358B-2047-3A02B57C8B0D}"/>
              </a:ext>
            </a:extLst>
          </p:cNvPr>
          <p:cNvSpPr txBox="1"/>
          <p:nvPr/>
        </p:nvSpPr>
        <p:spPr>
          <a:xfrm>
            <a:off x="4173343" y="3792939"/>
            <a:ext cx="473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9999"/>
                </a:solidFill>
              </a:rPr>
              <a:t>Error 500 : </a:t>
            </a:r>
            <a:r>
              <a:rPr lang="en-US" sz="1200" dirty="0"/>
              <a:t>Is related to the address 1 From the worksite location for the EE missing, this is something we must resolve by contacting the CRM (Onboarding SOP)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BF2B3-42DF-A063-83D3-B125F944E275}"/>
              </a:ext>
            </a:extLst>
          </p:cNvPr>
          <p:cNvSpPr txBox="1"/>
          <p:nvPr/>
        </p:nvSpPr>
        <p:spPr>
          <a:xfrm>
            <a:off x="198655" y="4210997"/>
            <a:ext cx="393637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Always request SS with all the information visible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25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27" y="397252"/>
            <a:ext cx="728174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Jira Tickets – </a:t>
            </a:r>
            <a:r>
              <a:rPr lang="en-US" sz="2800" dirty="0">
                <a:solidFill>
                  <a:schemeClr val="tx1"/>
                </a:solidFill>
              </a:rPr>
              <a:t>ER Options In Jira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CD6FBD-9C96-47DD-DBD9-E2FBFA81B99B}"/>
              </a:ext>
            </a:extLst>
          </p:cNvPr>
          <p:cNvCxnSpPr>
            <a:cxnSpLocks/>
          </p:cNvCxnSpPr>
          <p:nvPr/>
        </p:nvCxnSpPr>
        <p:spPr>
          <a:xfrm>
            <a:off x="0" y="791737"/>
            <a:ext cx="8694420" cy="0"/>
          </a:xfrm>
          <a:prstGeom prst="line">
            <a:avLst/>
          </a:prstGeom>
          <a:ln w="38100">
            <a:solidFill>
              <a:srgbClr val="E7E6E6">
                <a:alpha val="7215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D0E76-75A0-E80A-0045-E047CE92877B}"/>
              </a:ext>
            </a:extLst>
          </p:cNvPr>
          <p:cNvCxnSpPr>
            <a:cxnSpLocks/>
          </p:cNvCxnSpPr>
          <p:nvPr/>
        </p:nvCxnSpPr>
        <p:spPr>
          <a:xfrm>
            <a:off x="0" y="4575498"/>
            <a:ext cx="9144000" cy="26019"/>
          </a:xfrm>
          <a:prstGeom prst="line">
            <a:avLst/>
          </a:prstGeom>
          <a:ln w="38100">
            <a:solidFill>
              <a:srgbClr val="AFABAB">
                <a:alpha val="4117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BF6855-DEA5-6BA3-0E4D-58279BEC65D2}"/>
              </a:ext>
            </a:extLst>
          </p:cNvPr>
          <p:cNvSpPr txBox="1"/>
          <p:nvPr/>
        </p:nvSpPr>
        <p:spPr>
          <a:xfrm>
            <a:off x="836341" y="1045272"/>
            <a:ext cx="737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Jira tickets are </a:t>
            </a:r>
            <a:r>
              <a:rPr lang="en-US" sz="1200" b="1" dirty="0"/>
              <a:t>the ultimate step when </a:t>
            </a:r>
            <a:r>
              <a:rPr lang="en-US" sz="1200" dirty="0"/>
              <a:t>troubleshooting for errors, we use them when we </a:t>
            </a:r>
            <a:r>
              <a:rPr lang="en-US" sz="1200" b="1" dirty="0"/>
              <a:t>already took all steps to resolve</a:t>
            </a:r>
            <a:r>
              <a:rPr lang="en-US" sz="1200" dirty="0"/>
              <a:t>, and nothing worked. But first let’s recognize the section we use in ER: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E56462-861D-6002-FA57-F7D2DD92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229" y="1632087"/>
            <a:ext cx="2720899" cy="12092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BB47B2-6749-DCCF-80E7-E8608A406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61" y="1632087"/>
            <a:ext cx="2720899" cy="122879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09C396-43F0-90BE-3D80-31B41B8C3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25" y="1666165"/>
            <a:ext cx="2720898" cy="118603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3F33051-7F70-2EF2-53B3-6D4776847D36}"/>
              </a:ext>
            </a:extLst>
          </p:cNvPr>
          <p:cNvSpPr txBox="1"/>
          <p:nvPr/>
        </p:nvSpPr>
        <p:spPr>
          <a:xfrm>
            <a:off x="0" y="2914274"/>
            <a:ext cx="307872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Use this category when reporting problems in </a:t>
            </a:r>
            <a:r>
              <a:rPr lang="en-US" b="1" dirty="0"/>
              <a:t>the 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86CBAB-E549-41E8-1EA2-2C436CF5F532}"/>
              </a:ext>
            </a:extLst>
          </p:cNvPr>
          <p:cNvSpPr txBox="1"/>
          <p:nvPr/>
        </p:nvSpPr>
        <p:spPr>
          <a:xfrm>
            <a:off x="472943" y="3444807"/>
            <a:ext cx="260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Add as much detail as you can.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Confirm troubleshooting done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Attach screenshots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8F6BFB-5BC1-0B3A-F24E-342A6FD16FDE}"/>
              </a:ext>
            </a:extLst>
          </p:cNvPr>
          <p:cNvSpPr txBox="1"/>
          <p:nvPr/>
        </p:nvSpPr>
        <p:spPr>
          <a:xfrm>
            <a:off x="3078723" y="2912259"/>
            <a:ext cx="2951471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Use this category when reporting problems with the </a:t>
            </a:r>
            <a:r>
              <a:rPr lang="en-US" sz="1200" b="1" dirty="0"/>
              <a:t>Vfficient Mobile APP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265C20-C188-6A37-E427-42C35896823B}"/>
              </a:ext>
            </a:extLst>
          </p:cNvPr>
          <p:cNvSpPr txBox="1"/>
          <p:nvPr/>
        </p:nvSpPr>
        <p:spPr>
          <a:xfrm>
            <a:off x="3145133" y="3410691"/>
            <a:ext cx="285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 summary and attach the rest of the information as a comment.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Confirm troubleshooting done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Attach screenshots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B0B423-CC35-5181-0ADC-80A18AEBD6C4}"/>
              </a:ext>
            </a:extLst>
          </p:cNvPr>
          <p:cNvSpPr txBox="1"/>
          <p:nvPr/>
        </p:nvSpPr>
        <p:spPr>
          <a:xfrm>
            <a:off x="6061524" y="2912259"/>
            <a:ext cx="308247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Use this category when requesting information from </a:t>
            </a:r>
            <a:r>
              <a:rPr lang="en-US" b="1" dirty="0"/>
              <a:t>Old DPs (Avitus)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7C6E5B-0E93-9E9A-FE4A-26C6F8D03737}"/>
              </a:ext>
            </a:extLst>
          </p:cNvPr>
          <p:cNvSpPr txBox="1"/>
          <p:nvPr/>
        </p:nvSpPr>
        <p:spPr>
          <a:xfrm>
            <a:off x="6290757" y="3444807"/>
            <a:ext cx="260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sz="1200" dirty="0"/>
              <a:t>C</a:t>
            </a:r>
            <a:r>
              <a:rPr lang="en-US" sz="1200" dirty="0"/>
              <a:t>hoose Request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Be as detailed as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W2, Paystubs, reports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38081D-92EB-53C2-71C7-8335AC4AB6A1}"/>
              </a:ext>
            </a:extLst>
          </p:cNvPr>
          <p:cNvSpPr txBox="1"/>
          <p:nvPr/>
        </p:nvSpPr>
        <p:spPr>
          <a:xfrm>
            <a:off x="1265663" y="4250366"/>
            <a:ext cx="6612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6600"/>
                </a:solidFill>
              </a:rPr>
              <a:t>All tickets must be shared with your supervisor for follow up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F701EA-2CA1-231A-B58E-974D60318A34}"/>
              </a:ext>
            </a:extLst>
          </p:cNvPr>
          <p:cNvCxnSpPr>
            <a:cxnSpLocks/>
          </p:cNvCxnSpPr>
          <p:nvPr/>
        </p:nvCxnSpPr>
        <p:spPr>
          <a:xfrm>
            <a:off x="3078723" y="1658994"/>
            <a:ext cx="0" cy="2527244"/>
          </a:xfrm>
          <a:prstGeom prst="line">
            <a:avLst/>
          </a:prstGeom>
          <a:ln w="381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F04C2B-607A-ED2B-9812-523DC4EABD49}"/>
              </a:ext>
            </a:extLst>
          </p:cNvPr>
          <p:cNvCxnSpPr>
            <a:cxnSpLocks/>
          </p:cNvCxnSpPr>
          <p:nvPr/>
        </p:nvCxnSpPr>
        <p:spPr>
          <a:xfrm>
            <a:off x="6030194" y="1658994"/>
            <a:ext cx="0" cy="2527243"/>
          </a:xfrm>
          <a:prstGeom prst="line">
            <a:avLst/>
          </a:prstGeom>
          <a:ln w="381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98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18" y="2141034"/>
            <a:ext cx="5083023" cy="655804"/>
          </a:xfrm>
        </p:spPr>
        <p:txBody>
          <a:bodyPr/>
          <a:lstStyle/>
          <a:p>
            <a:r>
              <a:rPr lang="en-US"/>
              <a:t>Practice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759"/>
      </p:ext>
    </p:extLst>
  </p:cSld>
  <p:clrMapOvr>
    <a:masterClrMapping/>
  </p:clrMapOvr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2A58BE00B1545AA1A12C2241357A0" ma:contentTypeVersion="16" ma:contentTypeDescription="Create a new document." ma:contentTypeScope="" ma:versionID="f990e31ca3e6a2f3c25af19ee732136a">
  <xsd:schema xmlns:xsd="http://www.w3.org/2001/XMLSchema" xmlns:xs="http://www.w3.org/2001/XMLSchema" xmlns:p="http://schemas.microsoft.com/office/2006/metadata/properties" xmlns:ns2="3033b280-ae71-40d6-aa29-5fd3ac97e96f" xmlns:ns3="9116cb9f-bd0d-43bf-83a7-1685e5d6ba3a" targetNamespace="http://schemas.microsoft.com/office/2006/metadata/properties" ma:root="true" ma:fieldsID="09a62feaea0e5bed8f36ab825d73174d" ns2:_="" ns3:_="">
    <xsd:import namespace="3033b280-ae71-40d6-aa29-5fd3ac97e96f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b280-ae71-40d6-aa29-5fd3ac97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AB1D59-9395-4371-B3D8-A7A911108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991E9-6800-4437-BEA3-1C4C53971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3b280-ae71-40d6-aa29-5fd3ac97e96f"/>
    <ds:schemaRef ds:uri="9116cb9f-bd0d-43bf-83a7-1685e5d6b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34287</TotalTime>
  <Words>1346</Words>
  <Application>Microsoft Office PowerPoint</Application>
  <PresentationFormat>Presentación en pantalla (16:9)</PresentationFormat>
  <Paragraphs>97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Vensure PPT Template</vt:lpstr>
      <vt:lpstr>Employee Relations </vt:lpstr>
      <vt:lpstr>Troubleshooting – Jira tickets</vt:lpstr>
      <vt:lpstr>Troubleshooting -The Generals</vt:lpstr>
      <vt:lpstr>Troubleshooting -The Generals</vt:lpstr>
      <vt:lpstr>Troubleshooting – Be Resourceful</vt:lpstr>
      <vt:lpstr>Troubleshooting – Logical Path</vt:lpstr>
      <vt:lpstr>Troubleshooting – Importance Of SS</vt:lpstr>
      <vt:lpstr>Jira Tickets – ER Options In Jira</vt:lpstr>
      <vt:lpstr>Practice Time</vt:lpstr>
      <vt:lpstr>Troubleshooting / Jira– Practice</vt:lpstr>
      <vt:lpstr>Troubleshooting / Jira– Practice</vt:lpstr>
      <vt:lpstr>Troubleshooting / Jira– Practice</vt:lpstr>
      <vt:lpstr>Troubleshooting / Jira– Practice</vt:lpstr>
      <vt:lpstr>Troubleshooting / Jira– Practice</vt:lpstr>
      <vt:lpstr>Troubleshooting / Jira– Practice</vt:lpstr>
      <vt:lpstr>Troubleshooting / Jira– Practice</vt:lpstr>
      <vt:lpstr>Troubleshooting / Jira– Practice</vt:lpstr>
      <vt:lpstr>Troubleshooting / Jira– Practice</vt:lpstr>
      <vt:lpstr>Troubleshooting / Jira– Practice</vt:lpstr>
      <vt:lpstr>Troubleshooting / Jira– Practice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314</cp:revision>
  <cp:lastPrinted>2019-03-04T13:55:30Z</cp:lastPrinted>
  <dcterms:modified xsi:type="dcterms:W3CDTF">2023-10-10T19:31:53Z</dcterms:modified>
</cp:coreProperties>
</file>