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62" r:id="rId3"/>
  </p:sldMasterIdLst>
  <p:notesMasterIdLst>
    <p:notesMasterId r:id="rId13"/>
  </p:notesMasterIdLst>
  <p:handoutMasterIdLst>
    <p:handoutMasterId r:id="rId14"/>
  </p:handoutMasterIdLst>
  <p:sldIdLst>
    <p:sldId id="256" r:id="rId4"/>
    <p:sldId id="260" r:id="rId5"/>
    <p:sldId id="372" r:id="rId6"/>
    <p:sldId id="373" r:id="rId7"/>
    <p:sldId id="314" r:id="rId8"/>
    <p:sldId id="374" r:id="rId9"/>
    <p:sldId id="375" r:id="rId10"/>
    <p:sldId id="376" r:id="rId11"/>
    <p:sldId id="377" r:id="rId12"/>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C6E3F-18E0-5039-F061-CC558A637881}" name="Sergio Garcia" initials="SG" userId="S::Sergio.Garcia@vensure.com::46ddb158-204b-44eb-8216-a956a3c9be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706866"/>
    <a:srgbClr val="AFABAB"/>
    <a:srgbClr val="FA6A22"/>
    <a:srgbClr val="D0CECE"/>
    <a:srgbClr val="E7E6E6"/>
    <a:srgbClr val="FEDBC8"/>
    <a:srgbClr val="00A5B5"/>
    <a:srgbClr val="19728C"/>
    <a:srgbClr val="0331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EFDD92-C9BD-46E1-8485-FEB7207810F2}" v="317" dt="2022-11-15T20:19:09.570"/>
  </p1510:revLst>
</p1510:revInfo>
</file>

<file path=ppt/tableStyles.xml><?xml version="1.0" encoding="utf-8"?>
<a:tblStyleLst xmlns:a="http://schemas.openxmlformats.org/drawingml/2006/main" def="{8F5C4D64-3CB1-44FE-A7C1-7C6792326531}">
  <a:tblStyle styleId="{8F5C4D64-3CB1-44FE-A7C1-7C67923265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18" autoAdjust="0"/>
    <p:restoredTop sz="90724" autoAdjust="0"/>
  </p:normalViewPr>
  <p:slideViewPr>
    <p:cSldViewPr snapToGrid="0">
      <p:cViewPr varScale="1">
        <p:scale>
          <a:sx n="86" d="100"/>
          <a:sy n="86" d="100"/>
        </p:scale>
        <p:origin x="1200"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91DCF1-0F16-4F79-BC4A-993379236393}" type="datetimeFigureOut">
              <a:rPr lang="en-US" smtClean="0">
                <a:latin typeface="Arial" panose="020B0604020202020204" pitchFamily="34" charset="0"/>
              </a:rPr>
              <a:t>10/10/2023</a:t>
            </a:fld>
            <a:endParaRPr lang="en-US">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39175-E3A9-42A0-88B3-EEBBCA8AEA0A}" type="slidenum">
              <a:rPr lang="en-US" smtClean="0">
                <a:latin typeface="Arial" panose="020B0604020202020204" pitchFamily="34" charset="0"/>
              </a:rPr>
              <a:t>‹Nº›</a:t>
            </a:fld>
            <a:endParaRPr lang="en-US">
              <a:latin typeface="Arial" panose="020B0604020202020204" pitchFamily="34" charset="0"/>
            </a:endParaRPr>
          </a:p>
        </p:txBody>
      </p:sp>
    </p:spTree>
    <p:extLst>
      <p:ext uri="{BB962C8B-B14F-4D97-AF65-F5344CB8AC3E}">
        <p14:creationId xmlns:p14="http://schemas.microsoft.com/office/powerpoint/2010/main" val="181700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511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12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396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8BB9254-56DE-794F-961D-A24086E6D2BD}"/>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
        <p:nvSpPr>
          <p:cNvPr id="2" name="Title 1">
            <a:extLst>
              <a:ext uri="{FF2B5EF4-FFF2-40B4-BE49-F238E27FC236}">
                <a16:creationId xmlns:a16="http://schemas.microsoft.com/office/drawing/2014/main" id="{2876416F-8C6A-AC4E-A18F-EC32C358A0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9FF3E-AE10-8E4F-8E81-254EF500B9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34718-C46E-7F4E-B569-A1DB7B633504}"/>
              </a:ext>
            </a:extLst>
          </p:cNvPr>
          <p:cNvSpPr>
            <a:spLocks noGrp="1"/>
          </p:cNvSpPr>
          <p:nvPr>
            <p:ph type="dt" sz="half" idx="10"/>
          </p:nvPr>
        </p:nvSpPr>
        <p:spPr/>
        <p:txBody>
          <a:bodyPr/>
          <a:lstStyle/>
          <a:p>
            <a:fld id="{88F5D884-D5B6-4C42-B66C-5ABA98285411}" type="datetime1">
              <a:rPr lang="en-US" smtClean="0"/>
              <a:t>10/10/2023</a:t>
            </a:fld>
            <a:endParaRPr lang="en-US"/>
          </a:p>
        </p:txBody>
      </p:sp>
      <p:sp>
        <p:nvSpPr>
          <p:cNvPr id="5" name="Footer Placeholder 4">
            <a:extLst>
              <a:ext uri="{FF2B5EF4-FFF2-40B4-BE49-F238E27FC236}">
                <a16:creationId xmlns:a16="http://schemas.microsoft.com/office/drawing/2014/main" id="{BE90A55B-9E57-084F-A789-DF2B360B58E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7724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6" name="Google Shape;16;p3"/>
          <p:cNvSpPr txBox="1">
            <a:spLocks noGrp="1"/>
          </p:cNvSpPr>
          <p:nvPr>
            <p:ph type="ctrTitle"/>
          </p:nvPr>
        </p:nvSpPr>
        <p:spPr>
          <a:xfrm>
            <a:off x="648300" y="1583350"/>
            <a:ext cx="3522300" cy="298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7" name="Google Shape;17;p3"/>
          <p:cNvSpPr txBox="1">
            <a:spLocks noGrp="1"/>
          </p:cNvSpPr>
          <p:nvPr>
            <p:ph type="subTitle" idx="1"/>
          </p:nvPr>
        </p:nvSpPr>
        <p:spPr>
          <a:xfrm>
            <a:off x="6724950" y="3494300"/>
            <a:ext cx="1906200" cy="1031700"/>
          </a:xfrm>
          <a:prstGeom prst="rect">
            <a:avLst/>
          </a:prstGeom>
        </p:spPr>
        <p:txBody>
          <a:bodyPr spcFirstLastPara="1" wrap="square" lIns="91425" tIns="91425" rIns="91425" bIns="91425" anchor="b" anchorCtr="0"/>
          <a:lstStyle>
            <a:lvl1pPr lvl="0" algn="r" rtl="0">
              <a:spcBef>
                <a:spcPts val="0"/>
              </a:spcBef>
              <a:spcAft>
                <a:spcPts val="0"/>
              </a:spcAft>
              <a:buClr>
                <a:srgbClr val="FFFFFF"/>
              </a:buClr>
              <a:buSzPts val="1800"/>
              <a:buNone/>
              <a:defRPr sz="18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1800"/>
              <a:buNone/>
              <a:defRPr sz="1800">
                <a:solidFill>
                  <a:srgbClr val="FFFFFF"/>
                </a:solidFill>
              </a:defRPr>
            </a:lvl4pPr>
            <a:lvl5pPr lvl="4" algn="r" rtl="0">
              <a:spcBef>
                <a:spcPts val="0"/>
              </a:spcBef>
              <a:spcAft>
                <a:spcPts val="0"/>
              </a:spcAft>
              <a:buClr>
                <a:srgbClr val="FFFFFF"/>
              </a:buClr>
              <a:buSzPts val="1800"/>
              <a:buNone/>
              <a:defRPr sz="1800">
                <a:solidFill>
                  <a:srgbClr val="FFFFFF"/>
                </a:solidFill>
              </a:defRPr>
            </a:lvl5pPr>
            <a:lvl6pPr lvl="5" algn="r" rtl="0">
              <a:spcBef>
                <a:spcPts val="0"/>
              </a:spcBef>
              <a:spcAft>
                <a:spcPts val="0"/>
              </a:spcAft>
              <a:buClr>
                <a:srgbClr val="FFFFFF"/>
              </a:buClr>
              <a:buSzPts val="1800"/>
              <a:buNone/>
              <a:defRPr sz="1800">
                <a:solidFill>
                  <a:srgbClr val="FFFFFF"/>
                </a:solidFill>
              </a:defRPr>
            </a:lvl6pPr>
            <a:lvl7pPr lvl="6" algn="r" rtl="0">
              <a:spcBef>
                <a:spcPts val="0"/>
              </a:spcBef>
              <a:spcAft>
                <a:spcPts val="0"/>
              </a:spcAft>
              <a:buClr>
                <a:srgbClr val="FFFFFF"/>
              </a:buClr>
              <a:buSzPts val="1800"/>
              <a:buNone/>
              <a:defRPr sz="1800">
                <a:solidFill>
                  <a:srgbClr val="FFFFFF"/>
                </a:solidFill>
              </a:defRPr>
            </a:lvl7pPr>
            <a:lvl8pPr lvl="7" algn="r" rtl="0">
              <a:spcBef>
                <a:spcPts val="0"/>
              </a:spcBef>
              <a:spcAft>
                <a:spcPts val="0"/>
              </a:spcAft>
              <a:buClr>
                <a:srgbClr val="FFFFFF"/>
              </a:buClr>
              <a:buSzPts val="1800"/>
              <a:buNone/>
              <a:defRPr sz="1800">
                <a:solidFill>
                  <a:srgbClr val="FFFFFF"/>
                </a:solidFill>
              </a:defRPr>
            </a:lvl8pPr>
            <a:lvl9pPr lvl="8" algn="r" rtl="0">
              <a:spcBef>
                <a:spcPts val="0"/>
              </a:spcBef>
              <a:spcAft>
                <a:spcPts val="0"/>
              </a:spcAft>
              <a:buClr>
                <a:srgbClr val="FFFFFF"/>
              </a:buClr>
              <a:buSzPts val="1800"/>
              <a:buNone/>
              <a:defRPr sz="1800">
                <a:solidFill>
                  <a:srgbClr val="FFFFFF"/>
                </a:solidFill>
              </a:defRPr>
            </a:lvl9pPr>
          </a:lstStyle>
          <a:p>
            <a:endParaRPr/>
          </a:p>
        </p:txBody>
      </p:sp>
    </p:spTree>
    <p:extLst>
      <p:ext uri="{BB962C8B-B14F-4D97-AF65-F5344CB8AC3E}">
        <p14:creationId xmlns:p14="http://schemas.microsoft.com/office/powerpoint/2010/main" val="94429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4" name="Google Shape;44;p8"/>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5" name="Google Shape;45;p8"/>
          <p:cNvSpPr txBox="1">
            <a:spLocks noGrp="1"/>
          </p:cNvSpPr>
          <p:nvPr>
            <p:ph type="body" idx="1"/>
          </p:nvPr>
        </p:nvSpPr>
        <p:spPr>
          <a:xfrm>
            <a:off x="841001" y="2492425"/>
            <a:ext cx="2671800" cy="2433300"/>
          </a:xfrm>
          <a:prstGeom prst="rect">
            <a:avLst/>
          </a:prstGeom>
        </p:spPr>
        <p:txBody>
          <a:bodyPr spcFirstLastPara="1" wrap="square" lIns="91425" tIns="91425" rIns="91425" bIns="91425" anchor="t" anchorCtr="0"/>
          <a:lstStyle>
            <a:lvl1pPr marL="457189" lvl="0" indent="-330192">
              <a:spcBef>
                <a:spcPts val="600"/>
              </a:spcBef>
              <a:spcAft>
                <a:spcPts val="0"/>
              </a:spcAft>
              <a:buSzPts val="1600"/>
              <a:buChar char="▸"/>
              <a:defRPr/>
            </a:lvl1pPr>
            <a:lvl2pPr marL="914378" lvl="1" indent="-330192">
              <a:spcBef>
                <a:spcPts val="0"/>
              </a:spcBef>
              <a:spcAft>
                <a:spcPts val="0"/>
              </a:spcAft>
              <a:buSzPts val="1600"/>
              <a:buChar char="▹"/>
              <a:defRPr/>
            </a:lvl2pPr>
            <a:lvl3pPr marL="1371566" lvl="2" indent="-330192">
              <a:spcBef>
                <a:spcPts val="0"/>
              </a:spcBef>
              <a:spcAft>
                <a:spcPts val="0"/>
              </a:spcAft>
              <a:buSzPts val="1600"/>
              <a:buChar char="▹"/>
              <a:defRPr/>
            </a:lvl3pPr>
            <a:lvl4pPr marL="1828754" lvl="3" indent="-330192">
              <a:spcBef>
                <a:spcPts val="0"/>
              </a:spcBef>
              <a:spcAft>
                <a:spcPts val="0"/>
              </a:spcAft>
              <a:buSzPts val="1600"/>
              <a:buChar char="●"/>
              <a:defRPr/>
            </a:lvl4pPr>
            <a:lvl5pPr marL="2285943" lvl="4" indent="-330192">
              <a:spcBef>
                <a:spcPts val="0"/>
              </a:spcBef>
              <a:spcAft>
                <a:spcPts val="0"/>
              </a:spcAft>
              <a:buSzPts val="1600"/>
              <a:buChar char="○"/>
              <a:defRPr/>
            </a:lvl5pPr>
            <a:lvl6pPr marL="2743132" lvl="5" indent="-330192">
              <a:spcBef>
                <a:spcPts val="0"/>
              </a:spcBef>
              <a:spcAft>
                <a:spcPts val="0"/>
              </a:spcAft>
              <a:buSzPts val="1600"/>
              <a:buChar char="■"/>
              <a:defRPr/>
            </a:lvl6pPr>
            <a:lvl7pPr marL="3200320" lvl="6" indent="-330192">
              <a:spcBef>
                <a:spcPts val="0"/>
              </a:spcBef>
              <a:spcAft>
                <a:spcPts val="0"/>
              </a:spcAft>
              <a:buSzPts val="1600"/>
              <a:buChar char="●"/>
              <a:defRPr/>
            </a:lvl7pPr>
            <a:lvl8pPr marL="3657509" lvl="7" indent="-330192">
              <a:spcBef>
                <a:spcPts val="0"/>
              </a:spcBef>
              <a:spcAft>
                <a:spcPts val="0"/>
              </a:spcAft>
              <a:buSzPts val="1600"/>
              <a:buChar char="○"/>
              <a:defRPr/>
            </a:lvl8pPr>
            <a:lvl9pPr marL="4114697" lvl="8" indent="-330192">
              <a:spcBef>
                <a:spcPts val="0"/>
              </a:spcBef>
              <a:spcAft>
                <a:spcPts val="0"/>
              </a:spcAft>
              <a:buSzPts val="1600"/>
              <a:buChar char="■"/>
              <a:defRPr/>
            </a:lvl9pPr>
          </a:lstStyle>
          <a:p>
            <a:endParaRPr/>
          </a:p>
        </p:txBody>
      </p:sp>
      <p:sp>
        <p:nvSpPr>
          <p:cNvPr id="46" name="Google Shape;46;p8"/>
          <p:cNvSpPr txBox="1">
            <a:spLocks noGrp="1"/>
          </p:cNvSpPr>
          <p:nvPr>
            <p:ph type="body" idx="2"/>
          </p:nvPr>
        </p:nvSpPr>
        <p:spPr>
          <a:xfrm>
            <a:off x="3673842" y="2492425"/>
            <a:ext cx="2671800" cy="2433300"/>
          </a:xfrm>
          <a:prstGeom prst="rect">
            <a:avLst/>
          </a:prstGeom>
        </p:spPr>
        <p:txBody>
          <a:bodyPr spcFirstLastPara="1" wrap="square" lIns="91425" tIns="91425" rIns="91425" bIns="91425" anchor="t" anchorCtr="0"/>
          <a:lstStyle>
            <a:lvl1pPr marL="457189" lvl="0" indent="-330192">
              <a:spcBef>
                <a:spcPts val="600"/>
              </a:spcBef>
              <a:spcAft>
                <a:spcPts val="0"/>
              </a:spcAft>
              <a:buSzPts val="1600"/>
              <a:buChar char="▸"/>
              <a:defRPr/>
            </a:lvl1pPr>
            <a:lvl2pPr marL="914378" lvl="1" indent="-330192">
              <a:spcBef>
                <a:spcPts val="0"/>
              </a:spcBef>
              <a:spcAft>
                <a:spcPts val="0"/>
              </a:spcAft>
              <a:buSzPts val="1600"/>
              <a:buChar char="▹"/>
              <a:defRPr/>
            </a:lvl2pPr>
            <a:lvl3pPr marL="1371566" lvl="2" indent="-330192">
              <a:spcBef>
                <a:spcPts val="0"/>
              </a:spcBef>
              <a:spcAft>
                <a:spcPts val="0"/>
              </a:spcAft>
              <a:buSzPts val="1600"/>
              <a:buChar char="▹"/>
              <a:defRPr/>
            </a:lvl3pPr>
            <a:lvl4pPr marL="1828754" lvl="3" indent="-330192">
              <a:spcBef>
                <a:spcPts val="0"/>
              </a:spcBef>
              <a:spcAft>
                <a:spcPts val="0"/>
              </a:spcAft>
              <a:buSzPts val="1600"/>
              <a:buChar char="●"/>
              <a:defRPr/>
            </a:lvl4pPr>
            <a:lvl5pPr marL="2285943" lvl="4" indent="-330192">
              <a:spcBef>
                <a:spcPts val="0"/>
              </a:spcBef>
              <a:spcAft>
                <a:spcPts val="0"/>
              </a:spcAft>
              <a:buSzPts val="1600"/>
              <a:buChar char="○"/>
              <a:defRPr/>
            </a:lvl5pPr>
            <a:lvl6pPr marL="2743132" lvl="5" indent="-330192">
              <a:spcBef>
                <a:spcPts val="0"/>
              </a:spcBef>
              <a:spcAft>
                <a:spcPts val="0"/>
              </a:spcAft>
              <a:buSzPts val="1600"/>
              <a:buChar char="■"/>
              <a:defRPr/>
            </a:lvl6pPr>
            <a:lvl7pPr marL="3200320" lvl="6" indent="-330192">
              <a:spcBef>
                <a:spcPts val="0"/>
              </a:spcBef>
              <a:spcAft>
                <a:spcPts val="0"/>
              </a:spcAft>
              <a:buSzPts val="1600"/>
              <a:buChar char="●"/>
              <a:defRPr/>
            </a:lvl7pPr>
            <a:lvl8pPr marL="3657509" lvl="7" indent="-330192">
              <a:spcBef>
                <a:spcPts val="0"/>
              </a:spcBef>
              <a:spcAft>
                <a:spcPts val="0"/>
              </a:spcAft>
              <a:buSzPts val="1600"/>
              <a:buChar char="○"/>
              <a:defRPr/>
            </a:lvl8pPr>
            <a:lvl9pPr marL="4114697" lvl="8" indent="-330192">
              <a:spcBef>
                <a:spcPts val="0"/>
              </a:spcBef>
              <a:spcAft>
                <a:spcPts val="0"/>
              </a:spcAft>
              <a:buSzPts val="1600"/>
              <a:buChar char="■"/>
              <a:defRPr/>
            </a:lvl9pPr>
          </a:lstStyle>
          <a:p>
            <a:endParaRPr/>
          </a:p>
        </p:txBody>
      </p:sp>
      <p:sp>
        <p:nvSpPr>
          <p:cNvPr id="47" name="Google Shape;47;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a:p>
        </p:txBody>
      </p:sp>
    </p:spTree>
    <p:extLst>
      <p:ext uri="{BB962C8B-B14F-4D97-AF65-F5344CB8AC3E}">
        <p14:creationId xmlns:p14="http://schemas.microsoft.com/office/powerpoint/2010/main" val="499728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838309" y="1807900"/>
            <a:ext cx="3148200" cy="4857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2" name="Google Shape;22;p4"/>
          <p:cNvSpPr txBox="1">
            <a:spLocks noGrp="1"/>
          </p:cNvSpPr>
          <p:nvPr>
            <p:ph type="body" idx="1"/>
          </p:nvPr>
        </p:nvSpPr>
        <p:spPr>
          <a:xfrm>
            <a:off x="838250" y="2419350"/>
            <a:ext cx="3148200" cy="2255700"/>
          </a:xfrm>
          <a:prstGeom prst="rect">
            <a:avLst/>
          </a:prstGeom>
        </p:spPr>
        <p:txBody>
          <a:bodyPr spcFirstLastPara="1" wrap="square" lIns="91425" tIns="91425" rIns="91425" bIns="91425" anchor="t" anchorCtr="0"/>
          <a:lstStyle>
            <a:lvl1pPr marL="457189" lvl="0" indent="-330192" rtl="0">
              <a:spcBef>
                <a:spcPts val="600"/>
              </a:spcBef>
              <a:spcAft>
                <a:spcPts val="0"/>
              </a:spcAft>
              <a:buSzPts val="1600"/>
              <a:buChar char="▸"/>
              <a:defRPr/>
            </a:lvl1pPr>
            <a:lvl2pPr marL="914378" lvl="1" indent="-330192" rtl="0">
              <a:spcBef>
                <a:spcPts val="0"/>
              </a:spcBef>
              <a:spcAft>
                <a:spcPts val="0"/>
              </a:spcAft>
              <a:buSzPts val="1600"/>
              <a:buChar char="▹"/>
              <a:defRPr/>
            </a:lvl2pPr>
            <a:lvl3pPr marL="1371566" lvl="2" indent="-330192" rtl="0">
              <a:spcBef>
                <a:spcPts val="0"/>
              </a:spcBef>
              <a:spcAft>
                <a:spcPts val="0"/>
              </a:spcAft>
              <a:buSzPts val="1600"/>
              <a:buChar char="▹"/>
              <a:defRPr/>
            </a:lvl3pPr>
            <a:lvl4pPr marL="1828754" lvl="3" indent="-330192" rtl="0">
              <a:spcBef>
                <a:spcPts val="0"/>
              </a:spcBef>
              <a:spcAft>
                <a:spcPts val="0"/>
              </a:spcAft>
              <a:buSzPts val="1600"/>
              <a:buChar char="●"/>
              <a:defRPr/>
            </a:lvl4pPr>
            <a:lvl5pPr marL="2285943" lvl="4" indent="-330192" rtl="0">
              <a:spcBef>
                <a:spcPts val="0"/>
              </a:spcBef>
              <a:spcAft>
                <a:spcPts val="0"/>
              </a:spcAft>
              <a:buSzPts val="1600"/>
              <a:buChar char="○"/>
              <a:defRPr/>
            </a:lvl5pPr>
            <a:lvl6pPr marL="2743132" lvl="5" indent="-330192" rtl="0">
              <a:spcBef>
                <a:spcPts val="0"/>
              </a:spcBef>
              <a:spcAft>
                <a:spcPts val="0"/>
              </a:spcAft>
              <a:buSzPts val="1600"/>
              <a:buChar char="■"/>
              <a:defRPr/>
            </a:lvl6pPr>
            <a:lvl7pPr marL="3200320" lvl="6" indent="-330192" rtl="0">
              <a:spcBef>
                <a:spcPts val="0"/>
              </a:spcBef>
              <a:spcAft>
                <a:spcPts val="0"/>
              </a:spcAft>
              <a:buSzPts val="1600"/>
              <a:buChar char="●"/>
              <a:defRPr/>
            </a:lvl7pPr>
            <a:lvl8pPr marL="3657509" lvl="7" indent="-330192" rtl="0">
              <a:spcBef>
                <a:spcPts val="0"/>
              </a:spcBef>
              <a:spcAft>
                <a:spcPts val="0"/>
              </a:spcAft>
              <a:buSzPts val="1600"/>
              <a:buChar char="○"/>
              <a:defRPr/>
            </a:lvl8pPr>
            <a:lvl9pPr marL="4114697" lvl="8" indent="-330192" rtl="0">
              <a:spcBef>
                <a:spcPts val="0"/>
              </a:spcBef>
              <a:spcAft>
                <a:spcPts val="0"/>
              </a:spcAft>
              <a:buSzPts val="1600"/>
              <a:buChar char="■"/>
              <a:defRPr/>
            </a:lvl9pPr>
          </a:lstStyle>
          <a:p>
            <a:endParaRPr/>
          </a:p>
        </p:txBody>
      </p:sp>
      <p:sp>
        <p:nvSpPr>
          <p:cNvPr id="23" name="Google Shape;23;p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a:p>
        </p:txBody>
      </p:sp>
    </p:spTree>
    <p:extLst>
      <p:ext uri="{BB962C8B-B14F-4D97-AF65-F5344CB8AC3E}">
        <p14:creationId xmlns:p14="http://schemas.microsoft.com/office/powerpoint/2010/main" val="1137041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1" name="Google Shape;51;p9"/>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2" name="Google Shape;52;p9"/>
          <p:cNvSpPr txBox="1">
            <a:spLocks noGrp="1"/>
          </p:cNvSpPr>
          <p:nvPr>
            <p:ph type="body" idx="1"/>
          </p:nvPr>
        </p:nvSpPr>
        <p:spPr>
          <a:xfrm>
            <a:off x="841000"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3" name="Google Shape;53;p9"/>
          <p:cNvSpPr txBox="1">
            <a:spLocks noGrp="1"/>
          </p:cNvSpPr>
          <p:nvPr>
            <p:ph type="body" idx="2"/>
          </p:nvPr>
        </p:nvSpPr>
        <p:spPr>
          <a:xfrm>
            <a:off x="2931575"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4" name="Google Shape;54;p9"/>
          <p:cNvSpPr txBox="1">
            <a:spLocks noGrp="1"/>
          </p:cNvSpPr>
          <p:nvPr>
            <p:ph type="body" idx="3"/>
          </p:nvPr>
        </p:nvSpPr>
        <p:spPr>
          <a:xfrm>
            <a:off x="5022150"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5" name="Google Shape;55;p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a:p>
        </p:txBody>
      </p:sp>
    </p:spTree>
    <p:extLst>
      <p:ext uri="{BB962C8B-B14F-4D97-AF65-F5344CB8AC3E}">
        <p14:creationId xmlns:p14="http://schemas.microsoft.com/office/powerpoint/2010/main" val="348745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2360-7B7E-5548-99D7-24BBF3236239}"/>
              </a:ext>
            </a:extLst>
          </p:cNvPr>
          <p:cNvSpPr>
            <a:spLocks noGrp="1"/>
          </p:cNvSpPr>
          <p:nvPr>
            <p:ph type="title"/>
          </p:nvPr>
        </p:nvSpPr>
        <p:spPr>
          <a:xfrm>
            <a:off x="283567" y="411958"/>
            <a:ext cx="4326248" cy="2139553"/>
          </a:xfrm>
        </p:spPr>
        <p:txBody>
          <a:bodyPr anchor="b"/>
          <a:lstStyle>
            <a:lvl1pPr>
              <a:lnSpc>
                <a:spcPct val="80000"/>
              </a:lnSpc>
              <a:defRPr sz="33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355EC5-1754-3F42-9FFB-5454C1C59869}"/>
              </a:ext>
            </a:extLst>
          </p:cNvPr>
          <p:cNvSpPr>
            <a:spLocks noGrp="1"/>
          </p:cNvSpPr>
          <p:nvPr>
            <p:ph type="body" idx="1"/>
          </p:nvPr>
        </p:nvSpPr>
        <p:spPr>
          <a:xfrm>
            <a:off x="283567" y="2696792"/>
            <a:ext cx="4326248" cy="1000098"/>
          </a:xfrm>
        </p:spPr>
        <p:txBody>
          <a:bodyPr>
            <a:normAutofit/>
          </a:bodyPr>
          <a:lstStyle>
            <a:lvl1pPr marL="0" indent="0">
              <a:buNone/>
              <a:defRPr sz="12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034F554-2113-824E-8CC8-31F5AF981381}"/>
              </a:ext>
            </a:extLst>
          </p:cNvPr>
          <p:cNvSpPr>
            <a:spLocks noGrp="1"/>
          </p:cNvSpPr>
          <p:nvPr>
            <p:ph type="sldNum" sz="quarter" idx="12"/>
          </p:nvPr>
        </p:nvSpPr>
        <p:spPr/>
        <p:txBody>
          <a:bodyPr/>
          <a:lstStyle>
            <a:lvl1pPr>
              <a:defRPr>
                <a:solidFill>
                  <a:schemeClr val="bg1"/>
                </a:solidFill>
              </a:defRPr>
            </a:lvl1pPr>
          </a:lstStyle>
          <a:p>
            <a:pPr algn="r"/>
            <a:fld id="{00000000-1234-1234-1234-123412341234}" type="slidenum">
              <a:rPr lang="en" smtClean="0"/>
              <a:pPr algn="r"/>
              <a:t>‹Nº›</a:t>
            </a:fld>
            <a:endParaRPr lang="en"/>
          </a:p>
        </p:txBody>
      </p:sp>
    </p:spTree>
    <p:extLst>
      <p:ext uri="{BB962C8B-B14F-4D97-AF65-F5344CB8AC3E}">
        <p14:creationId xmlns:p14="http://schemas.microsoft.com/office/powerpoint/2010/main" val="334972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eneric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2360-7B7E-5548-99D7-24BBF3236239}"/>
              </a:ext>
            </a:extLst>
          </p:cNvPr>
          <p:cNvSpPr>
            <a:spLocks noGrp="1"/>
          </p:cNvSpPr>
          <p:nvPr>
            <p:ph type="title"/>
          </p:nvPr>
        </p:nvSpPr>
        <p:spPr>
          <a:xfrm>
            <a:off x="283567" y="411958"/>
            <a:ext cx="4326248" cy="2139553"/>
          </a:xfrm>
        </p:spPr>
        <p:txBody>
          <a:bodyPr anchor="b"/>
          <a:lstStyle>
            <a:lvl1pPr>
              <a:lnSpc>
                <a:spcPct val="80000"/>
              </a:lnSpc>
              <a:defRPr sz="33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355EC5-1754-3F42-9FFB-5454C1C59869}"/>
              </a:ext>
            </a:extLst>
          </p:cNvPr>
          <p:cNvSpPr>
            <a:spLocks noGrp="1"/>
          </p:cNvSpPr>
          <p:nvPr>
            <p:ph type="body" idx="1"/>
          </p:nvPr>
        </p:nvSpPr>
        <p:spPr>
          <a:xfrm>
            <a:off x="283567" y="2696792"/>
            <a:ext cx="4326248" cy="1000098"/>
          </a:xfrm>
        </p:spPr>
        <p:txBody>
          <a:bodyPr>
            <a:normAutofit/>
          </a:bodyPr>
          <a:lstStyle>
            <a:lvl1pPr marL="0" indent="0">
              <a:buNone/>
              <a:defRPr sz="12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034F554-2113-824E-8CC8-31F5AF981381}"/>
              </a:ext>
            </a:extLst>
          </p:cNvPr>
          <p:cNvSpPr>
            <a:spLocks noGrp="1"/>
          </p:cNvSpPr>
          <p:nvPr>
            <p:ph type="sldNum" sz="quarter" idx="12"/>
          </p:nvPr>
        </p:nvSpPr>
        <p:spPr/>
        <p:txBody>
          <a:bodyPr/>
          <a:lstStyle>
            <a:lvl1pPr>
              <a:defRPr>
                <a:solidFill>
                  <a:schemeClr val="bg1"/>
                </a:solidFill>
              </a:defRPr>
            </a:lvl1pPr>
          </a:lstStyle>
          <a:p>
            <a:pPr algn="r"/>
            <a:fld id="{00000000-1234-1234-1234-123412341234}" type="slidenum">
              <a:rPr lang="en" smtClean="0"/>
              <a:pPr algn="r"/>
              <a:t>‹Nº›</a:t>
            </a:fld>
            <a:endParaRPr lang="en"/>
          </a:p>
        </p:txBody>
      </p:sp>
    </p:spTree>
    <p:extLst>
      <p:ext uri="{BB962C8B-B14F-4D97-AF65-F5344CB8AC3E}">
        <p14:creationId xmlns:p14="http://schemas.microsoft.com/office/powerpoint/2010/main" val="212220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A900-65F0-E644-A71F-1C6270A2EF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1C42E4-E9CC-E64D-AE53-4DE36C8A91FC}"/>
              </a:ext>
            </a:extLst>
          </p:cNvPr>
          <p:cNvSpPr>
            <a:spLocks noGrp="1"/>
          </p:cNvSpPr>
          <p:nvPr>
            <p:ph sz="half" idx="1"/>
          </p:nvPr>
        </p:nvSpPr>
        <p:spPr>
          <a:xfrm>
            <a:off x="322325" y="1042417"/>
            <a:ext cx="40005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330287-ADAD-0D4C-B7AB-E89B5B160E30}"/>
              </a:ext>
            </a:extLst>
          </p:cNvPr>
          <p:cNvSpPr>
            <a:spLocks noGrp="1"/>
          </p:cNvSpPr>
          <p:nvPr>
            <p:ph sz="half" idx="2"/>
          </p:nvPr>
        </p:nvSpPr>
        <p:spPr>
          <a:xfrm>
            <a:off x="4651924" y="1042417"/>
            <a:ext cx="400050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974054-1D32-EE45-A4AB-469AEC6FC084}"/>
              </a:ext>
            </a:extLst>
          </p:cNvPr>
          <p:cNvSpPr>
            <a:spLocks noGrp="1"/>
          </p:cNvSpPr>
          <p:nvPr>
            <p:ph type="dt" sz="half" idx="10"/>
          </p:nvPr>
        </p:nvSpPr>
        <p:spPr/>
        <p:txBody>
          <a:bodyPr/>
          <a:lstStyle/>
          <a:p>
            <a:fld id="{57D3EB28-F109-2948-A5E8-7EDC96C8D832}" type="datetime1">
              <a:rPr lang="en-US" smtClean="0"/>
              <a:t>10/10/2023</a:t>
            </a:fld>
            <a:endParaRPr lang="en-US"/>
          </a:p>
        </p:txBody>
      </p:sp>
      <p:sp>
        <p:nvSpPr>
          <p:cNvPr id="6" name="Footer Placeholder 5">
            <a:extLst>
              <a:ext uri="{FF2B5EF4-FFF2-40B4-BE49-F238E27FC236}">
                <a16:creationId xmlns:a16="http://schemas.microsoft.com/office/drawing/2014/main" id="{85BA2DEC-EEBA-6348-B03C-EC19A08DD920}"/>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C3787EF6-966F-D04A-800C-A352E681A722}"/>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Tree>
    <p:extLst>
      <p:ext uri="{BB962C8B-B14F-4D97-AF65-F5344CB8AC3E}">
        <p14:creationId xmlns:p14="http://schemas.microsoft.com/office/powerpoint/2010/main" val="77288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3579-1B6C-F240-8FCB-D4E526FDAB54}"/>
              </a:ext>
            </a:extLst>
          </p:cNvPr>
          <p:cNvSpPr>
            <a:spLocks noGrp="1"/>
          </p:cNvSpPr>
          <p:nvPr>
            <p:ph type="title"/>
          </p:nvPr>
        </p:nvSpPr>
        <p:spPr>
          <a:xfrm>
            <a:off x="322327" y="452630"/>
            <a:ext cx="6973967" cy="511617"/>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94F066-3469-7843-8E1A-B15B983379CA}"/>
              </a:ext>
            </a:extLst>
          </p:cNvPr>
          <p:cNvSpPr>
            <a:spLocks noGrp="1"/>
          </p:cNvSpPr>
          <p:nvPr>
            <p:ph type="body" idx="1"/>
          </p:nvPr>
        </p:nvSpPr>
        <p:spPr>
          <a:xfrm>
            <a:off x="322325" y="973233"/>
            <a:ext cx="4050294" cy="464693"/>
          </a:xfrm>
        </p:spPr>
        <p:txBody>
          <a:bodyPr anchor="b">
            <a:normAutofit/>
          </a:bodyPr>
          <a:lstStyle>
            <a:lvl1pPr marL="0" indent="0">
              <a:lnSpc>
                <a:spcPct val="80000"/>
              </a:lnSpc>
              <a:buNone/>
              <a:defRPr sz="1500" b="1" spc="-30"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62522-E27B-1442-9784-F1A23DD3577E}"/>
              </a:ext>
            </a:extLst>
          </p:cNvPr>
          <p:cNvSpPr>
            <a:spLocks noGrp="1"/>
          </p:cNvSpPr>
          <p:nvPr>
            <p:ph sz="half" idx="2"/>
          </p:nvPr>
        </p:nvSpPr>
        <p:spPr>
          <a:xfrm>
            <a:off x="322325" y="1562942"/>
            <a:ext cx="4050294"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9FF07E-5A6E-5B49-8C89-825C14AE6225}"/>
              </a:ext>
            </a:extLst>
          </p:cNvPr>
          <p:cNvSpPr>
            <a:spLocks noGrp="1"/>
          </p:cNvSpPr>
          <p:nvPr>
            <p:ph type="body" sz="quarter" idx="3"/>
          </p:nvPr>
        </p:nvSpPr>
        <p:spPr>
          <a:xfrm>
            <a:off x="4681671" y="973233"/>
            <a:ext cx="4140004" cy="464693"/>
          </a:xfrm>
        </p:spPr>
        <p:txBody>
          <a:bodyPr anchor="b">
            <a:normAutofit/>
          </a:bodyPr>
          <a:lstStyle>
            <a:lvl1pPr marL="0" indent="0">
              <a:lnSpc>
                <a:spcPct val="80000"/>
              </a:lnSpc>
              <a:buNone/>
              <a:defRPr sz="1500" b="1" spc="-30"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F4080B7-5AFD-7A40-89A7-EA4E3FDE5ADD}"/>
              </a:ext>
            </a:extLst>
          </p:cNvPr>
          <p:cNvSpPr>
            <a:spLocks noGrp="1"/>
          </p:cNvSpPr>
          <p:nvPr>
            <p:ph sz="quarter" idx="4"/>
          </p:nvPr>
        </p:nvSpPr>
        <p:spPr>
          <a:xfrm>
            <a:off x="4681671" y="1562942"/>
            <a:ext cx="4140004"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FAF372-9889-4745-8B0C-8171C4705DCE}"/>
              </a:ext>
            </a:extLst>
          </p:cNvPr>
          <p:cNvSpPr>
            <a:spLocks noGrp="1"/>
          </p:cNvSpPr>
          <p:nvPr>
            <p:ph type="dt" sz="half" idx="10"/>
          </p:nvPr>
        </p:nvSpPr>
        <p:spPr/>
        <p:txBody>
          <a:bodyPr/>
          <a:lstStyle/>
          <a:p>
            <a:fld id="{BCC1E128-AEB7-EC40-AF18-3E2E77CC645E}" type="datetime1">
              <a:rPr lang="en-US" smtClean="0"/>
              <a:t>10/10/2023</a:t>
            </a:fld>
            <a:endParaRPr lang="en-US"/>
          </a:p>
        </p:txBody>
      </p:sp>
      <p:sp>
        <p:nvSpPr>
          <p:cNvPr id="8" name="Footer Placeholder 7">
            <a:extLst>
              <a:ext uri="{FF2B5EF4-FFF2-40B4-BE49-F238E27FC236}">
                <a16:creationId xmlns:a16="http://schemas.microsoft.com/office/drawing/2014/main" id="{85F62DF5-E870-7344-B52F-331ACC1B8D42}"/>
              </a:ext>
            </a:extLst>
          </p:cNvPr>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803264F2-420C-FA41-A91C-98285ECE8CBC}"/>
              </a:ext>
            </a:extLst>
          </p:cNvPr>
          <p:cNvSpPr>
            <a:spLocks noGrp="1"/>
          </p:cNvSpPr>
          <p:nvPr>
            <p:ph type="sldNum" sz="quarter" idx="12"/>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Tree>
    <p:extLst>
      <p:ext uri="{BB962C8B-B14F-4D97-AF65-F5344CB8AC3E}">
        <p14:creationId xmlns:p14="http://schemas.microsoft.com/office/powerpoint/2010/main" val="348777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C240-9B3B-7846-A052-534CE8F3CF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C2D99B-AC6F-1B4B-BED5-47C3B755DA87}"/>
              </a:ext>
            </a:extLst>
          </p:cNvPr>
          <p:cNvSpPr>
            <a:spLocks noGrp="1"/>
          </p:cNvSpPr>
          <p:nvPr>
            <p:ph type="dt" sz="half" idx="10"/>
          </p:nvPr>
        </p:nvSpPr>
        <p:spPr/>
        <p:txBody>
          <a:bodyPr/>
          <a:lstStyle/>
          <a:p>
            <a:fld id="{B81D2B72-3EB7-B24E-A764-C7F4B4E79A64}" type="datetime1">
              <a:rPr lang="en-US" smtClean="0"/>
              <a:t>10/10/2023</a:t>
            </a:fld>
            <a:endParaRPr lang="en-US"/>
          </a:p>
        </p:txBody>
      </p:sp>
      <p:sp>
        <p:nvSpPr>
          <p:cNvPr id="4" name="Footer Placeholder 3">
            <a:extLst>
              <a:ext uri="{FF2B5EF4-FFF2-40B4-BE49-F238E27FC236}">
                <a16:creationId xmlns:a16="http://schemas.microsoft.com/office/drawing/2014/main" id="{28667C11-F96B-BA4E-83D4-5CFC58F45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F6636-19D9-B947-88A7-85C2FE598E65}"/>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Tree>
    <p:extLst>
      <p:ext uri="{BB962C8B-B14F-4D97-AF65-F5344CB8AC3E}">
        <p14:creationId xmlns:p14="http://schemas.microsoft.com/office/powerpoint/2010/main" val="294201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5ECE2-75D3-3A4E-8627-D05577BC014A}"/>
              </a:ext>
            </a:extLst>
          </p:cNvPr>
          <p:cNvSpPr>
            <a:spLocks noGrp="1"/>
          </p:cNvSpPr>
          <p:nvPr>
            <p:ph type="dt" sz="half" idx="10"/>
          </p:nvPr>
        </p:nvSpPr>
        <p:spPr/>
        <p:txBody>
          <a:bodyPr/>
          <a:lstStyle/>
          <a:p>
            <a:fld id="{B25B0C86-06F9-DE41-9D1A-01A0715A3F63}" type="datetime1">
              <a:rPr lang="en-US" smtClean="0"/>
              <a:t>10/10/2023</a:t>
            </a:fld>
            <a:endParaRPr lang="en-US"/>
          </a:p>
        </p:txBody>
      </p:sp>
      <p:sp>
        <p:nvSpPr>
          <p:cNvPr id="3" name="Footer Placeholder 2">
            <a:extLst>
              <a:ext uri="{FF2B5EF4-FFF2-40B4-BE49-F238E27FC236}">
                <a16:creationId xmlns:a16="http://schemas.microsoft.com/office/drawing/2014/main" id="{40DADA39-BBB8-5F46-929B-26AAE4416179}"/>
              </a:ext>
            </a:extLst>
          </p:cNvPr>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92B9B1DD-C4E8-684D-9F0A-021799235ECD}"/>
              </a:ext>
            </a:extLst>
          </p:cNvPr>
          <p:cNvSpPr/>
          <p:nvPr/>
        </p:nvSpPr>
        <p:spPr>
          <a:xfrm>
            <a:off x="7657240" y="4573720"/>
            <a:ext cx="1486760" cy="569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Slide Number Placeholder 5">
            <a:extLst>
              <a:ext uri="{FF2B5EF4-FFF2-40B4-BE49-F238E27FC236}">
                <a16:creationId xmlns:a16="http://schemas.microsoft.com/office/drawing/2014/main" id="{E30E0130-FD56-F142-AEF8-B55ABA39B354}"/>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Tree>
    <p:extLst>
      <p:ext uri="{BB962C8B-B14F-4D97-AF65-F5344CB8AC3E}">
        <p14:creationId xmlns:p14="http://schemas.microsoft.com/office/powerpoint/2010/main" val="423959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Whi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5ECE2-75D3-3A4E-8627-D05577BC014A}"/>
              </a:ext>
            </a:extLst>
          </p:cNvPr>
          <p:cNvSpPr>
            <a:spLocks noGrp="1"/>
          </p:cNvSpPr>
          <p:nvPr>
            <p:ph type="dt" sz="half" idx="10"/>
          </p:nvPr>
        </p:nvSpPr>
        <p:spPr/>
        <p:txBody>
          <a:bodyPr/>
          <a:lstStyle/>
          <a:p>
            <a:fld id="{730A7016-B0C7-5F4B-B7A7-253FA3F29E3A}" type="datetime1">
              <a:rPr lang="en-US" smtClean="0"/>
              <a:t>10/10/2023</a:t>
            </a:fld>
            <a:endParaRPr lang="en-US"/>
          </a:p>
        </p:txBody>
      </p:sp>
      <p:sp>
        <p:nvSpPr>
          <p:cNvPr id="3" name="Footer Placeholder 2">
            <a:extLst>
              <a:ext uri="{FF2B5EF4-FFF2-40B4-BE49-F238E27FC236}">
                <a16:creationId xmlns:a16="http://schemas.microsoft.com/office/drawing/2014/main" id="{40DADA39-BBB8-5F46-929B-26AAE4416179}"/>
              </a:ext>
            </a:extLst>
          </p:cNvPr>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2FA14633-042B-3C43-941C-5021BB672C7C}"/>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Tree>
    <p:extLst>
      <p:ext uri="{BB962C8B-B14F-4D97-AF65-F5344CB8AC3E}">
        <p14:creationId xmlns:p14="http://schemas.microsoft.com/office/powerpoint/2010/main" val="80968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648300" y="3404550"/>
            <a:ext cx="3530700" cy="11820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Tree>
    <p:extLst>
      <p:ext uri="{BB962C8B-B14F-4D97-AF65-F5344CB8AC3E}">
        <p14:creationId xmlns:p14="http://schemas.microsoft.com/office/powerpoint/2010/main" val="236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10DDCC-EA11-0046-B3D4-7A2930869DD9}"/>
              </a:ext>
            </a:extLst>
          </p:cNvPr>
          <p:cNvSpPr>
            <a:spLocks noGrp="1"/>
          </p:cNvSpPr>
          <p:nvPr>
            <p:ph type="title"/>
          </p:nvPr>
        </p:nvSpPr>
        <p:spPr>
          <a:xfrm>
            <a:off x="322326" y="452629"/>
            <a:ext cx="7886700" cy="367238"/>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51962768-2A21-2E46-A1A3-2240DCC98B2B}"/>
              </a:ext>
            </a:extLst>
          </p:cNvPr>
          <p:cNvSpPr>
            <a:spLocks noGrp="1"/>
          </p:cNvSpPr>
          <p:nvPr>
            <p:ph type="body" idx="1"/>
          </p:nvPr>
        </p:nvSpPr>
        <p:spPr>
          <a:xfrm>
            <a:off x="322327" y="1044367"/>
            <a:ext cx="8474477" cy="35654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53F9AF-637F-5C4E-A1B2-D21481D8C97D}"/>
              </a:ext>
            </a:extLst>
          </p:cNvPr>
          <p:cNvSpPr>
            <a:spLocks noGrp="1"/>
          </p:cNvSpPr>
          <p:nvPr>
            <p:ph type="dt" sz="half" idx="2"/>
          </p:nvPr>
        </p:nvSpPr>
        <p:spPr>
          <a:xfrm>
            <a:off x="322325" y="4767264"/>
            <a:ext cx="2057400" cy="273844"/>
          </a:xfrm>
          <a:prstGeom prst="rect">
            <a:avLst/>
          </a:prstGeom>
        </p:spPr>
        <p:txBody>
          <a:bodyPr vert="horz" lIns="0" tIns="0" rIns="0" bIns="0" rtlCol="0" anchor="b" anchorCtr="0"/>
          <a:lstStyle>
            <a:lvl1pPr algn="l">
              <a:defRPr sz="600">
                <a:solidFill>
                  <a:schemeClr val="tx1">
                    <a:tint val="75000"/>
                  </a:schemeClr>
                </a:solidFill>
              </a:defRPr>
            </a:lvl1pPr>
          </a:lstStyle>
          <a:p>
            <a:fld id="{0DE901BA-C0FF-3046-A855-1EBEA2D049D1}" type="datetime1">
              <a:rPr lang="en-US" smtClean="0"/>
              <a:t>10/10/2023</a:t>
            </a:fld>
            <a:endParaRPr lang="en-US"/>
          </a:p>
        </p:txBody>
      </p:sp>
      <p:sp>
        <p:nvSpPr>
          <p:cNvPr id="5" name="Footer Placeholder 4">
            <a:extLst>
              <a:ext uri="{FF2B5EF4-FFF2-40B4-BE49-F238E27FC236}">
                <a16:creationId xmlns:a16="http://schemas.microsoft.com/office/drawing/2014/main" id="{EF1576E9-3237-B74F-A744-D1267D774B84}"/>
              </a:ext>
            </a:extLst>
          </p:cNvPr>
          <p:cNvSpPr>
            <a:spLocks noGrp="1"/>
          </p:cNvSpPr>
          <p:nvPr>
            <p:ph type="ftr" sz="quarter" idx="3"/>
          </p:nvPr>
        </p:nvSpPr>
        <p:spPr>
          <a:xfrm>
            <a:off x="3028950" y="4767264"/>
            <a:ext cx="3086100" cy="273844"/>
          </a:xfrm>
          <a:prstGeom prst="rect">
            <a:avLst/>
          </a:prstGeom>
        </p:spPr>
        <p:txBody>
          <a:bodyPr vert="horz" lIns="0" tIns="0" rIns="0" bIns="0" rtlCol="0" anchor="b" anchorCtr="0"/>
          <a:lstStyle>
            <a:lvl1pPr algn="ctr">
              <a:defRPr sz="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45C11F-93B5-E847-A3C5-5D816B198E75}"/>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pic>
        <p:nvPicPr>
          <p:cNvPr id="9" name="Picture 8">
            <a:extLst>
              <a:ext uri="{FF2B5EF4-FFF2-40B4-BE49-F238E27FC236}">
                <a16:creationId xmlns:a16="http://schemas.microsoft.com/office/drawing/2014/main" id="{AB9DEF3C-47D5-8F40-A9B9-D958DCD7ACA8}"/>
              </a:ext>
            </a:extLst>
          </p:cNvPr>
          <p:cNvPicPr>
            <a:picLocks noChangeAspect="1"/>
          </p:cNvPicPr>
          <p:nvPr userDrawn="1"/>
        </p:nvPicPr>
        <p:blipFill>
          <a:blip r:embed="rId15"/>
          <a:stretch>
            <a:fillRect/>
          </a:stretch>
        </p:blipFill>
        <p:spPr>
          <a:xfrm>
            <a:off x="7167826" y="0"/>
            <a:ext cx="1977376" cy="135646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C707A4E-92DE-CB4E-B484-953D77B82B61}"/>
              </a:ext>
            </a:extLst>
          </p:cNvPr>
          <p:cNvPicPr>
            <a:picLocks noChangeAspect="1"/>
          </p:cNvPicPr>
          <p:nvPr userDrawn="1"/>
        </p:nvPicPr>
        <p:blipFill>
          <a:blip r:embed="rId16"/>
          <a:stretch>
            <a:fillRect/>
          </a:stretch>
        </p:blipFill>
        <p:spPr>
          <a:xfrm>
            <a:off x="0" y="4914900"/>
            <a:ext cx="241914" cy="241914"/>
          </a:xfrm>
          <a:prstGeom prst="rect">
            <a:avLst/>
          </a:prstGeom>
        </p:spPr>
      </p:pic>
      <p:pic>
        <p:nvPicPr>
          <p:cNvPr id="8" name="Picture 7">
            <a:extLst>
              <a:ext uri="{FF2B5EF4-FFF2-40B4-BE49-F238E27FC236}">
                <a16:creationId xmlns:a16="http://schemas.microsoft.com/office/drawing/2014/main" id="{7D5E5EE4-9CE0-C547-AD36-8BF0E05405C6}"/>
              </a:ext>
            </a:extLst>
          </p:cNvPr>
          <p:cNvPicPr>
            <a:picLocks noChangeAspect="1"/>
          </p:cNvPicPr>
          <p:nvPr userDrawn="1"/>
        </p:nvPicPr>
        <p:blipFill>
          <a:blip r:embed="rId17"/>
          <a:stretch>
            <a:fillRect/>
          </a:stretch>
        </p:blipFill>
        <p:spPr>
          <a:xfrm>
            <a:off x="7830752" y="4653283"/>
            <a:ext cx="1089654" cy="341401"/>
          </a:xfrm>
          <a:prstGeom prst="rect">
            <a:avLst/>
          </a:prstGeom>
        </p:spPr>
      </p:pic>
    </p:spTree>
    <p:extLst>
      <p:ext uri="{BB962C8B-B14F-4D97-AF65-F5344CB8AC3E}">
        <p14:creationId xmlns:p14="http://schemas.microsoft.com/office/powerpoint/2010/main" val="38295593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80" r:id="rId3"/>
    <p:sldLayoutId id="2147483669" r:id="rId4"/>
    <p:sldLayoutId id="2147483670" r:id="rId5"/>
    <p:sldLayoutId id="2147483671" r:id="rId6"/>
    <p:sldLayoutId id="2147483672" r:id="rId7"/>
    <p:sldLayoutId id="2147483673" r:id="rId8"/>
    <p:sldLayoutId id="2147483674" r:id="rId9"/>
    <p:sldLayoutId id="2147483675" r:id="rId10"/>
    <p:sldLayoutId id="2147483677" r:id="rId11"/>
    <p:sldLayoutId id="2147483678" r:id="rId12"/>
    <p:sldLayoutId id="2147483679" r:id="rId13"/>
  </p:sldLayoutIdLst>
  <p:transition>
    <p:fade thruBlk="1"/>
  </p:transition>
  <p:hf hdr="0" dt="0"/>
  <p:txStyles>
    <p:title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p:titleStyle>
    <p:bodyStyle>
      <a:lvl1pPr marL="86914" indent="-86914" algn="l" defTabSz="685783" rtl="0" eaLnBrk="1" latinLnBrk="0" hangingPunct="1">
        <a:lnSpc>
          <a:spcPct val="90000"/>
        </a:lnSpc>
        <a:spcBef>
          <a:spcPts val="750"/>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1pPr>
      <a:lvl2pPr marL="260741" indent="-86914" algn="l" defTabSz="685783" rtl="0" eaLnBrk="1" latinLnBrk="0" hangingPunct="1">
        <a:lnSpc>
          <a:spcPct val="90000"/>
        </a:lnSpc>
        <a:spcBef>
          <a:spcPts val="375"/>
        </a:spcBef>
        <a:buClr>
          <a:schemeClr val="accent1"/>
        </a:buClr>
        <a:buFont typeface="System Font Regular"/>
        <a:buChar char="–"/>
        <a:tabLst/>
        <a:defRPr sz="1050" kern="1200" spc="-15" baseline="0">
          <a:solidFill>
            <a:schemeClr val="accent2"/>
          </a:solidFill>
          <a:latin typeface="+mn-lt"/>
          <a:ea typeface="+mn-ea"/>
          <a:cs typeface="+mn-cs"/>
        </a:defRPr>
      </a:lvl2pPr>
      <a:lvl3pPr marL="429806"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3pPr>
      <a:lvl4pPr marL="603632"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4pPr>
      <a:lvl5pPr marL="772697"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53A144-7F26-C044-B0B0-AAA92B7724C3}"/>
              </a:ext>
            </a:extLst>
          </p:cNvPr>
          <p:cNvSpPr>
            <a:spLocks noGrp="1"/>
          </p:cNvSpPr>
          <p:nvPr>
            <p:ph type="title"/>
          </p:nvPr>
        </p:nvSpPr>
        <p:spPr>
          <a:xfrm>
            <a:off x="655925" y="411958"/>
            <a:ext cx="5083023" cy="2139553"/>
          </a:xfrm>
        </p:spPr>
        <p:txBody>
          <a:bodyPr/>
          <a:lstStyle/>
          <a:p>
            <a:r>
              <a:rPr lang="en-US"/>
              <a:t>Employee Relations </a:t>
            </a:r>
          </a:p>
        </p:txBody>
      </p:sp>
      <p:sp>
        <p:nvSpPr>
          <p:cNvPr id="7" name="Text Placeholder 6">
            <a:extLst>
              <a:ext uri="{FF2B5EF4-FFF2-40B4-BE49-F238E27FC236}">
                <a16:creationId xmlns:a16="http://schemas.microsoft.com/office/drawing/2014/main" id="{66F9CA84-2AD0-E241-8528-A924FFDB9F15}"/>
              </a:ext>
            </a:extLst>
          </p:cNvPr>
          <p:cNvSpPr>
            <a:spLocks noGrp="1"/>
          </p:cNvSpPr>
          <p:nvPr>
            <p:ph type="body" idx="1"/>
          </p:nvPr>
        </p:nvSpPr>
        <p:spPr>
          <a:xfrm>
            <a:off x="655925" y="2591990"/>
            <a:ext cx="4326248" cy="1000098"/>
          </a:xfrm>
        </p:spPr>
        <p:txBody>
          <a:bodyPr/>
          <a:lstStyle/>
          <a:p>
            <a:r>
              <a:rPr lang="en-US" dirty="0"/>
              <a:t>Unemployment  -Training</a:t>
            </a:r>
          </a:p>
        </p:txBody>
      </p:sp>
      <p:sp>
        <p:nvSpPr>
          <p:cNvPr id="4" name="Slide Number Placeholder 3">
            <a:extLst>
              <a:ext uri="{FF2B5EF4-FFF2-40B4-BE49-F238E27FC236}">
                <a16:creationId xmlns:a16="http://schemas.microsoft.com/office/drawing/2014/main" id="{C0396F9E-4B4B-C84C-8F32-7F06466151DC}"/>
              </a:ext>
            </a:extLst>
          </p:cNvPr>
          <p:cNvSpPr>
            <a:spLocks noGrp="1"/>
          </p:cNvSpPr>
          <p:nvPr>
            <p:ph type="sldNum" sz="quarter" idx="12"/>
          </p:nvPr>
        </p:nvSpPr>
        <p:spPr/>
        <p:txBody>
          <a:bodyPr/>
          <a:lstStyle/>
          <a:p>
            <a:fld id="{00000000-1234-1234-1234-123412341234}" type="slidenum">
              <a:rPr lang="en-US" smtClean="0"/>
              <a:pPr/>
              <a:t>1</a:t>
            </a:fld>
            <a:endParaRPr lang="en-US"/>
          </a:p>
        </p:txBody>
      </p:sp>
    </p:spTree>
    <p:extLst>
      <p:ext uri="{BB962C8B-B14F-4D97-AF65-F5344CB8AC3E}">
        <p14:creationId xmlns:p14="http://schemas.microsoft.com/office/powerpoint/2010/main" val="3483334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Overview: What Is Customer Service? - Salesforce">
            <a:extLst>
              <a:ext uri="{FF2B5EF4-FFF2-40B4-BE49-F238E27FC236}">
                <a16:creationId xmlns:a16="http://schemas.microsoft.com/office/drawing/2014/main" id="{FCAE07F8-9941-4C1B-9838-3889C80B1343}"/>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2313" y="548502"/>
            <a:ext cx="7315200" cy="4114800"/>
          </a:xfrm>
          <a:prstGeom prst="flowChartDelay">
            <a:avLst/>
          </a:prstGeom>
          <a:noFill/>
          <a:extLst>
            <a:ext uri="{909E8E84-426E-40DD-AFC4-6F175D3DCCD1}">
              <a14:hiddenFill xmlns:a14="http://schemas.microsoft.com/office/drawing/2010/main">
                <a:solidFill>
                  <a:srgbClr val="FFFFFF"/>
                </a:solidFill>
              </a14:hiddenFill>
            </a:ext>
          </a:extLst>
        </p:spPr>
      </p:pic>
      <p:sp>
        <p:nvSpPr>
          <p:cNvPr id="37" name="Title 2">
            <a:extLst>
              <a:ext uri="{FF2B5EF4-FFF2-40B4-BE49-F238E27FC236}">
                <a16:creationId xmlns:a16="http://schemas.microsoft.com/office/drawing/2014/main" id="{DE8330EF-64EB-4A2C-BAE9-78FC5B03D4E7}"/>
              </a:ext>
            </a:extLst>
          </p:cNvPr>
          <p:cNvSpPr>
            <a:spLocks noGrp="1"/>
          </p:cNvSpPr>
          <p:nvPr>
            <p:ph type="title"/>
          </p:nvPr>
        </p:nvSpPr>
        <p:spPr>
          <a:xfrm>
            <a:off x="1684932" y="548502"/>
            <a:ext cx="5774136" cy="432805"/>
          </a:xfrm>
        </p:spPr>
        <p:txBody>
          <a:bodyPr/>
          <a:lstStyle/>
          <a:p>
            <a:pPr algn="ctr"/>
            <a:r>
              <a:rPr lang="en-US" sz="2800" dirty="0">
                <a:solidFill>
                  <a:srgbClr val="FA6D26"/>
                </a:solidFill>
              </a:rPr>
              <a:t>The goal of this presentation</a:t>
            </a:r>
          </a:p>
        </p:txBody>
      </p:sp>
      <p:sp>
        <p:nvSpPr>
          <p:cNvPr id="8" name="TextBox 7">
            <a:extLst>
              <a:ext uri="{FF2B5EF4-FFF2-40B4-BE49-F238E27FC236}">
                <a16:creationId xmlns:a16="http://schemas.microsoft.com/office/drawing/2014/main" id="{0124A167-A1A3-4566-BAEE-EBDCA162E86D}"/>
              </a:ext>
            </a:extLst>
          </p:cNvPr>
          <p:cNvSpPr txBox="1"/>
          <p:nvPr/>
        </p:nvSpPr>
        <p:spPr>
          <a:xfrm>
            <a:off x="857481" y="1339413"/>
            <a:ext cx="7471317" cy="584775"/>
          </a:xfrm>
          <a:prstGeom prst="rect">
            <a:avLst/>
          </a:prstGeom>
          <a:noFill/>
        </p:spPr>
        <p:txBody>
          <a:bodyPr wrap="square" rtlCol="0">
            <a:spAutoFit/>
          </a:bodyPr>
          <a:lstStyle/>
          <a:p>
            <a:pPr algn="ctr"/>
            <a:r>
              <a:rPr lang="en-US" sz="1600" dirty="0">
                <a:solidFill>
                  <a:srgbClr val="706866"/>
                </a:solidFill>
              </a:rPr>
              <a:t>During the following presentation we are going to address most common questions regarding Unemployment, at the end of this training the team Will</a:t>
            </a:r>
            <a:r>
              <a:rPr lang="es-US" sz="1600" dirty="0">
                <a:solidFill>
                  <a:srgbClr val="706866"/>
                </a:solidFill>
              </a:rPr>
              <a:t>:</a:t>
            </a:r>
            <a:endParaRPr lang="en-US" sz="1600" dirty="0">
              <a:solidFill>
                <a:srgbClr val="706866"/>
              </a:solidFill>
            </a:endParaRPr>
          </a:p>
        </p:txBody>
      </p:sp>
      <p:sp>
        <p:nvSpPr>
          <p:cNvPr id="10" name="TextBox 9">
            <a:extLst>
              <a:ext uri="{FF2B5EF4-FFF2-40B4-BE49-F238E27FC236}">
                <a16:creationId xmlns:a16="http://schemas.microsoft.com/office/drawing/2014/main" id="{B1AD9984-FB14-46F7-BD90-450DE05606D2}"/>
              </a:ext>
            </a:extLst>
          </p:cNvPr>
          <p:cNvSpPr txBox="1"/>
          <p:nvPr/>
        </p:nvSpPr>
        <p:spPr>
          <a:xfrm>
            <a:off x="150540" y="2776654"/>
            <a:ext cx="8842917"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Have a clear idea of how to address most common questions</a:t>
            </a:r>
          </a:p>
        </p:txBody>
      </p:sp>
      <p:sp>
        <p:nvSpPr>
          <p:cNvPr id="12" name="TextBox 11">
            <a:extLst>
              <a:ext uri="{FF2B5EF4-FFF2-40B4-BE49-F238E27FC236}">
                <a16:creationId xmlns:a16="http://schemas.microsoft.com/office/drawing/2014/main" id="{141C1DC7-141B-4D9E-9CF3-C751688C3A2E}"/>
              </a:ext>
            </a:extLst>
          </p:cNvPr>
          <p:cNvSpPr txBox="1"/>
          <p:nvPr/>
        </p:nvSpPr>
        <p:spPr>
          <a:xfrm>
            <a:off x="769434" y="2236570"/>
            <a:ext cx="7471317"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Understand the basics of Unemployment Inquiries</a:t>
            </a:r>
          </a:p>
        </p:txBody>
      </p:sp>
      <p:sp>
        <p:nvSpPr>
          <p:cNvPr id="13" name="TextBox 12">
            <a:extLst>
              <a:ext uri="{FF2B5EF4-FFF2-40B4-BE49-F238E27FC236}">
                <a16:creationId xmlns:a16="http://schemas.microsoft.com/office/drawing/2014/main" id="{8999212F-CFAF-47AC-9160-01FA5B40087C}"/>
              </a:ext>
            </a:extLst>
          </p:cNvPr>
          <p:cNvSpPr txBox="1"/>
          <p:nvPr/>
        </p:nvSpPr>
        <p:spPr>
          <a:xfrm>
            <a:off x="268440" y="3371616"/>
            <a:ext cx="8607116"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Provide confidence to the team and accurate guidance to employees</a:t>
            </a:r>
          </a:p>
        </p:txBody>
      </p:sp>
      <p:sp>
        <p:nvSpPr>
          <p:cNvPr id="16" name="TextBox 15">
            <a:extLst>
              <a:ext uri="{FF2B5EF4-FFF2-40B4-BE49-F238E27FC236}">
                <a16:creationId xmlns:a16="http://schemas.microsoft.com/office/drawing/2014/main" id="{357154DB-FC6A-47F2-A6EA-39BBAAA4E72F}"/>
              </a:ext>
            </a:extLst>
          </p:cNvPr>
          <p:cNvSpPr txBox="1"/>
          <p:nvPr/>
        </p:nvSpPr>
        <p:spPr>
          <a:xfrm>
            <a:off x="320595" y="3925126"/>
            <a:ext cx="8368993"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Have more material to consult when assisting Unemployment questions</a:t>
            </a:r>
          </a:p>
        </p:txBody>
      </p:sp>
    </p:spTree>
    <p:extLst>
      <p:ext uri="{BB962C8B-B14F-4D97-AF65-F5344CB8AC3E}">
        <p14:creationId xmlns:p14="http://schemas.microsoft.com/office/powerpoint/2010/main" val="307834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orried business man sitting in the office - Pure IT Services">
            <a:extLst>
              <a:ext uri="{FF2B5EF4-FFF2-40B4-BE49-F238E27FC236}">
                <a16:creationId xmlns:a16="http://schemas.microsoft.com/office/drawing/2014/main" id="{70BFC62E-D7AB-00FF-E8A6-84BA3D5E9281}"/>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65" t="-16503" b="-16503"/>
          <a:stretch/>
        </p:blipFill>
        <p:spPr bwMode="auto">
          <a:xfrm>
            <a:off x="0" y="170057"/>
            <a:ext cx="5812025" cy="4973443"/>
          </a:xfrm>
          <a:prstGeom prst="hexagon">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931127" y="397252"/>
            <a:ext cx="7281746" cy="499713"/>
          </a:xfrm>
        </p:spPr>
        <p:txBody>
          <a:bodyPr/>
          <a:lstStyle/>
          <a:p>
            <a:pPr algn="ctr"/>
            <a:r>
              <a:rPr lang="en-US" sz="2800" dirty="0">
                <a:solidFill>
                  <a:srgbClr val="FA6D26"/>
                </a:solidFill>
              </a:rPr>
              <a:t>What Are Unemployment Benefits?</a:t>
            </a:r>
          </a:p>
        </p:txBody>
      </p:sp>
      <p:pic>
        <p:nvPicPr>
          <p:cNvPr id="1026" name="Picture 2" descr="Stressed unemployed man sitting pole with ads Vector Image">
            <a:extLst>
              <a:ext uri="{FF2B5EF4-FFF2-40B4-BE49-F238E27FC236}">
                <a16:creationId xmlns:a16="http://schemas.microsoft.com/office/drawing/2014/main" id="{37A9EDBC-1E3D-B3FB-9FC7-1DA6518FC6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89"/>
          <a:stretch/>
        </p:blipFill>
        <p:spPr bwMode="auto">
          <a:xfrm>
            <a:off x="816822" y="1360700"/>
            <a:ext cx="2002071" cy="2592156"/>
          </a:xfrm>
          <a:prstGeom prst="hexagon">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096C2E0-B701-B724-C628-096E9A8C3FF7}"/>
              </a:ext>
            </a:extLst>
          </p:cNvPr>
          <p:cNvSpPr txBox="1"/>
          <p:nvPr/>
        </p:nvSpPr>
        <p:spPr>
          <a:xfrm>
            <a:off x="2906013" y="1360700"/>
            <a:ext cx="5812024" cy="1169551"/>
          </a:xfrm>
          <a:prstGeom prst="rect">
            <a:avLst/>
          </a:prstGeom>
          <a:noFill/>
        </p:spPr>
        <p:txBody>
          <a:bodyPr wrap="square" rtlCol="0">
            <a:spAutoFit/>
          </a:bodyPr>
          <a:lstStyle/>
          <a:p>
            <a:pPr algn="ctr"/>
            <a:r>
              <a:rPr lang="en-US" sz="1400" b="1" dirty="0">
                <a:solidFill>
                  <a:srgbClr val="009999"/>
                </a:solidFill>
                <a:effectLst/>
                <a:ea typeface="Calibri" panose="020F0502020204030204" pitchFamily="34" charset="0"/>
                <a:cs typeface="Times New Roman" panose="02020603050405020304" pitchFamily="18" charset="0"/>
              </a:rPr>
              <a:t>Unemployment benefits </a:t>
            </a:r>
            <a:r>
              <a:rPr lang="en-US" sz="1400" dirty="0">
                <a:effectLst/>
                <a:ea typeface="Calibri" panose="020F0502020204030204" pitchFamily="34" charset="0"/>
                <a:cs typeface="Times New Roman" panose="02020603050405020304" pitchFamily="18" charset="0"/>
              </a:rPr>
              <a:t>are paid to individuals who have lost their jobs. </a:t>
            </a:r>
          </a:p>
          <a:p>
            <a:pPr algn="ctr"/>
            <a:endParaRPr lang="en-US" sz="1400" dirty="0">
              <a:ea typeface="Calibri" panose="020F0502020204030204" pitchFamily="34" charset="0"/>
              <a:cs typeface="Times New Roman" panose="02020603050405020304" pitchFamily="18" charset="0"/>
            </a:endParaRPr>
          </a:p>
          <a:p>
            <a:pPr algn="ctr"/>
            <a:r>
              <a:rPr lang="en-US" sz="1400" dirty="0">
                <a:effectLst/>
                <a:ea typeface="Calibri" panose="020F0502020204030204" pitchFamily="34" charset="0"/>
                <a:cs typeface="Times New Roman" panose="02020603050405020304" pitchFamily="18" charset="0"/>
              </a:rPr>
              <a:t>These benefits are intended to provide some level of income while individuals seek new employment. </a:t>
            </a:r>
          </a:p>
        </p:txBody>
      </p:sp>
      <p:sp>
        <p:nvSpPr>
          <p:cNvPr id="2" name="TextBox 1">
            <a:extLst>
              <a:ext uri="{FF2B5EF4-FFF2-40B4-BE49-F238E27FC236}">
                <a16:creationId xmlns:a16="http://schemas.microsoft.com/office/drawing/2014/main" id="{537B22C6-70E5-F1F0-9783-BCCF436D3E70}"/>
              </a:ext>
            </a:extLst>
          </p:cNvPr>
          <p:cNvSpPr txBox="1"/>
          <p:nvPr/>
        </p:nvSpPr>
        <p:spPr>
          <a:xfrm>
            <a:off x="2530274" y="2781437"/>
            <a:ext cx="6187763" cy="954107"/>
          </a:xfrm>
          <a:prstGeom prst="rect">
            <a:avLst/>
          </a:prstGeom>
          <a:noFill/>
        </p:spPr>
        <p:txBody>
          <a:bodyPr wrap="square" rtlCol="0">
            <a:spAutoFit/>
          </a:bodyPr>
          <a:lstStyle/>
          <a:p>
            <a:pPr algn="r"/>
            <a:r>
              <a:rPr lang="en-US" sz="1400" b="1" dirty="0">
                <a:solidFill>
                  <a:srgbClr val="009999"/>
                </a:solidFill>
                <a:effectLst/>
                <a:ea typeface="Calibri" panose="020F0502020204030204" pitchFamily="34" charset="0"/>
                <a:cs typeface="Times New Roman" panose="02020603050405020304" pitchFamily="18" charset="0"/>
              </a:rPr>
              <a:t>How employees file for Unemploy</a:t>
            </a:r>
            <a:r>
              <a:rPr lang="en-US" sz="1400" b="1" dirty="0">
                <a:solidFill>
                  <a:srgbClr val="009999"/>
                </a:solidFill>
                <a:ea typeface="Calibri" panose="020F0502020204030204" pitchFamily="34" charset="0"/>
                <a:cs typeface="Times New Roman" panose="02020603050405020304" pitchFamily="18" charset="0"/>
              </a:rPr>
              <a:t>ment Insurance?</a:t>
            </a:r>
          </a:p>
          <a:p>
            <a:pPr marL="285750" indent="-285750" algn="r">
              <a:buFont typeface="Arial" panose="020B0604020202020204" pitchFamily="34" charset="0"/>
              <a:buChar char="•"/>
            </a:pPr>
            <a:r>
              <a:rPr lang="en-US" sz="1400" dirty="0">
                <a:effectLst/>
                <a:ea typeface="Calibri" panose="020F0502020204030204" pitchFamily="34" charset="0"/>
                <a:cs typeface="Times New Roman" panose="02020603050405020304" pitchFamily="18" charset="0"/>
              </a:rPr>
              <a:t>Each state administers a separate unemployment insurance program, but all states follow the same guidelines established by </a:t>
            </a:r>
            <a:r>
              <a:rPr lang="en-US" sz="1400" b="1" dirty="0">
                <a:effectLst/>
                <a:ea typeface="Calibri" panose="020F0502020204030204" pitchFamily="34" charset="0"/>
                <a:cs typeface="Times New Roman" panose="02020603050405020304" pitchFamily="18" charset="0"/>
              </a:rPr>
              <a:t>federal law.</a:t>
            </a:r>
          </a:p>
          <a:p>
            <a:pPr marL="285750" indent="-285750" algn="r">
              <a:buFont typeface="Arial" panose="020B0604020202020204" pitchFamily="34" charset="0"/>
              <a:buChar char="•"/>
            </a:pPr>
            <a:r>
              <a:rPr lang="en-US" sz="1400" dirty="0">
                <a:ea typeface="Calibri" panose="020F0502020204030204" pitchFamily="34" charset="0"/>
                <a:cs typeface="Times New Roman" panose="02020603050405020304" pitchFamily="18" charset="0"/>
              </a:rPr>
              <a:t>Employee must contact their </a:t>
            </a:r>
            <a:r>
              <a:rPr lang="en-US" sz="1400" b="0" i="0" dirty="0">
                <a:solidFill>
                  <a:srgbClr val="202124"/>
                </a:solidFill>
                <a:effectLst/>
                <a:latin typeface="arial" panose="020B0604020202020204" pitchFamily="34" charset="0"/>
              </a:rPr>
              <a:t>state's unemployment insurance program.</a:t>
            </a:r>
            <a:endParaRPr lang="en-US" sz="1400" dirty="0">
              <a:effectLst/>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3FCD6FBD-9C96-47DD-DBD9-E2FBFA81B99B}"/>
              </a:ext>
            </a:extLst>
          </p:cNvPr>
          <p:cNvCxnSpPr>
            <a:cxnSpLocks/>
          </p:cNvCxnSpPr>
          <p:nvPr/>
        </p:nvCxnSpPr>
        <p:spPr>
          <a:xfrm>
            <a:off x="0" y="791737"/>
            <a:ext cx="869442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CD0E76-75A0-E80A-0045-E047CE92877B}"/>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677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mium Photo | Stressed business woman working at office on laptop closed  her eyes looking worried tired and overwhelmed">
            <a:extLst>
              <a:ext uri="{FF2B5EF4-FFF2-40B4-BE49-F238E27FC236}">
                <a16:creationId xmlns:a16="http://schemas.microsoft.com/office/drawing/2014/main" id="{004E36FF-9081-DE78-36CB-3C4EEE32F75B}"/>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846064" y="805945"/>
            <a:ext cx="7297936" cy="3742232"/>
          </a:xfrm>
          <a:prstGeom prst="hexagon">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931127" y="397252"/>
            <a:ext cx="7281746" cy="499713"/>
          </a:xfrm>
        </p:spPr>
        <p:txBody>
          <a:bodyPr/>
          <a:lstStyle/>
          <a:p>
            <a:pPr algn="ctr"/>
            <a:r>
              <a:rPr lang="en-US" sz="2800" dirty="0">
                <a:solidFill>
                  <a:srgbClr val="FA6D26"/>
                </a:solidFill>
              </a:rPr>
              <a:t>How Can Employees Apply?</a:t>
            </a:r>
          </a:p>
        </p:txBody>
      </p:sp>
      <p:cxnSp>
        <p:nvCxnSpPr>
          <p:cNvPr id="5" name="Straight Connector 4">
            <a:extLst>
              <a:ext uri="{FF2B5EF4-FFF2-40B4-BE49-F238E27FC236}">
                <a16:creationId xmlns:a16="http://schemas.microsoft.com/office/drawing/2014/main" id="{3FCD6FBD-9C96-47DD-DBD9-E2FBFA81B99B}"/>
              </a:ext>
            </a:extLst>
          </p:cNvPr>
          <p:cNvCxnSpPr>
            <a:cxnSpLocks/>
          </p:cNvCxnSpPr>
          <p:nvPr/>
        </p:nvCxnSpPr>
        <p:spPr>
          <a:xfrm>
            <a:off x="0" y="791737"/>
            <a:ext cx="869442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CD0E76-75A0-E80A-0045-E047CE92877B}"/>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pic>
        <p:nvPicPr>
          <p:cNvPr id="8" name="Picture 4" descr="Hand writing health insurance claim form with calculator and money in flat  design. Medical insurance service concept. Stock Vector | Adobe Stock">
            <a:extLst>
              <a:ext uri="{FF2B5EF4-FFF2-40B4-BE49-F238E27FC236}">
                <a16:creationId xmlns:a16="http://schemas.microsoft.com/office/drawing/2014/main" id="{622F3145-A802-472C-D5E2-51FD1A3C0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732" y="1056954"/>
            <a:ext cx="1089247" cy="1089247"/>
          </a:xfrm>
          <a:prstGeom prst="flowChartConnector">
            <a:avLst/>
          </a:prstGeom>
          <a:noFill/>
          <a:ln>
            <a:solidFill>
              <a:srgbClr val="009999"/>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17082EB-9A6B-9907-5E88-FEA427DFBBB4}"/>
              </a:ext>
            </a:extLst>
          </p:cNvPr>
          <p:cNvSpPr txBox="1"/>
          <p:nvPr/>
        </p:nvSpPr>
        <p:spPr>
          <a:xfrm>
            <a:off x="3368576" y="2326383"/>
            <a:ext cx="2191082" cy="600164"/>
          </a:xfrm>
          <a:prstGeom prst="rect">
            <a:avLst/>
          </a:prstGeom>
          <a:noFill/>
        </p:spPr>
        <p:txBody>
          <a:bodyPr wrap="square" rtlCol="0">
            <a:spAutoFit/>
          </a:bodyPr>
          <a:lstStyle/>
          <a:p>
            <a:pPr algn="ctr"/>
            <a:r>
              <a:rPr lang="en-US" sz="1100" dirty="0"/>
              <a:t>Employee must file </a:t>
            </a:r>
            <a:r>
              <a:rPr lang="en-US" sz="1100" b="1" dirty="0"/>
              <a:t>a Claim </a:t>
            </a:r>
            <a:r>
              <a:rPr lang="en-US" sz="1100" dirty="0"/>
              <a:t>with the unemployment insurance program of the state.</a:t>
            </a:r>
          </a:p>
        </p:txBody>
      </p:sp>
      <p:pic>
        <p:nvPicPr>
          <p:cNvPr id="2056" name="Picture 8" descr="Premium Vector | Customer talking phone. man calling in client service  support, vector illustration">
            <a:extLst>
              <a:ext uri="{FF2B5EF4-FFF2-40B4-BE49-F238E27FC236}">
                <a16:creationId xmlns:a16="http://schemas.microsoft.com/office/drawing/2014/main" id="{B8D42B14-08A8-DACC-BE80-B8D1686A86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600" y="1080147"/>
            <a:ext cx="1273302" cy="1100427"/>
          </a:xfrm>
          <a:prstGeom prst="flowChartConnector">
            <a:avLst/>
          </a:prstGeom>
          <a:noFill/>
          <a:ln>
            <a:solidFill>
              <a:srgbClr val="009999"/>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1E06EA6-BF99-C604-694A-45E35AAD41B9}"/>
              </a:ext>
            </a:extLst>
          </p:cNvPr>
          <p:cNvSpPr txBox="1"/>
          <p:nvPr/>
        </p:nvSpPr>
        <p:spPr>
          <a:xfrm>
            <a:off x="570802" y="2322424"/>
            <a:ext cx="2221460" cy="769441"/>
          </a:xfrm>
          <a:prstGeom prst="rect">
            <a:avLst/>
          </a:prstGeom>
          <a:noFill/>
        </p:spPr>
        <p:txBody>
          <a:bodyPr wrap="square" rtlCol="0">
            <a:spAutoFit/>
          </a:bodyPr>
          <a:lstStyle/>
          <a:p>
            <a:pPr algn="ctr"/>
            <a:r>
              <a:rPr lang="en-US" sz="1100" dirty="0"/>
              <a:t>Employee must contact their state unemployment insurance program after </a:t>
            </a:r>
            <a:r>
              <a:rPr lang="en-US" sz="1100" b="1" dirty="0"/>
              <a:t>becoming unemployed.</a:t>
            </a:r>
          </a:p>
        </p:txBody>
      </p:sp>
      <p:pic>
        <p:nvPicPr>
          <p:cNvPr id="2058" name="Picture 10" descr="Time Images | Free Vectors, Stock Photos &amp; PSD">
            <a:extLst>
              <a:ext uri="{FF2B5EF4-FFF2-40B4-BE49-F238E27FC236}">
                <a16:creationId xmlns:a16="http://schemas.microsoft.com/office/drawing/2014/main" id="{482A1FDE-0F07-DF07-0E9F-0995EAEA0C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8809" y="1091327"/>
            <a:ext cx="1089247" cy="1089247"/>
          </a:xfrm>
          <a:prstGeom prst="flowChartConnector">
            <a:avLst/>
          </a:prstGeom>
          <a:noFill/>
          <a:ln>
            <a:solidFill>
              <a:srgbClr val="009999"/>
            </a:solidFill>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B748A1C-A866-902A-6F0B-9F1786A1536A}"/>
              </a:ext>
            </a:extLst>
          </p:cNvPr>
          <p:cNvSpPr txBox="1"/>
          <p:nvPr/>
        </p:nvSpPr>
        <p:spPr>
          <a:xfrm>
            <a:off x="6135972" y="2305477"/>
            <a:ext cx="2191082" cy="600164"/>
          </a:xfrm>
          <a:prstGeom prst="rect">
            <a:avLst/>
          </a:prstGeom>
          <a:noFill/>
        </p:spPr>
        <p:txBody>
          <a:bodyPr wrap="square" rtlCol="0">
            <a:spAutoFit/>
          </a:bodyPr>
          <a:lstStyle/>
          <a:p>
            <a:pPr algn="ctr"/>
            <a:r>
              <a:rPr lang="en-US" sz="1100" dirty="0"/>
              <a:t>Employee will have to wait around </a:t>
            </a:r>
            <a:r>
              <a:rPr lang="en-US" sz="1100" b="1" dirty="0"/>
              <a:t>2-3 weeks </a:t>
            </a:r>
            <a:r>
              <a:rPr lang="en-US" sz="1100" dirty="0"/>
              <a:t>to receive the first benefit Check</a:t>
            </a:r>
          </a:p>
        </p:txBody>
      </p:sp>
      <p:sp>
        <p:nvSpPr>
          <p:cNvPr id="14" name="TextBox 13">
            <a:extLst>
              <a:ext uri="{FF2B5EF4-FFF2-40B4-BE49-F238E27FC236}">
                <a16:creationId xmlns:a16="http://schemas.microsoft.com/office/drawing/2014/main" id="{0A4A70DC-4FAD-3310-6F10-EBAD27A030A6}"/>
              </a:ext>
            </a:extLst>
          </p:cNvPr>
          <p:cNvSpPr txBox="1"/>
          <p:nvPr/>
        </p:nvSpPr>
        <p:spPr>
          <a:xfrm>
            <a:off x="2715068" y="3364874"/>
            <a:ext cx="5907682" cy="769441"/>
          </a:xfrm>
          <a:prstGeom prst="rect">
            <a:avLst/>
          </a:prstGeom>
          <a:noFill/>
        </p:spPr>
        <p:txBody>
          <a:bodyPr wrap="square" rtlCol="0">
            <a:spAutoFit/>
          </a:bodyPr>
          <a:lstStyle/>
          <a:p>
            <a:r>
              <a:rPr lang="en-US" sz="1100" dirty="0">
                <a:latin typeface="+mj-lt"/>
                <a:ea typeface="Calibri" panose="020F0502020204030204" pitchFamily="34" charset="0"/>
                <a:cs typeface="Times New Roman" panose="02020603050405020304" pitchFamily="18" charset="0"/>
              </a:rPr>
              <a:t>*Y</a:t>
            </a:r>
            <a:r>
              <a:rPr lang="en-US" sz="1100" dirty="0">
                <a:effectLst/>
                <a:latin typeface="+mj-lt"/>
                <a:ea typeface="Calibri" panose="020F0502020204030204" pitchFamily="34" charset="0"/>
                <a:cs typeface="Times New Roman" panose="02020603050405020304" pitchFamily="18" charset="0"/>
              </a:rPr>
              <a:t>ou must have separated from your last job </a:t>
            </a:r>
            <a:r>
              <a:rPr lang="en-US" sz="1100" b="1" i="1" dirty="0">
                <a:effectLst/>
                <a:latin typeface="+mj-lt"/>
                <a:ea typeface="Calibri" panose="020F0502020204030204" pitchFamily="34" charset="0"/>
                <a:cs typeface="Times New Roman" panose="02020603050405020304" pitchFamily="18" charset="0"/>
              </a:rPr>
              <a:t>due to a lack of available work.</a:t>
            </a:r>
          </a:p>
          <a:p>
            <a:r>
              <a:rPr lang="en-US" sz="1100" dirty="0">
                <a:effectLst/>
                <a:latin typeface="+mj-lt"/>
                <a:ea typeface="Calibri" panose="020F0502020204030204" pitchFamily="34" charset="0"/>
                <a:cs typeface="Times New Roman" panose="02020603050405020304" pitchFamily="18" charset="0"/>
              </a:rPr>
              <a:t>*Meet work and wage requirements. You must meet your state’s requirements for wages earned or time worked during an established period of time referred to as a </a:t>
            </a:r>
            <a:r>
              <a:rPr lang="en-US" sz="1100" b="1" dirty="0">
                <a:effectLst/>
                <a:latin typeface="+mj-lt"/>
                <a:ea typeface="Calibri" panose="020F0502020204030204" pitchFamily="34" charset="0"/>
                <a:cs typeface="Times New Roman" panose="02020603050405020304" pitchFamily="18" charset="0"/>
              </a:rPr>
              <a:t>**"base period." </a:t>
            </a:r>
          </a:p>
          <a:p>
            <a:r>
              <a:rPr lang="en-US" sz="1100" dirty="0">
                <a:effectLst/>
                <a:latin typeface="+mj-lt"/>
                <a:ea typeface="Calibri" panose="020F0502020204030204" pitchFamily="34" charset="0"/>
                <a:cs typeface="Times New Roman" panose="02020603050405020304" pitchFamily="18" charset="0"/>
              </a:rPr>
              <a:t>*Find details of your own state’s </a:t>
            </a:r>
          </a:p>
        </p:txBody>
      </p:sp>
      <p:sp>
        <p:nvSpPr>
          <p:cNvPr id="21" name="TextBox 20">
            <a:extLst>
              <a:ext uri="{FF2B5EF4-FFF2-40B4-BE49-F238E27FC236}">
                <a16:creationId xmlns:a16="http://schemas.microsoft.com/office/drawing/2014/main" id="{4979342A-F738-ADE7-B6F2-48843DB5A7BD}"/>
              </a:ext>
            </a:extLst>
          </p:cNvPr>
          <p:cNvSpPr txBox="1"/>
          <p:nvPr/>
        </p:nvSpPr>
        <p:spPr>
          <a:xfrm>
            <a:off x="566855" y="3337944"/>
            <a:ext cx="2383454" cy="646331"/>
          </a:xfrm>
          <a:prstGeom prst="rect">
            <a:avLst/>
          </a:prstGeom>
          <a:noFill/>
        </p:spPr>
        <p:txBody>
          <a:bodyPr wrap="square">
            <a:spAutoFit/>
          </a:bodyPr>
          <a:lstStyle/>
          <a:p>
            <a:r>
              <a:rPr lang="en-US" sz="3600" b="1" dirty="0">
                <a:solidFill>
                  <a:srgbClr val="009999"/>
                </a:solidFill>
                <a:effectLst/>
                <a:latin typeface="+mj-lt"/>
                <a:ea typeface="Calibri" panose="020F0502020204030204" pitchFamily="34" charset="0"/>
                <a:cs typeface="Times New Roman" panose="02020603050405020304" pitchFamily="18" charset="0"/>
              </a:rPr>
              <a:t>Eligibility</a:t>
            </a:r>
            <a:endParaRPr lang="en-US" sz="2000" b="1" dirty="0">
              <a:solidFill>
                <a:srgbClr val="009999"/>
              </a:solidFill>
              <a:latin typeface="+mj-lt"/>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8B5A6279-D402-6B16-12EC-5C4655D992B4}"/>
              </a:ext>
            </a:extLst>
          </p:cNvPr>
          <p:cNvSpPr txBox="1"/>
          <p:nvPr/>
        </p:nvSpPr>
        <p:spPr>
          <a:xfrm>
            <a:off x="1561514" y="3743121"/>
            <a:ext cx="1153554" cy="369332"/>
          </a:xfrm>
          <a:prstGeom prst="rect">
            <a:avLst/>
          </a:prstGeom>
          <a:noFill/>
        </p:spPr>
        <p:txBody>
          <a:bodyPr wrap="square">
            <a:spAutoFit/>
          </a:bodyPr>
          <a:lstStyle/>
          <a:p>
            <a:r>
              <a:rPr lang="en-US" sz="1800" b="1" dirty="0">
                <a:solidFill>
                  <a:srgbClr val="AFABAB"/>
                </a:solidFill>
                <a:effectLst/>
                <a:latin typeface="+mj-lt"/>
                <a:ea typeface="Calibri" panose="020F0502020204030204" pitchFamily="34" charset="0"/>
                <a:cs typeface="Times New Roman" panose="02020603050405020304" pitchFamily="18" charset="0"/>
              </a:rPr>
              <a:t>Criteria</a:t>
            </a:r>
            <a:endParaRPr lang="en-US" dirty="0">
              <a:solidFill>
                <a:srgbClr val="AFABAB"/>
              </a:solidFill>
            </a:endParaRPr>
          </a:p>
        </p:txBody>
      </p:sp>
      <p:sp>
        <p:nvSpPr>
          <p:cNvPr id="24" name="Arrow: Right 23">
            <a:extLst>
              <a:ext uri="{FF2B5EF4-FFF2-40B4-BE49-F238E27FC236}">
                <a16:creationId xmlns:a16="http://schemas.microsoft.com/office/drawing/2014/main" id="{EFFA9EA2-F27C-4310-C9BB-EDB39ADD3783}"/>
              </a:ext>
            </a:extLst>
          </p:cNvPr>
          <p:cNvSpPr/>
          <p:nvPr/>
        </p:nvSpPr>
        <p:spPr>
          <a:xfrm>
            <a:off x="2411560" y="1484892"/>
            <a:ext cx="1439513" cy="233369"/>
          </a:xfrm>
          <a:prstGeom prst="rightArrow">
            <a:avLst/>
          </a:prstGeom>
          <a:solidFill>
            <a:srgbClr val="FA6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5BB296C8-39D3-6963-ABA2-46227D7E25BD}"/>
              </a:ext>
            </a:extLst>
          </p:cNvPr>
          <p:cNvSpPr/>
          <p:nvPr/>
        </p:nvSpPr>
        <p:spPr>
          <a:xfrm>
            <a:off x="5059637" y="1484581"/>
            <a:ext cx="1439513" cy="233369"/>
          </a:xfrm>
          <a:prstGeom prst="rightArrow">
            <a:avLst/>
          </a:prstGeom>
          <a:solidFill>
            <a:srgbClr val="FA6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7E8C3EB2-4448-0AC2-2984-467E78283E60}"/>
              </a:ext>
            </a:extLst>
          </p:cNvPr>
          <p:cNvCxnSpPr>
            <a:cxnSpLocks/>
          </p:cNvCxnSpPr>
          <p:nvPr/>
        </p:nvCxnSpPr>
        <p:spPr>
          <a:xfrm>
            <a:off x="2715068" y="3527760"/>
            <a:ext cx="0" cy="589843"/>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CB8DB98-AF32-4F80-4BA8-DCB2DB4F9F2F}"/>
              </a:ext>
            </a:extLst>
          </p:cNvPr>
          <p:cNvSpPr txBox="1"/>
          <p:nvPr/>
        </p:nvSpPr>
        <p:spPr>
          <a:xfrm>
            <a:off x="771524" y="4268937"/>
            <a:ext cx="8127686" cy="246221"/>
          </a:xfrm>
          <a:prstGeom prst="rect">
            <a:avLst/>
          </a:prstGeom>
          <a:noFill/>
        </p:spPr>
        <p:txBody>
          <a:bodyPr wrap="square">
            <a:spAutoFit/>
          </a:bodyPr>
          <a:lstStyle/>
          <a:p>
            <a:r>
              <a:rPr lang="en-US" sz="1000" i="1" dirty="0"/>
              <a:t>**In most states, this is usually the first four out of the last five completed calendar quarters before the time that your claim is filed</a:t>
            </a:r>
          </a:p>
        </p:txBody>
      </p:sp>
    </p:spTree>
    <p:extLst>
      <p:ext uri="{BB962C8B-B14F-4D97-AF65-F5344CB8AC3E}">
        <p14:creationId xmlns:p14="http://schemas.microsoft.com/office/powerpoint/2010/main" val="3839746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Worried business man sitting in the office - Pure IT Services">
            <a:extLst>
              <a:ext uri="{FF2B5EF4-FFF2-40B4-BE49-F238E27FC236}">
                <a16:creationId xmlns:a16="http://schemas.microsoft.com/office/drawing/2014/main" id="{813F408C-85BE-2FA5-65AA-3192A3BF6C4D}"/>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65" t="-16503" b="-16503"/>
          <a:stretch/>
        </p:blipFill>
        <p:spPr bwMode="auto">
          <a:xfrm>
            <a:off x="1520535" y="170057"/>
            <a:ext cx="5812025" cy="4973443"/>
          </a:xfrm>
          <a:prstGeom prst="hexagon">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5</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478329" y="315455"/>
            <a:ext cx="5774136" cy="369333"/>
          </a:xfrm>
        </p:spPr>
        <p:txBody>
          <a:bodyPr/>
          <a:lstStyle/>
          <a:p>
            <a:pPr algn="ctr"/>
            <a:r>
              <a:rPr lang="en-US" sz="2800" dirty="0">
                <a:solidFill>
                  <a:srgbClr val="FA6D26"/>
                </a:solidFill>
              </a:rPr>
              <a:t>Frequently Asked Questions</a:t>
            </a:r>
          </a:p>
        </p:txBody>
      </p:sp>
      <p:sp>
        <p:nvSpPr>
          <p:cNvPr id="2" name="TextBox 1">
            <a:extLst>
              <a:ext uri="{FF2B5EF4-FFF2-40B4-BE49-F238E27FC236}">
                <a16:creationId xmlns:a16="http://schemas.microsoft.com/office/drawing/2014/main" id="{2A28D5FE-29AC-4B81-CB27-8BBBF51C2C44}"/>
              </a:ext>
            </a:extLst>
          </p:cNvPr>
          <p:cNvSpPr txBox="1"/>
          <p:nvPr/>
        </p:nvSpPr>
        <p:spPr>
          <a:xfrm>
            <a:off x="228600" y="2401136"/>
            <a:ext cx="2319454" cy="1277273"/>
          </a:xfrm>
          <a:prstGeom prst="rect">
            <a:avLst/>
          </a:prstGeom>
          <a:noFill/>
        </p:spPr>
        <p:txBody>
          <a:bodyPr wrap="square" rtlCol="0">
            <a:spAutoFit/>
          </a:bodyPr>
          <a:lstStyle/>
          <a:p>
            <a:pPr algn="ctr"/>
            <a:r>
              <a:rPr lang="en-US" sz="1100" b="1" dirty="0">
                <a:solidFill>
                  <a:srgbClr val="009999"/>
                </a:solidFill>
              </a:rPr>
              <a:t>How long can an employee collect unemployment benefits?</a:t>
            </a:r>
          </a:p>
          <a:p>
            <a:pPr algn="ctr"/>
            <a:endParaRPr lang="en-US" sz="1100" b="1" dirty="0">
              <a:solidFill>
                <a:srgbClr val="009999"/>
              </a:solidFill>
            </a:endParaRPr>
          </a:p>
          <a:p>
            <a:pPr algn="ctr"/>
            <a:r>
              <a:rPr lang="en-US" sz="1100" dirty="0"/>
              <a:t>Benefits last up to a maximum of 20-26 weeks depending on the number of qualifying weeks in the base period. This varies by state.</a:t>
            </a:r>
          </a:p>
        </p:txBody>
      </p:sp>
      <p:sp>
        <p:nvSpPr>
          <p:cNvPr id="3" name="TextBox 2">
            <a:extLst>
              <a:ext uri="{FF2B5EF4-FFF2-40B4-BE49-F238E27FC236}">
                <a16:creationId xmlns:a16="http://schemas.microsoft.com/office/drawing/2014/main" id="{9E32031A-73F9-91F0-C309-0B9425198411}"/>
              </a:ext>
            </a:extLst>
          </p:cNvPr>
          <p:cNvSpPr txBox="1"/>
          <p:nvPr/>
        </p:nvSpPr>
        <p:spPr>
          <a:xfrm>
            <a:off x="2812528" y="2398500"/>
            <a:ext cx="2963915" cy="2123658"/>
          </a:xfrm>
          <a:prstGeom prst="rect">
            <a:avLst/>
          </a:prstGeom>
          <a:noFill/>
        </p:spPr>
        <p:txBody>
          <a:bodyPr wrap="square" rtlCol="0">
            <a:spAutoFit/>
          </a:bodyPr>
          <a:lstStyle/>
          <a:p>
            <a:pPr algn="ctr"/>
            <a:r>
              <a:rPr lang="en-US" sz="1100" b="1" dirty="0">
                <a:solidFill>
                  <a:srgbClr val="009999"/>
                </a:solidFill>
              </a:rPr>
              <a:t>I’m working but I’m working fewer hours. Am I they eligible for unemployment benefits?</a:t>
            </a:r>
          </a:p>
          <a:p>
            <a:pPr algn="ctr"/>
            <a:endParaRPr lang="en-US" sz="1100" b="1" dirty="0">
              <a:solidFill>
                <a:srgbClr val="009999"/>
              </a:solidFill>
            </a:endParaRPr>
          </a:p>
          <a:p>
            <a:pPr algn="ctr"/>
            <a:r>
              <a:rPr lang="en-US" sz="1100" u="sng" dirty="0"/>
              <a:t>Only Individuals who are partially unemployed due to lack of work may be eligible for unemployment benefits. </a:t>
            </a:r>
          </a:p>
          <a:p>
            <a:pPr algn="ctr"/>
            <a:endParaRPr lang="en-US" sz="1100" u="sng" dirty="0"/>
          </a:p>
          <a:p>
            <a:pPr algn="ctr"/>
            <a:r>
              <a:rPr lang="en-US" sz="1100" dirty="0"/>
              <a:t>Any earnings during the week claimed will reduce the number of benefits paid. Earnings equal to or over the benefit amount will result in no benefits for that week. </a:t>
            </a:r>
          </a:p>
        </p:txBody>
      </p:sp>
      <p:pic>
        <p:nvPicPr>
          <p:cNvPr id="3076" name="Picture 4" descr="Calendar Images | Free Vectors, Stock Photos &amp; PSD">
            <a:extLst>
              <a:ext uri="{FF2B5EF4-FFF2-40B4-BE49-F238E27FC236}">
                <a16:creationId xmlns:a16="http://schemas.microsoft.com/office/drawing/2014/main" id="{3D12C786-501B-7B3B-D714-135442FF8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310" y="1224797"/>
            <a:ext cx="1050034" cy="861512"/>
          </a:xfrm>
          <a:prstGeom prst="rect">
            <a:avLst/>
          </a:prstGeom>
          <a:noFill/>
          <a:ln>
            <a:solidFill>
              <a:srgbClr val="009999"/>
            </a:solidFill>
          </a:ln>
          <a:extLst>
            <a:ext uri="{909E8E84-426E-40DD-AFC4-6F175D3DCCD1}">
              <a14:hiddenFill xmlns:a14="http://schemas.microsoft.com/office/drawing/2010/main">
                <a:solidFill>
                  <a:srgbClr val="FFFFFF"/>
                </a:solidFill>
              </a14:hiddenFill>
            </a:ext>
          </a:extLst>
        </p:spPr>
      </p:pic>
      <p:pic>
        <p:nvPicPr>
          <p:cNvPr id="3078" name="Picture 6" descr="Hand with clock in flat design for time Royalty Free Vector">
            <a:extLst>
              <a:ext uri="{FF2B5EF4-FFF2-40B4-BE49-F238E27FC236}">
                <a16:creationId xmlns:a16="http://schemas.microsoft.com/office/drawing/2014/main" id="{B765F984-981D-2FF6-FDDB-1565BE10B4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160"/>
          <a:stretch/>
        </p:blipFill>
        <p:spPr bwMode="auto">
          <a:xfrm>
            <a:off x="3882267" y="1145882"/>
            <a:ext cx="966260" cy="947972"/>
          </a:xfrm>
          <a:prstGeom prst="flowChartConnector">
            <a:avLst/>
          </a:prstGeom>
          <a:noFill/>
          <a:ln>
            <a:solidFill>
              <a:srgbClr val="009999"/>
            </a:solidFill>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CAAE4A4-7951-5C08-6EDE-1307360AEC7B}"/>
              </a:ext>
            </a:extLst>
          </p:cNvPr>
          <p:cNvSpPr txBox="1"/>
          <p:nvPr/>
        </p:nvSpPr>
        <p:spPr>
          <a:xfrm>
            <a:off x="6105926" y="2401136"/>
            <a:ext cx="2453269" cy="1954381"/>
          </a:xfrm>
          <a:prstGeom prst="rect">
            <a:avLst/>
          </a:prstGeom>
          <a:noFill/>
        </p:spPr>
        <p:txBody>
          <a:bodyPr wrap="square">
            <a:spAutoFit/>
          </a:bodyPr>
          <a:lstStyle/>
          <a:p>
            <a:pPr algn="ctr"/>
            <a:r>
              <a:rPr lang="en-US" sz="1100" b="1" dirty="0">
                <a:solidFill>
                  <a:srgbClr val="009999"/>
                </a:solidFill>
              </a:rPr>
              <a:t>If an employee works in one state and lives in another, which state should they file for unemployment benefits under?</a:t>
            </a:r>
          </a:p>
          <a:p>
            <a:pPr algn="ctr"/>
            <a:endParaRPr lang="en-US" sz="1100" b="1" dirty="0">
              <a:solidFill>
                <a:srgbClr val="009999"/>
              </a:solidFill>
            </a:endParaRPr>
          </a:p>
          <a:p>
            <a:pPr algn="ctr"/>
            <a:r>
              <a:rPr lang="en-US" sz="1100" dirty="0"/>
              <a:t>Should file for unemployment in the state in which you worked. If you do file in another state your unemployment benefits will be determined by the rules of your former state.</a:t>
            </a:r>
          </a:p>
        </p:txBody>
      </p:sp>
      <p:pic>
        <p:nvPicPr>
          <p:cNvPr id="3080" name="Picture 8" descr="Us States Vector Art, Icons, and Graphics for Free Download">
            <a:extLst>
              <a:ext uri="{FF2B5EF4-FFF2-40B4-BE49-F238E27FC236}">
                <a16:creationId xmlns:a16="http://schemas.microsoft.com/office/drawing/2014/main" id="{016EFB49-C651-F06C-7084-6587E7F5B8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094" y="1000243"/>
            <a:ext cx="1756206" cy="1228116"/>
          </a:xfrm>
          <a:prstGeom prst="flowChartConnector">
            <a:avLst/>
          </a:prstGeom>
          <a:noFill/>
          <a:ln>
            <a:solidFill>
              <a:srgbClr val="009999"/>
            </a:solidFill>
          </a:ln>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D7610ABB-6E55-377C-1BEE-29D6673AC6A2}"/>
              </a:ext>
            </a:extLst>
          </p:cNvPr>
          <p:cNvCxnSpPr>
            <a:cxnSpLocks/>
          </p:cNvCxnSpPr>
          <p:nvPr/>
        </p:nvCxnSpPr>
        <p:spPr>
          <a:xfrm>
            <a:off x="0" y="791737"/>
            <a:ext cx="869442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AE61C0-92BF-6907-108D-C00E7A16CA06}"/>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436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Premium Photo | Stressed business woman working at office on laptop closed  her eyes looking worried tired and overwhelmed">
            <a:extLst>
              <a:ext uri="{FF2B5EF4-FFF2-40B4-BE49-F238E27FC236}">
                <a16:creationId xmlns:a16="http://schemas.microsoft.com/office/drawing/2014/main" id="{02D059BD-5C68-CA6C-B4EA-270E745AD524}"/>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846064" y="805945"/>
            <a:ext cx="7297936" cy="3742232"/>
          </a:xfrm>
          <a:prstGeom prst="hexagon">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6</a:t>
            </a:fld>
            <a:endParaRPr lang="en-US" dirty="0"/>
          </a:p>
        </p:txBody>
      </p:sp>
      <p:sp>
        <p:nvSpPr>
          <p:cNvPr id="2" name="TextBox 1">
            <a:extLst>
              <a:ext uri="{FF2B5EF4-FFF2-40B4-BE49-F238E27FC236}">
                <a16:creationId xmlns:a16="http://schemas.microsoft.com/office/drawing/2014/main" id="{2A28D5FE-29AC-4B81-CB27-8BBBF51C2C44}"/>
              </a:ext>
            </a:extLst>
          </p:cNvPr>
          <p:cNvSpPr txBox="1"/>
          <p:nvPr/>
        </p:nvSpPr>
        <p:spPr>
          <a:xfrm>
            <a:off x="281835" y="2468245"/>
            <a:ext cx="2392987" cy="1954381"/>
          </a:xfrm>
          <a:prstGeom prst="rect">
            <a:avLst/>
          </a:prstGeom>
          <a:solidFill>
            <a:srgbClr val="D0CECE">
              <a:alpha val="18824"/>
            </a:srgbClr>
          </a:solidFill>
        </p:spPr>
        <p:txBody>
          <a:bodyPr wrap="square" rtlCol="0">
            <a:spAutoFit/>
          </a:bodyPr>
          <a:lstStyle/>
          <a:p>
            <a:pPr algn="ctr"/>
            <a:r>
              <a:rPr lang="en-US" sz="1100" b="1" dirty="0">
                <a:solidFill>
                  <a:srgbClr val="009999"/>
                </a:solidFill>
              </a:rPr>
              <a:t>What should a person do if they believe someone has filed an unemployment claim fraudulently under their name?</a:t>
            </a:r>
          </a:p>
          <a:p>
            <a:pPr algn="ctr"/>
            <a:endParaRPr lang="en-US" sz="1100" b="1" dirty="0">
              <a:solidFill>
                <a:srgbClr val="009999"/>
              </a:solidFill>
            </a:endParaRPr>
          </a:p>
          <a:p>
            <a:pPr algn="ctr"/>
            <a:r>
              <a:rPr lang="en-US" sz="1100" dirty="0"/>
              <a:t>They should immediately call and report it to the state in which the unemployment benefits were filed. Additional information is available on all states unemployment sites to report identity theft. </a:t>
            </a:r>
          </a:p>
        </p:txBody>
      </p:sp>
      <p:sp>
        <p:nvSpPr>
          <p:cNvPr id="3" name="TextBox 2">
            <a:extLst>
              <a:ext uri="{FF2B5EF4-FFF2-40B4-BE49-F238E27FC236}">
                <a16:creationId xmlns:a16="http://schemas.microsoft.com/office/drawing/2014/main" id="{9E32031A-73F9-91F0-C309-0B9425198411}"/>
              </a:ext>
            </a:extLst>
          </p:cNvPr>
          <p:cNvSpPr txBox="1"/>
          <p:nvPr/>
        </p:nvSpPr>
        <p:spPr>
          <a:xfrm>
            <a:off x="2800853" y="2472079"/>
            <a:ext cx="2963915" cy="1785104"/>
          </a:xfrm>
          <a:prstGeom prst="rect">
            <a:avLst/>
          </a:prstGeom>
          <a:solidFill>
            <a:srgbClr val="D0CECE">
              <a:alpha val="18824"/>
            </a:srgbClr>
          </a:solidFill>
        </p:spPr>
        <p:txBody>
          <a:bodyPr wrap="square" rtlCol="0">
            <a:spAutoFit/>
          </a:bodyPr>
          <a:lstStyle/>
          <a:p>
            <a:pPr algn="ctr"/>
            <a:r>
              <a:rPr lang="en-US" sz="1100" b="1" dirty="0">
                <a:solidFill>
                  <a:srgbClr val="009999"/>
                </a:solidFill>
              </a:rPr>
              <a:t>Am I eligible for unemployment benefits if I’m on Family Medical Leave Act (FMLA) leave?</a:t>
            </a:r>
          </a:p>
          <a:p>
            <a:pPr algn="ctr"/>
            <a:endParaRPr lang="en-US" sz="1100" b="1" dirty="0">
              <a:solidFill>
                <a:srgbClr val="009999"/>
              </a:solidFill>
            </a:endParaRPr>
          </a:p>
          <a:p>
            <a:pPr algn="ctr"/>
            <a:r>
              <a:rPr lang="en-US" sz="1100" dirty="0"/>
              <a:t>No. Unemployment benefits are available only if you are unemployed. Employees on FMLA through their employer are not unemployed. Unemployment benefits would not be approved as the employee is not “able and available” for work. </a:t>
            </a:r>
          </a:p>
        </p:txBody>
      </p:sp>
      <p:sp>
        <p:nvSpPr>
          <p:cNvPr id="14" name="TextBox 13">
            <a:extLst>
              <a:ext uri="{FF2B5EF4-FFF2-40B4-BE49-F238E27FC236}">
                <a16:creationId xmlns:a16="http://schemas.microsoft.com/office/drawing/2014/main" id="{6CAAE4A4-7951-5C08-6EDE-1307360AEC7B}"/>
              </a:ext>
            </a:extLst>
          </p:cNvPr>
          <p:cNvSpPr txBox="1"/>
          <p:nvPr/>
        </p:nvSpPr>
        <p:spPr>
          <a:xfrm>
            <a:off x="5947562" y="2461595"/>
            <a:ext cx="2453269" cy="2123658"/>
          </a:xfrm>
          <a:prstGeom prst="rect">
            <a:avLst/>
          </a:prstGeom>
          <a:solidFill>
            <a:srgbClr val="D0CECE">
              <a:alpha val="18824"/>
            </a:srgbClr>
          </a:solidFill>
        </p:spPr>
        <p:txBody>
          <a:bodyPr wrap="square">
            <a:spAutoFit/>
          </a:bodyPr>
          <a:lstStyle/>
          <a:p>
            <a:pPr algn="ctr"/>
            <a:r>
              <a:rPr lang="en-US" sz="1100" b="1" dirty="0">
                <a:solidFill>
                  <a:srgbClr val="009999"/>
                </a:solidFill>
              </a:rPr>
              <a:t>Am I eligible for unemployment benefits when I’ve received a severance?</a:t>
            </a:r>
          </a:p>
          <a:p>
            <a:pPr algn="ctr"/>
            <a:endParaRPr lang="en-US" sz="1100" b="1" dirty="0">
              <a:solidFill>
                <a:srgbClr val="009999"/>
              </a:solidFill>
            </a:endParaRPr>
          </a:p>
          <a:p>
            <a:pPr algn="ctr"/>
            <a:r>
              <a:rPr lang="en-US" sz="1100" dirty="0"/>
              <a:t>A severance package provides the claimant time to seek other employment. </a:t>
            </a:r>
          </a:p>
          <a:p>
            <a:pPr algn="ctr"/>
            <a:endParaRPr lang="en-US" sz="1100" dirty="0"/>
          </a:p>
          <a:p>
            <a:pPr algn="ctr"/>
            <a:r>
              <a:rPr lang="en-US" sz="1100" dirty="0"/>
              <a:t>The state will allocate the severance and the claimant can collect unemployment benefits once the allocation period has ended. </a:t>
            </a:r>
          </a:p>
        </p:txBody>
      </p:sp>
      <p:pic>
        <p:nvPicPr>
          <p:cNvPr id="3080" name="Picture 8" descr="Us States Vector Art, Icons, and Graphics for Free Download">
            <a:extLst>
              <a:ext uri="{FF2B5EF4-FFF2-40B4-BE49-F238E27FC236}">
                <a16:creationId xmlns:a16="http://schemas.microsoft.com/office/drawing/2014/main" id="{016EFB49-C651-F06C-7084-6587E7F5B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093" y="1019712"/>
            <a:ext cx="1756206" cy="1228116"/>
          </a:xfrm>
          <a:prstGeom prst="flowChartConnector">
            <a:avLst/>
          </a:prstGeom>
          <a:noFill/>
          <a:ln>
            <a:solidFill>
              <a:srgbClr val="009999"/>
            </a:solidFill>
          </a:ln>
          <a:extLst>
            <a:ext uri="{909E8E84-426E-40DD-AFC4-6F175D3DCCD1}">
              <a14:hiddenFill xmlns:a14="http://schemas.microsoft.com/office/drawing/2010/main">
                <a:solidFill>
                  <a:srgbClr val="FFFFFF"/>
                </a:solidFill>
              </a14:hiddenFill>
            </a:ext>
          </a:extLst>
        </p:spPr>
      </p:pic>
      <p:pic>
        <p:nvPicPr>
          <p:cNvPr id="4098" name="Picture 2" descr="Thief Royalty Free Vector Image - VectorStock">
            <a:extLst>
              <a:ext uri="{FF2B5EF4-FFF2-40B4-BE49-F238E27FC236}">
                <a16:creationId xmlns:a16="http://schemas.microsoft.com/office/drawing/2014/main" id="{57BD79F2-8490-B6C0-C084-A1AF81F617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027"/>
          <a:stretch/>
        </p:blipFill>
        <p:spPr bwMode="auto">
          <a:xfrm>
            <a:off x="1034758" y="1001728"/>
            <a:ext cx="1399943" cy="1360335"/>
          </a:xfrm>
          <a:prstGeom prst="flowChartConnector">
            <a:avLst/>
          </a:prstGeom>
          <a:noFill/>
          <a:ln>
            <a:solidFill>
              <a:srgbClr val="009999"/>
            </a:solidFill>
          </a:ln>
          <a:extLst>
            <a:ext uri="{909E8E84-426E-40DD-AFC4-6F175D3DCCD1}">
              <a14:hiddenFill xmlns:a14="http://schemas.microsoft.com/office/drawing/2010/main">
                <a:solidFill>
                  <a:srgbClr val="FFFFFF"/>
                </a:solidFill>
              </a14:hiddenFill>
            </a:ext>
          </a:extLst>
        </p:spPr>
      </p:pic>
      <p:pic>
        <p:nvPicPr>
          <p:cNvPr id="4100" name="Picture 4" descr="349 imágenes de Fmla - Imágenes, fotos y vectores de stock | Shutterstock">
            <a:extLst>
              <a:ext uri="{FF2B5EF4-FFF2-40B4-BE49-F238E27FC236}">
                <a16:creationId xmlns:a16="http://schemas.microsoft.com/office/drawing/2014/main" id="{E5C2EFE0-E108-F142-F33D-53C8C515318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95" r="16204" b="8546"/>
          <a:stretch/>
        </p:blipFill>
        <p:spPr bwMode="auto">
          <a:xfrm>
            <a:off x="3587318" y="1004562"/>
            <a:ext cx="1556158" cy="1355511"/>
          </a:xfrm>
          <a:prstGeom prst="flowChartConnector">
            <a:avLst/>
          </a:prstGeom>
          <a:noFill/>
          <a:ln>
            <a:solidFill>
              <a:srgbClr val="009999"/>
            </a:solidFill>
          </a:ln>
          <a:extLst>
            <a:ext uri="{909E8E84-426E-40DD-AFC4-6F175D3DCCD1}">
              <a14:hiddenFill xmlns:a14="http://schemas.microsoft.com/office/drawing/2010/main">
                <a:solidFill>
                  <a:srgbClr val="FFFFFF"/>
                </a:solidFill>
              </a14:hiddenFill>
            </a:ext>
          </a:extLst>
        </p:spPr>
      </p:pic>
      <p:sp>
        <p:nvSpPr>
          <p:cNvPr id="8" name="Title 2">
            <a:extLst>
              <a:ext uri="{FF2B5EF4-FFF2-40B4-BE49-F238E27FC236}">
                <a16:creationId xmlns:a16="http://schemas.microsoft.com/office/drawing/2014/main" id="{2C839193-ACDE-3C25-61A6-EB53411B2508}"/>
              </a:ext>
            </a:extLst>
          </p:cNvPr>
          <p:cNvSpPr>
            <a:spLocks noGrp="1"/>
          </p:cNvSpPr>
          <p:nvPr>
            <p:ph type="title"/>
          </p:nvPr>
        </p:nvSpPr>
        <p:spPr>
          <a:xfrm>
            <a:off x="1478329" y="315455"/>
            <a:ext cx="5774136" cy="369333"/>
          </a:xfrm>
        </p:spPr>
        <p:txBody>
          <a:bodyPr/>
          <a:lstStyle/>
          <a:p>
            <a:pPr algn="ctr"/>
            <a:r>
              <a:rPr lang="en-US" sz="2800" dirty="0">
                <a:solidFill>
                  <a:srgbClr val="FA6D26"/>
                </a:solidFill>
              </a:rPr>
              <a:t>Frequently Asked Questions</a:t>
            </a:r>
          </a:p>
        </p:txBody>
      </p:sp>
      <p:cxnSp>
        <p:nvCxnSpPr>
          <p:cNvPr id="10" name="Straight Connector 9">
            <a:extLst>
              <a:ext uri="{FF2B5EF4-FFF2-40B4-BE49-F238E27FC236}">
                <a16:creationId xmlns:a16="http://schemas.microsoft.com/office/drawing/2014/main" id="{02D7430E-C212-B117-D25D-0A7F994164A2}"/>
              </a:ext>
            </a:extLst>
          </p:cNvPr>
          <p:cNvCxnSpPr>
            <a:cxnSpLocks/>
          </p:cNvCxnSpPr>
          <p:nvPr/>
        </p:nvCxnSpPr>
        <p:spPr>
          <a:xfrm>
            <a:off x="0" y="791737"/>
            <a:ext cx="869442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8905C2F-080F-9EDF-1FF0-1C623A5E05E7}"/>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27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Worried business man sitting in the office - Pure IT Services">
            <a:extLst>
              <a:ext uri="{FF2B5EF4-FFF2-40B4-BE49-F238E27FC236}">
                <a16:creationId xmlns:a16="http://schemas.microsoft.com/office/drawing/2014/main" id="{813F408C-85BE-2FA5-65AA-3192A3BF6C4D}"/>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l="-165" t="-16503" b="-16503"/>
          <a:stretch/>
        </p:blipFill>
        <p:spPr bwMode="auto">
          <a:xfrm>
            <a:off x="1520535" y="170057"/>
            <a:ext cx="5812025" cy="4973443"/>
          </a:xfrm>
          <a:prstGeom prst="hexagon">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7</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478329" y="315455"/>
            <a:ext cx="5774136" cy="369333"/>
          </a:xfrm>
        </p:spPr>
        <p:txBody>
          <a:bodyPr/>
          <a:lstStyle/>
          <a:p>
            <a:pPr algn="ctr"/>
            <a:r>
              <a:rPr lang="en-US" sz="2800" dirty="0">
                <a:solidFill>
                  <a:srgbClr val="FA6D26"/>
                </a:solidFill>
              </a:rPr>
              <a:t>Frequently Asked Questions</a:t>
            </a:r>
          </a:p>
        </p:txBody>
      </p:sp>
      <p:sp>
        <p:nvSpPr>
          <p:cNvPr id="2" name="TextBox 1">
            <a:extLst>
              <a:ext uri="{FF2B5EF4-FFF2-40B4-BE49-F238E27FC236}">
                <a16:creationId xmlns:a16="http://schemas.microsoft.com/office/drawing/2014/main" id="{2A28D5FE-29AC-4B81-CB27-8BBBF51C2C44}"/>
              </a:ext>
            </a:extLst>
          </p:cNvPr>
          <p:cNvSpPr txBox="1"/>
          <p:nvPr/>
        </p:nvSpPr>
        <p:spPr>
          <a:xfrm>
            <a:off x="389977" y="2126803"/>
            <a:ext cx="2319454" cy="2123658"/>
          </a:xfrm>
          <a:prstGeom prst="rect">
            <a:avLst/>
          </a:prstGeom>
          <a:noFill/>
        </p:spPr>
        <p:txBody>
          <a:bodyPr wrap="square" rtlCol="0">
            <a:spAutoFit/>
          </a:bodyPr>
          <a:lstStyle/>
          <a:p>
            <a:pPr algn="ctr"/>
            <a:r>
              <a:rPr lang="en-US" sz="1100" b="1" dirty="0">
                <a:solidFill>
                  <a:srgbClr val="009999"/>
                </a:solidFill>
              </a:rPr>
              <a:t>If I’ve quit, am I eligible for unemployment benefits?</a:t>
            </a:r>
          </a:p>
          <a:p>
            <a:pPr algn="ctr"/>
            <a:endParaRPr lang="en-US" sz="1100" b="1" dirty="0">
              <a:solidFill>
                <a:srgbClr val="009999"/>
              </a:solidFill>
            </a:endParaRPr>
          </a:p>
          <a:p>
            <a:pPr algn="ctr"/>
            <a:r>
              <a:rPr lang="en-US" sz="1100" dirty="0"/>
              <a:t>An employee who quits is typically not eligible for unemployment benefits, however, if they can prove they tried to resolve any issues prior to quitting and the state finds they quit with good cause they can potentially collect unemployment benefits. This does vary by state. </a:t>
            </a:r>
          </a:p>
        </p:txBody>
      </p:sp>
      <p:sp>
        <p:nvSpPr>
          <p:cNvPr id="3" name="TextBox 2">
            <a:extLst>
              <a:ext uri="{FF2B5EF4-FFF2-40B4-BE49-F238E27FC236}">
                <a16:creationId xmlns:a16="http://schemas.microsoft.com/office/drawing/2014/main" id="{9E32031A-73F9-91F0-C309-0B9425198411}"/>
              </a:ext>
            </a:extLst>
          </p:cNvPr>
          <p:cNvSpPr txBox="1"/>
          <p:nvPr/>
        </p:nvSpPr>
        <p:spPr>
          <a:xfrm>
            <a:off x="2865253" y="2132938"/>
            <a:ext cx="2963915" cy="2462213"/>
          </a:xfrm>
          <a:prstGeom prst="rect">
            <a:avLst/>
          </a:prstGeom>
          <a:noFill/>
        </p:spPr>
        <p:txBody>
          <a:bodyPr wrap="square" rtlCol="0">
            <a:spAutoFit/>
          </a:bodyPr>
          <a:lstStyle/>
          <a:p>
            <a:pPr algn="ctr"/>
            <a:r>
              <a:rPr lang="en-US" sz="1100" b="1" dirty="0">
                <a:solidFill>
                  <a:srgbClr val="009999"/>
                </a:solidFill>
              </a:rPr>
              <a:t>Can an independent contractor who did work for our company has filed for unemployment benefits. Who is liable for any unemployment paid to this individual?</a:t>
            </a:r>
          </a:p>
          <a:p>
            <a:pPr algn="ctr"/>
            <a:endParaRPr lang="en-US" sz="1100" b="1" dirty="0"/>
          </a:p>
          <a:p>
            <a:pPr algn="ctr"/>
            <a:r>
              <a:rPr lang="en-US" sz="1100" dirty="0"/>
              <a:t>If the independent contractor worked their own scheduled days and hours, and </a:t>
            </a:r>
            <a:r>
              <a:rPr lang="en-US" sz="1100" b="1" dirty="0"/>
              <a:t>used their own property/equipment, </a:t>
            </a:r>
            <a:r>
              <a:rPr lang="en-US" sz="1100" dirty="0"/>
              <a:t>they would </a:t>
            </a:r>
            <a:r>
              <a:rPr lang="en-US" sz="1100" u="sng" dirty="0">
                <a:solidFill>
                  <a:srgbClr val="FA6A22"/>
                </a:solidFill>
              </a:rPr>
              <a:t>not be considered an employee of the company</a:t>
            </a:r>
            <a:r>
              <a:rPr lang="en-US" sz="1100" dirty="0"/>
              <a:t>. If they worked the employer’s scheduled </a:t>
            </a:r>
            <a:r>
              <a:rPr lang="en-US" sz="1100" b="1" dirty="0"/>
              <a:t>hours and utilized company property/equipment </a:t>
            </a:r>
            <a:r>
              <a:rPr lang="en-US" sz="1100" dirty="0"/>
              <a:t>you could potentially </a:t>
            </a:r>
            <a:r>
              <a:rPr lang="en-US" sz="1100" u="sng" dirty="0">
                <a:solidFill>
                  <a:srgbClr val="FA6A22"/>
                </a:solidFill>
              </a:rPr>
              <a:t>be a chargeable employer</a:t>
            </a:r>
            <a:r>
              <a:rPr lang="en-US" sz="1100" dirty="0">
                <a:solidFill>
                  <a:srgbClr val="FA6A22"/>
                </a:solidFill>
              </a:rPr>
              <a:t>.</a:t>
            </a:r>
          </a:p>
        </p:txBody>
      </p:sp>
      <p:sp>
        <p:nvSpPr>
          <p:cNvPr id="14" name="TextBox 13">
            <a:extLst>
              <a:ext uri="{FF2B5EF4-FFF2-40B4-BE49-F238E27FC236}">
                <a16:creationId xmlns:a16="http://schemas.microsoft.com/office/drawing/2014/main" id="{6CAAE4A4-7951-5C08-6EDE-1307360AEC7B}"/>
              </a:ext>
            </a:extLst>
          </p:cNvPr>
          <p:cNvSpPr txBox="1"/>
          <p:nvPr/>
        </p:nvSpPr>
        <p:spPr>
          <a:xfrm>
            <a:off x="6105925" y="2128296"/>
            <a:ext cx="2453269" cy="1277273"/>
          </a:xfrm>
          <a:prstGeom prst="rect">
            <a:avLst/>
          </a:prstGeom>
          <a:noFill/>
        </p:spPr>
        <p:txBody>
          <a:bodyPr wrap="square">
            <a:spAutoFit/>
          </a:bodyPr>
          <a:lstStyle/>
          <a:p>
            <a:pPr algn="ctr"/>
            <a:r>
              <a:rPr lang="en-US" sz="1100" b="1" dirty="0">
                <a:solidFill>
                  <a:srgbClr val="009999"/>
                </a:solidFill>
              </a:rPr>
              <a:t>What to do if the Unemployment office government agency calls to verify past work hours or pay?</a:t>
            </a:r>
          </a:p>
          <a:p>
            <a:pPr algn="ctr"/>
            <a:endParaRPr lang="en-US" sz="1100" b="1" dirty="0">
              <a:solidFill>
                <a:srgbClr val="009999"/>
              </a:solidFill>
            </a:endParaRPr>
          </a:p>
          <a:p>
            <a:pPr algn="ctr"/>
            <a:r>
              <a:rPr lang="en-US" sz="1100" dirty="0"/>
              <a:t>Have them send the request to us and we will forward the email to UC@vensure.com </a:t>
            </a:r>
          </a:p>
        </p:txBody>
      </p:sp>
      <p:cxnSp>
        <p:nvCxnSpPr>
          <p:cNvPr id="15" name="Straight Connector 14">
            <a:extLst>
              <a:ext uri="{FF2B5EF4-FFF2-40B4-BE49-F238E27FC236}">
                <a16:creationId xmlns:a16="http://schemas.microsoft.com/office/drawing/2014/main" id="{D7610ABB-6E55-377C-1BEE-29D6673AC6A2}"/>
              </a:ext>
            </a:extLst>
          </p:cNvPr>
          <p:cNvCxnSpPr>
            <a:cxnSpLocks/>
          </p:cNvCxnSpPr>
          <p:nvPr/>
        </p:nvCxnSpPr>
        <p:spPr>
          <a:xfrm>
            <a:off x="0" y="791737"/>
            <a:ext cx="869442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AE61C0-92BF-6907-108D-C00E7A16CA06}"/>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pic>
        <p:nvPicPr>
          <p:cNvPr id="5122" name="Picture 2" descr="Holding envelope with text i quit job Royalty Free Vector">
            <a:extLst>
              <a:ext uri="{FF2B5EF4-FFF2-40B4-BE49-F238E27FC236}">
                <a16:creationId xmlns:a16="http://schemas.microsoft.com/office/drawing/2014/main" id="{824475E9-6382-57DE-337E-43CACFDA99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810"/>
          <a:stretch/>
        </p:blipFill>
        <p:spPr bwMode="auto">
          <a:xfrm>
            <a:off x="995518" y="973282"/>
            <a:ext cx="1050034" cy="1023808"/>
          </a:xfrm>
          <a:prstGeom prst="flowChartConnector">
            <a:avLst/>
          </a:prstGeom>
          <a:noFill/>
          <a:ln>
            <a:solidFill>
              <a:srgbClr val="009999"/>
            </a:solidFill>
          </a:ln>
          <a:extLst>
            <a:ext uri="{909E8E84-426E-40DD-AFC4-6F175D3DCCD1}">
              <a14:hiddenFill xmlns:a14="http://schemas.microsoft.com/office/drawing/2010/main">
                <a:solidFill>
                  <a:srgbClr val="FFFFFF"/>
                </a:solidFill>
              </a14:hiddenFill>
            </a:ext>
          </a:extLst>
        </p:spPr>
      </p:pic>
      <p:pic>
        <p:nvPicPr>
          <p:cNvPr id="5124" name="Picture 4" descr="Contractor icon Royalty Free Vector Image - VectorStock">
            <a:extLst>
              <a:ext uri="{FF2B5EF4-FFF2-40B4-BE49-F238E27FC236}">
                <a16:creationId xmlns:a16="http://schemas.microsoft.com/office/drawing/2014/main" id="{9F59F000-2B01-AC0A-53B9-8C2A84DD40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859"/>
          <a:stretch/>
        </p:blipFill>
        <p:spPr bwMode="auto">
          <a:xfrm>
            <a:off x="3840380" y="945870"/>
            <a:ext cx="1050034" cy="1051219"/>
          </a:xfrm>
          <a:prstGeom prst="flowChartConnector">
            <a:avLst/>
          </a:prstGeom>
          <a:noFill/>
          <a:ln>
            <a:solidFill>
              <a:srgbClr val="009999"/>
            </a:solidFill>
          </a:ln>
          <a:extLst>
            <a:ext uri="{909E8E84-426E-40DD-AFC4-6F175D3DCCD1}">
              <a14:hiddenFill xmlns:a14="http://schemas.microsoft.com/office/drawing/2010/main">
                <a:solidFill>
                  <a:srgbClr val="FFFFFF"/>
                </a:solidFill>
              </a14:hiddenFill>
            </a:ext>
          </a:extLst>
        </p:spPr>
      </p:pic>
      <p:pic>
        <p:nvPicPr>
          <p:cNvPr id="5126" name="Picture 6" descr="Government Vectores, Iconos, Gráficos y Fondos para Descargar Gratis">
            <a:extLst>
              <a:ext uri="{FF2B5EF4-FFF2-40B4-BE49-F238E27FC236}">
                <a16:creationId xmlns:a16="http://schemas.microsoft.com/office/drawing/2014/main" id="{3542F91D-2776-491F-8005-A332BB88AA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7448" y="947055"/>
            <a:ext cx="1050034" cy="1050034"/>
          </a:xfrm>
          <a:prstGeom prst="flowChartConnector">
            <a:avLst/>
          </a:prstGeom>
          <a:noFill/>
          <a:ln>
            <a:solidFill>
              <a:srgbClr val="0099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785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orried business man sitting in the office - Pure IT Services">
            <a:extLst>
              <a:ext uri="{FF2B5EF4-FFF2-40B4-BE49-F238E27FC236}">
                <a16:creationId xmlns:a16="http://schemas.microsoft.com/office/drawing/2014/main" id="{70BFC62E-D7AB-00FF-E8A6-84BA3D5E9281}"/>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65" t="-16503" b="-16503"/>
          <a:stretch/>
        </p:blipFill>
        <p:spPr bwMode="auto">
          <a:xfrm>
            <a:off x="0" y="170057"/>
            <a:ext cx="5812025" cy="4973443"/>
          </a:xfrm>
          <a:prstGeom prst="hexagon">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931127" y="397252"/>
            <a:ext cx="7281746" cy="499713"/>
          </a:xfrm>
        </p:spPr>
        <p:txBody>
          <a:bodyPr/>
          <a:lstStyle/>
          <a:p>
            <a:pPr algn="ctr"/>
            <a:r>
              <a:rPr lang="en-US" sz="2800" dirty="0">
                <a:solidFill>
                  <a:srgbClr val="FA6D26"/>
                </a:solidFill>
              </a:rPr>
              <a:t>Be Prepared!</a:t>
            </a:r>
          </a:p>
        </p:txBody>
      </p:sp>
      <p:sp>
        <p:nvSpPr>
          <p:cNvPr id="9" name="TextBox 8">
            <a:extLst>
              <a:ext uri="{FF2B5EF4-FFF2-40B4-BE49-F238E27FC236}">
                <a16:creationId xmlns:a16="http://schemas.microsoft.com/office/drawing/2014/main" id="{C096C2E0-B701-B724-C628-096E9A8C3FF7}"/>
              </a:ext>
            </a:extLst>
          </p:cNvPr>
          <p:cNvSpPr txBox="1"/>
          <p:nvPr/>
        </p:nvSpPr>
        <p:spPr>
          <a:xfrm>
            <a:off x="2718142" y="1095505"/>
            <a:ext cx="5812024" cy="1169551"/>
          </a:xfrm>
          <a:prstGeom prst="rect">
            <a:avLst/>
          </a:prstGeom>
          <a:noFill/>
        </p:spPr>
        <p:txBody>
          <a:bodyPr wrap="square" rtlCol="0">
            <a:spAutoFit/>
          </a:bodyPr>
          <a:lstStyle/>
          <a:p>
            <a:pPr algn="ctr"/>
            <a:r>
              <a:rPr lang="en-US" sz="1400" dirty="0">
                <a:effectLst/>
                <a:ea typeface="Calibri" panose="020F0502020204030204" pitchFamily="34" charset="0"/>
                <a:cs typeface="Times New Roman" panose="02020603050405020304" pitchFamily="18" charset="0"/>
              </a:rPr>
              <a:t>As ER associates, we must provide the </a:t>
            </a:r>
            <a:r>
              <a:rPr lang="en-US" sz="1400" b="1" dirty="0">
                <a:solidFill>
                  <a:srgbClr val="009999"/>
                </a:solidFill>
                <a:effectLst/>
                <a:ea typeface="Calibri" panose="020F0502020204030204" pitchFamily="34" charset="0"/>
                <a:cs typeface="Times New Roman" panose="02020603050405020304" pitchFamily="18" charset="0"/>
              </a:rPr>
              <a:t>general information</a:t>
            </a:r>
            <a:r>
              <a:rPr lang="en-US" sz="1400" dirty="0">
                <a:effectLst/>
                <a:ea typeface="Calibri" panose="020F0502020204030204" pitchFamily="34" charset="0"/>
                <a:cs typeface="Times New Roman" panose="02020603050405020304" pitchFamily="18" charset="0"/>
              </a:rPr>
              <a:t> of unemployment benefits to employees. </a:t>
            </a:r>
          </a:p>
          <a:p>
            <a:pPr algn="ctr"/>
            <a:endParaRPr lang="en-US" sz="1400" dirty="0">
              <a:ea typeface="Calibri" panose="020F0502020204030204" pitchFamily="34" charset="0"/>
              <a:cs typeface="Times New Roman" panose="02020603050405020304" pitchFamily="18" charset="0"/>
            </a:endParaRPr>
          </a:p>
          <a:p>
            <a:pPr algn="ctr"/>
            <a:r>
              <a:rPr lang="en-US" sz="1400" dirty="0">
                <a:effectLst/>
                <a:ea typeface="Calibri" panose="020F0502020204030204" pitchFamily="34" charset="0"/>
                <a:cs typeface="Times New Roman" panose="02020603050405020304" pitchFamily="18" charset="0"/>
              </a:rPr>
              <a:t>Most of questions regarding details of the program and paperwork will be handled by </a:t>
            </a:r>
            <a:r>
              <a:rPr lang="en-US" sz="1400" b="1" i="1" u="sng" dirty="0">
                <a:effectLst/>
                <a:ea typeface="Calibri" panose="020F0502020204030204" pitchFamily="34" charset="0"/>
                <a:cs typeface="Times New Roman" panose="02020603050405020304" pitchFamily="18" charset="0"/>
              </a:rPr>
              <a:t>the state’s Unemployment Insurance Program.</a:t>
            </a:r>
          </a:p>
        </p:txBody>
      </p:sp>
      <p:sp>
        <p:nvSpPr>
          <p:cNvPr id="2" name="TextBox 1">
            <a:extLst>
              <a:ext uri="{FF2B5EF4-FFF2-40B4-BE49-F238E27FC236}">
                <a16:creationId xmlns:a16="http://schemas.microsoft.com/office/drawing/2014/main" id="{537B22C6-70E5-F1F0-9783-BCCF436D3E70}"/>
              </a:ext>
            </a:extLst>
          </p:cNvPr>
          <p:cNvSpPr txBox="1"/>
          <p:nvPr/>
        </p:nvSpPr>
        <p:spPr>
          <a:xfrm>
            <a:off x="2530273" y="2574381"/>
            <a:ext cx="6187763" cy="1815882"/>
          </a:xfrm>
          <a:prstGeom prst="rect">
            <a:avLst/>
          </a:prstGeom>
          <a:noFill/>
        </p:spPr>
        <p:txBody>
          <a:bodyPr wrap="square" rtlCol="0">
            <a:spAutoFit/>
          </a:bodyPr>
          <a:lstStyle/>
          <a:p>
            <a:pPr algn="r"/>
            <a:r>
              <a:rPr lang="en-US" sz="1400" b="1" dirty="0">
                <a:solidFill>
                  <a:srgbClr val="009999"/>
                </a:solidFill>
                <a:effectLst/>
                <a:ea typeface="Calibri" panose="020F0502020204030204" pitchFamily="34" charset="0"/>
                <a:cs typeface="Times New Roman" panose="02020603050405020304" pitchFamily="18" charset="0"/>
              </a:rPr>
              <a:t>CLIENT: </a:t>
            </a:r>
            <a:r>
              <a:rPr lang="en-US" sz="1400" b="1" dirty="0">
                <a:solidFill>
                  <a:srgbClr val="706866"/>
                </a:solidFill>
                <a:effectLst/>
                <a:ea typeface="Calibri" panose="020F0502020204030204" pitchFamily="34" charset="0"/>
                <a:cs typeface="Times New Roman" panose="02020603050405020304" pitchFamily="18" charset="0"/>
              </a:rPr>
              <a:t>One of my employees has been denied unemployment benefits and we did not contest the claim. Can you call the unemployment office and speak on their behalf?</a:t>
            </a:r>
          </a:p>
          <a:p>
            <a:pPr algn="r"/>
            <a:endParaRPr lang="en-US" sz="1400" b="1" dirty="0">
              <a:solidFill>
                <a:srgbClr val="706866"/>
              </a:solidFill>
              <a:effectLst/>
              <a:ea typeface="Calibri" panose="020F0502020204030204" pitchFamily="34" charset="0"/>
              <a:cs typeface="Times New Roman" panose="02020603050405020304" pitchFamily="18" charset="0"/>
            </a:endParaRPr>
          </a:p>
          <a:p>
            <a:pPr algn="r"/>
            <a:r>
              <a:rPr lang="en-US" sz="1400" dirty="0">
                <a:effectLst/>
                <a:ea typeface="Calibri" panose="020F0502020204030204" pitchFamily="34" charset="0"/>
                <a:cs typeface="Times New Roman" panose="02020603050405020304" pitchFamily="18" charset="0"/>
              </a:rPr>
              <a:t>Unfortunately, we are only authorized to represent the employer and cannot represent the claimant in any capacity. The claimant will need to call the unemployment office in the state in which they filed to resolve any issues.</a:t>
            </a:r>
          </a:p>
          <a:p>
            <a:pPr algn="r"/>
            <a:endParaRPr lang="en-US" sz="1400" dirty="0">
              <a:effectLst/>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3FCD6FBD-9C96-47DD-DBD9-E2FBFA81B99B}"/>
              </a:ext>
            </a:extLst>
          </p:cNvPr>
          <p:cNvCxnSpPr>
            <a:cxnSpLocks/>
          </p:cNvCxnSpPr>
          <p:nvPr/>
        </p:nvCxnSpPr>
        <p:spPr>
          <a:xfrm>
            <a:off x="0" y="791737"/>
            <a:ext cx="8694420" cy="0"/>
          </a:xfrm>
          <a:prstGeom prst="line">
            <a:avLst/>
          </a:prstGeom>
          <a:ln w="38100">
            <a:solidFill>
              <a:srgbClr val="E7E6E6">
                <a:alpha val="72157"/>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CD0E76-75A0-E80A-0045-E047CE92877B}"/>
              </a:ext>
            </a:extLst>
          </p:cNvPr>
          <p:cNvCxnSpPr>
            <a:cxnSpLocks/>
          </p:cNvCxnSpPr>
          <p:nvPr/>
        </p:nvCxnSpPr>
        <p:spPr>
          <a:xfrm>
            <a:off x="0" y="4522158"/>
            <a:ext cx="9144000" cy="26019"/>
          </a:xfrm>
          <a:prstGeom prst="line">
            <a:avLst/>
          </a:prstGeom>
          <a:ln w="38100">
            <a:solidFill>
              <a:srgbClr val="AFABAB">
                <a:alpha val="41176"/>
              </a:srgbClr>
            </a:solidFill>
          </a:ln>
        </p:spPr>
        <p:style>
          <a:lnRef idx="1">
            <a:schemeClr val="accent1"/>
          </a:lnRef>
          <a:fillRef idx="0">
            <a:schemeClr val="accent1"/>
          </a:fillRef>
          <a:effectRef idx="0">
            <a:schemeClr val="accent1"/>
          </a:effectRef>
          <a:fontRef idx="minor">
            <a:schemeClr val="tx1"/>
          </a:fontRef>
        </p:style>
      </p:cxnSp>
      <p:pic>
        <p:nvPicPr>
          <p:cNvPr id="6146" name="Picture 2" descr="Smart man Vectors &amp; Illustrations for Free Download | Freepik">
            <a:extLst>
              <a:ext uri="{FF2B5EF4-FFF2-40B4-BE49-F238E27FC236}">
                <a16:creationId xmlns:a16="http://schemas.microsoft.com/office/drawing/2014/main" id="{114A12A6-7C30-0EC0-641D-A88EA2693B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724"/>
          <a:stretch/>
        </p:blipFill>
        <p:spPr bwMode="auto">
          <a:xfrm>
            <a:off x="432659" y="1515614"/>
            <a:ext cx="2473353" cy="2282327"/>
          </a:xfrm>
          <a:prstGeom prst="flowChartConnector">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701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53A144-7F26-C044-B0B0-AAA92B7724C3}"/>
              </a:ext>
            </a:extLst>
          </p:cNvPr>
          <p:cNvSpPr>
            <a:spLocks noGrp="1"/>
          </p:cNvSpPr>
          <p:nvPr>
            <p:ph type="title"/>
          </p:nvPr>
        </p:nvSpPr>
        <p:spPr>
          <a:xfrm>
            <a:off x="589018" y="2141034"/>
            <a:ext cx="5083023" cy="655804"/>
          </a:xfrm>
        </p:spPr>
        <p:txBody>
          <a:bodyPr/>
          <a:lstStyle/>
          <a:p>
            <a:r>
              <a:rPr lang="en-US" dirty="0"/>
              <a:t>Questions</a:t>
            </a:r>
            <a:r>
              <a:rPr lang="es-US" dirty="0"/>
              <a:t>?</a:t>
            </a:r>
            <a:endParaRPr lang="en-US" dirty="0"/>
          </a:p>
        </p:txBody>
      </p:sp>
      <p:sp>
        <p:nvSpPr>
          <p:cNvPr id="4" name="Slide Number Placeholder 3">
            <a:extLst>
              <a:ext uri="{FF2B5EF4-FFF2-40B4-BE49-F238E27FC236}">
                <a16:creationId xmlns:a16="http://schemas.microsoft.com/office/drawing/2014/main" id="{C0396F9E-4B4B-C84C-8F32-7F06466151DC}"/>
              </a:ext>
            </a:extLst>
          </p:cNvPr>
          <p:cNvSpPr>
            <a:spLocks noGrp="1"/>
          </p:cNvSpPr>
          <p:nvPr>
            <p:ph type="sldNum" sz="quarter" idx="12"/>
          </p:nvPr>
        </p:nvSpPr>
        <p:spPr/>
        <p:txBody>
          <a:bodyPr/>
          <a:lstStyle/>
          <a:p>
            <a:fld id="{00000000-1234-1234-1234-123412341234}" type="slidenum">
              <a:rPr lang="en-US" smtClean="0"/>
              <a:pPr/>
              <a:t>9</a:t>
            </a:fld>
            <a:endParaRPr lang="en-US"/>
          </a:p>
        </p:txBody>
      </p:sp>
    </p:spTree>
    <p:extLst>
      <p:ext uri="{BB962C8B-B14F-4D97-AF65-F5344CB8AC3E}">
        <p14:creationId xmlns:p14="http://schemas.microsoft.com/office/powerpoint/2010/main" val="109691759"/>
      </p:ext>
    </p:extLst>
  </p:cSld>
  <p:clrMapOvr>
    <a:masterClrMapping/>
  </p:clrMapOvr>
</p:sld>
</file>

<file path=ppt/theme/theme1.xml><?xml version="1.0" encoding="utf-8"?>
<a:theme xmlns:a="http://schemas.openxmlformats.org/drawingml/2006/main" name="Vensure PPT Template">
  <a:themeElements>
    <a:clrScheme name="Vensure">
      <a:dk1>
        <a:srgbClr val="000000"/>
      </a:dk1>
      <a:lt1>
        <a:srgbClr val="FFFFFF"/>
      </a:lt1>
      <a:dk2>
        <a:srgbClr val="44546A"/>
      </a:dk2>
      <a:lt2>
        <a:srgbClr val="E7E6E6"/>
      </a:lt2>
      <a:accent1>
        <a:srgbClr val="E05106"/>
      </a:accent1>
      <a:accent2>
        <a:srgbClr val="6C6F70"/>
      </a:accent2>
      <a:accent3>
        <a:srgbClr val="00A5B5"/>
      </a:accent3>
      <a:accent4>
        <a:srgbClr val="E18849"/>
      </a:accent4>
      <a:accent5>
        <a:srgbClr val="A71930"/>
      </a:accent5>
      <a:accent6>
        <a:srgbClr val="69BE47"/>
      </a:accent6>
      <a:hlink>
        <a:srgbClr val="E05106"/>
      </a:hlink>
      <a:folHlink>
        <a:srgbClr val="3B0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92A58BE00B1545AA1A12C2241357A0" ma:contentTypeVersion="16" ma:contentTypeDescription="Create a new document." ma:contentTypeScope="" ma:versionID="f990e31ca3e6a2f3c25af19ee732136a">
  <xsd:schema xmlns:xsd="http://www.w3.org/2001/XMLSchema" xmlns:xs="http://www.w3.org/2001/XMLSchema" xmlns:p="http://schemas.microsoft.com/office/2006/metadata/properties" xmlns:ns2="3033b280-ae71-40d6-aa29-5fd3ac97e96f" xmlns:ns3="9116cb9f-bd0d-43bf-83a7-1685e5d6ba3a" targetNamespace="http://schemas.microsoft.com/office/2006/metadata/properties" ma:root="true" ma:fieldsID="09a62feaea0e5bed8f36ab825d73174d" ns2:_="" ns3:_="">
    <xsd:import namespace="3033b280-ae71-40d6-aa29-5fd3ac97e96f"/>
    <xsd:import namespace="9116cb9f-bd0d-43bf-83a7-1685e5d6ba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33b280-ae71-40d6-aa29-5fd3ac97e9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269d6d-f8a2-4d27-bd71-c96a8741e6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16cb9f-bd0d-43bf-83a7-1685e5d6ba3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6a6ed9-464b-4bc5-b25f-4d225d3d0700}" ma:internalName="TaxCatchAll" ma:showField="CatchAllData" ma:web="9116cb9f-bd0d-43bf-83a7-1685e5d6ba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CFB102-7F17-45F2-933E-88DE3F82EAFC}">
  <ds:schemaRefs>
    <ds:schemaRef ds:uri="http://schemas.microsoft.com/sharepoint/v3/contenttype/forms"/>
  </ds:schemaRefs>
</ds:datastoreItem>
</file>

<file path=customXml/itemProps2.xml><?xml version="1.0" encoding="utf-8"?>
<ds:datastoreItem xmlns:ds="http://schemas.openxmlformats.org/officeDocument/2006/customXml" ds:itemID="{4D8AD5A0-97F0-4961-8333-A4FE883346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33b280-ae71-40d6-aa29-5fd3ac97e96f"/>
    <ds:schemaRef ds:uri="9116cb9f-bd0d-43bf-83a7-1685e5d6b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30864</TotalTime>
  <Words>883</Words>
  <Application>Microsoft Office PowerPoint</Application>
  <PresentationFormat>Presentación en pantalla (16:9)</PresentationFormat>
  <Paragraphs>72</Paragraphs>
  <Slides>9</Slides>
  <Notes>3</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Vensure PPT Template</vt:lpstr>
      <vt:lpstr>Employee Relations </vt:lpstr>
      <vt:lpstr>The goal of this presentation</vt:lpstr>
      <vt:lpstr>What Are Unemployment Benefits?</vt:lpstr>
      <vt:lpstr>How Can Employees Apply?</vt:lpstr>
      <vt:lpstr>Frequently Asked Questions</vt:lpstr>
      <vt:lpstr>Frequently Asked Questions</vt:lpstr>
      <vt:lpstr>Frequently Asked Questions</vt:lpstr>
      <vt:lpstr>Be Prepared!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Customized Business Solutions</dc:title>
  <dc:creator>Julie Dower</dc:creator>
  <cp:lastModifiedBy>Sergio Garcia</cp:lastModifiedBy>
  <cp:revision>314</cp:revision>
  <cp:lastPrinted>2019-03-04T13:55:30Z</cp:lastPrinted>
  <dcterms:modified xsi:type="dcterms:W3CDTF">2023-10-10T19:39:47Z</dcterms:modified>
</cp:coreProperties>
</file>