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62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0" r:id="rId6"/>
    <p:sldId id="261" r:id="rId7"/>
    <p:sldId id="262" r:id="rId8"/>
    <p:sldId id="259" r:id="rId9"/>
    <p:sldId id="268" r:id="rId10"/>
    <p:sldId id="263" r:id="rId11"/>
    <p:sldId id="269" r:id="rId12"/>
    <p:sldId id="270" r:id="rId13"/>
    <p:sldId id="271" r:id="rId14"/>
    <p:sldId id="273" r:id="rId15"/>
    <p:sldId id="258" r:id="rId16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B5"/>
    <a:srgbClr val="FEDBC8"/>
    <a:srgbClr val="071B40"/>
    <a:srgbClr val="03315E"/>
    <a:srgbClr val="706866"/>
    <a:srgbClr val="9FCC74"/>
    <a:srgbClr val="19728C"/>
    <a:srgbClr val="F6F6F6"/>
    <a:srgbClr val="131E40"/>
    <a:srgbClr val="121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92655-E31B-458A-92E2-1EC8BB5B349D}" v="168" dt="2023-06-08T23:13:35.052"/>
  </p1510:revLst>
</p1510:revInfo>
</file>

<file path=ppt/tableStyles.xml><?xml version="1.0" encoding="utf-8"?>
<a:tblStyleLst xmlns:a="http://schemas.openxmlformats.org/drawingml/2006/main" def="{8F5C4D64-3CB1-44FE-A7C1-7C6792326531}">
  <a:tblStyle styleId="{8F5C4D64-3CB1-44FE-A7C1-7C67923265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2517" autoAdjust="0"/>
  </p:normalViewPr>
  <p:slideViewPr>
    <p:cSldViewPr snapToGrid="0">
      <p:cViewPr>
        <p:scale>
          <a:sx n="100" d="100"/>
          <a:sy n="100" d="100"/>
        </p:scale>
        <p:origin x="810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DCF1-0F16-4F79-BC4A-993379236393}" type="datetimeFigureOut">
              <a:rPr lang="en-US" smtClean="0">
                <a:latin typeface="Arial" panose="020B0604020202020204" pitchFamily="34" charset="0"/>
              </a:rPr>
              <a:t>10/10/2023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175-E3A9-42A0-88B3-EEBBCA8AEA0A}" type="slidenum">
              <a:rPr lang="en-US" smtClean="0">
                <a:latin typeface="Arial" panose="020B0604020202020204" pitchFamily="34" charset="0"/>
              </a:rPr>
              <a:t>‹Nº›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0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1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5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BB9254-56DE-794F-961D-A24086E6D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6416F-8C6A-AC4E-A18F-EC32C35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FF3E-AE10-8E4F-8E81-254EF500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34718-C46E-7F4E-B569-A1DB7B63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D884-D5B6-4C42-B66C-5ABA98285411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A55B-9E57-084F-A789-DF2B360B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2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9972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3704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74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4972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eneric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222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A900-65F0-E644-A71F-1C6270A2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42E4-E9CC-E64D-AE53-4DE36C8A9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325" y="1042417"/>
            <a:ext cx="40005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30287-ADAD-0D4C-B7AB-E89B5B160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924" y="1042417"/>
            <a:ext cx="40005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74054-1D32-EE45-A4AB-469AEC6F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B28-F109-2948-A5E8-7EDC96C8D832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A2DEC-EEBA-6348-B03C-EC19A08D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787EF6-966F-D04A-800C-A352E681A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728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3579-1B6C-F240-8FCB-D4E526FD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7" y="452630"/>
            <a:ext cx="6973967" cy="5116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F066-3469-7843-8E1A-B15B9833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5" y="973233"/>
            <a:ext cx="405029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62522-E27B-1442-9784-F1A23DD3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25" y="1562942"/>
            <a:ext cx="405029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F07E-5A6E-5B49-8C89-825C14AE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1671" y="973233"/>
            <a:ext cx="414000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080B7-5AFD-7A40-89A7-EA4E3FDE5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1671" y="1562942"/>
            <a:ext cx="414000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AF372-9889-4745-8B0C-8171C470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E128-AEB7-EC40-AF18-3E2E77CC645E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62DF5-E870-7344-B52F-331ACC1B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3264F2-420C-FA41-A91C-98285ECE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777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C240-9B3B-7846-A052-534CE8F3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D99B-AC6F-1B4B-BED5-47C3B755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2B72-3EB7-B24E-A764-C7F4B4E79A64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7C11-F96B-BA4E-83D4-5CFC58F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6636-19D9-B947-88A7-85C2FE59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4201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0C86-06F9-DE41-9D1A-01A0715A3F63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9B1DD-C4E8-684D-9F0A-021799235ECD}"/>
              </a:ext>
            </a:extLst>
          </p:cNvPr>
          <p:cNvSpPr/>
          <p:nvPr/>
        </p:nvSpPr>
        <p:spPr>
          <a:xfrm>
            <a:off x="7657240" y="4573720"/>
            <a:ext cx="1486760" cy="56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0130-FD56-F142-AEF8-B55ABA39B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3959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7016-B0C7-5F4B-B7A7-253FA3F29E3A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14633-042B-3C43-941C-5021BB67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096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DDCC-EA11-0046-B3D4-7A293086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52629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62768-2A21-2E46-A1A3-2240DCC9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7" y="1044367"/>
            <a:ext cx="8474477" cy="3565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F9AF-637F-5C4E-A1B2-D21481D8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2325" y="4767264"/>
            <a:ext cx="20574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01BA-C0FF-3046-A855-1EBEA2D049D1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76E9-3237-B74F-A744-D1267D77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C11F-93B5-E847-A3C5-5D816B19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DEF3C-47D5-8F40-A9B9-D958DCD7AC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67826" y="0"/>
            <a:ext cx="1977376" cy="135646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C707A4E-92DE-CB4E-B484-953D77B82B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914900"/>
            <a:ext cx="241914" cy="241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E5EE4-9CE0-C547-AD36-8BF0E05405C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30752" y="4653283"/>
            <a:ext cx="1089654" cy="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0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7" r:id="rId11"/>
    <p:sldLayoutId id="2147483678" r:id="rId12"/>
    <p:sldLayoutId id="2147483679" r:id="rId13"/>
  </p:sldLayoutIdLst>
  <p:transition>
    <p:fade thruBlk="1"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 spc="-113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6914" indent="-86914" algn="l" defTabSz="685783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1pPr>
      <a:lvl2pPr marL="260741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System Font Regular"/>
        <a:buChar char="–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2pPr>
      <a:lvl3pPr marL="429806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3pPr>
      <a:lvl4pPr marL="603632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4pPr>
      <a:lvl5pPr marL="772697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mailto:voe@vensure.com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oe@vensure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0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26" y="411958"/>
            <a:ext cx="4326248" cy="2139553"/>
          </a:xfrm>
        </p:spPr>
        <p:txBody>
          <a:bodyPr/>
          <a:lstStyle/>
          <a:p>
            <a:r>
              <a:rPr lang="es-CO" dirty="0"/>
              <a:t>E</a:t>
            </a:r>
            <a:r>
              <a:rPr lang="en-US" dirty="0" err="1"/>
              <a:t>mployee</a:t>
            </a:r>
            <a:r>
              <a:rPr lang="en-US" dirty="0"/>
              <a:t> Relations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9CA84-2AD0-E241-8528-A924FFDB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926" y="2591990"/>
            <a:ext cx="4326248" cy="1000098"/>
          </a:xfrm>
        </p:spPr>
        <p:txBody>
          <a:bodyPr/>
          <a:lstStyle/>
          <a:p>
            <a:r>
              <a:rPr lang="es-CO" dirty="0"/>
              <a:t>Training </a:t>
            </a:r>
            <a:r>
              <a:rPr lang="es-CO" dirty="0" err="1"/>
              <a:t>Session</a:t>
            </a:r>
            <a:r>
              <a:rPr lang="es-CO" dirty="0"/>
              <a:t> – </a:t>
            </a:r>
            <a:r>
              <a:rPr lang="es-CO" dirty="0" err="1"/>
              <a:t>Verification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Employment</a:t>
            </a:r>
            <a:r>
              <a:rPr lang="es-CO" dirty="0"/>
              <a:t> (VOE)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333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estion Vectores, Iconos, Gráficos y Fondos para Descargar ...">
            <a:extLst>
              <a:ext uri="{FF2B5EF4-FFF2-40B4-BE49-F238E27FC236}">
                <a16:creationId xmlns:a16="http://schemas.microsoft.com/office/drawing/2014/main" id="{A3D1D795-B4E2-7BAB-E1D8-EB91A4A49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30FA0-3C23-3680-954B-1A2B52FE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 – Scenario 3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40012AF-8992-176A-25BF-64B51242D3ED}"/>
              </a:ext>
            </a:extLst>
          </p:cNvPr>
          <p:cNvSpPr txBox="1"/>
          <p:nvPr/>
        </p:nvSpPr>
        <p:spPr>
          <a:xfrm>
            <a:off x="1744435" y="2156251"/>
            <a:ext cx="6341773" cy="830997"/>
          </a:xfrm>
          <a:prstGeom prst="rect">
            <a:avLst/>
          </a:prstGeom>
          <a:solidFill>
            <a:srgbClr val="FEDBC8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706866"/>
                </a:solidFill>
              </a:rPr>
              <a:t>Hello! This a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Government entity </a:t>
            </a:r>
            <a:r>
              <a:rPr lang="en-US" sz="1600" b="1" dirty="0">
                <a:solidFill>
                  <a:srgbClr val="706866"/>
                </a:solidFill>
              </a:rPr>
              <a:t>and we want to verify some information for an employee. We have a file with some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specific information</a:t>
            </a:r>
            <a:r>
              <a:rPr lang="en-US" sz="1600" b="1" dirty="0">
                <a:solidFill>
                  <a:srgbClr val="706866"/>
                </a:solidFill>
              </a:rPr>
              <a:t> that we need…</a:t>
            </a:r>
          </a:p>
        </p:txBody>
      </p:sp>
      <p:pic>
        <p:nvPicPr>
          <p:cNvPr id="3" name="Picture 2" descr="Who Is Considered a Third Party or Vendor?">
            <a:extLst>
              <a:ext uri="{FF2B5EF4-FFF2-40B4-BE49-F238E27FC236}">
                <a16:creationId xmlns:a16="http://schemas.microsoft.com/office/drawing/2014/main" id="{6720B2AF-A054-2C2E-329D-3D7C193F8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16994"/>
          <a:stretch/>
        </p:blipFill>
        <p:spPr bwMode="auto">
          <a:xfrm>
            <a:off x="579097" y="2037990"/>
            <a:ext cx="1293245" cy="1067517"/>
          </a:xfrm>
          <a:prstGeom prst="flowChartConnec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estion Vectores, Iconos, Gráficos y Fondos para Descargar ...">
            <a:extLst>
              <a:ext uri="{FF2B5EF4-FFF2-40B4-BE49-F238E27FC236}">
                <a16:creationId xmlns:a16="http://schemas.microsoft.com/office/drawing/2014/main" id="{A3D1D795-B4E2-7BAB-E1D8-EB91A4A49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30FA0-3C23-3680-954B-1A2B52FE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 – Scenario 3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40012AF-8992-176A-25BF-64B51242D3ED}"/>
              </a:ext>
            </a:extLst>
          </p:cNvPr>
          <p:cNvSpPr txBox="1"/>
          <p:nvPr/>
        </p:nvSpPr>
        <p:spPr>
          <a:xfrm>
            <a:off x="1527238" y="1435278"/>
            <a:ext cx="6341773" cy="461665"/>
          </a:xfrm>
          <a:prstGeom prst="rect">
            <a:avLst/>
          </a:prstGeom>
          <a:solidFill>
            <a:srgbClr val="FEDBC8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706866"/>
                </a:solidFill>
              </a:rPr>
              <a:t>Hello! This a </a:t>
            </a:r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Government entity </a:t>
            </a:r>
            <a:r>
              <a:rPr lang="en-US" sz="1200" b="1" dirty="0">
                <a:solidFill>
                  <a:srgbClr val="706866"/>
                </a:solidFill>
              </a:rPr>
              <a:t>and we want to verify some information for an employee. We have a file with some </a:t>
            </a:r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specific information</a:t>
            </a:r>
            <a:r>
              <a:rPr lang="en-US" sz="1200" b="1" dirty="0">
                <a:solidFill>
                  <a:srgbClr val="706866"/>
                </a:solidFill>
              </a:rPr>
              <a:t> that we need…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B20AE9C-BC79-4988-18AE-0115BFE620AD}"/>
              </a:ext>
            </a:extLst>
          </p:cNvPr>
          <p:cNvSpPr txBox="1"/>
          <p:nvPr/>
        </p:nvSpPr>
        <p:spPr>
          <a:xfrm>
            <a:off x="1527238" y="1896943"/>
            <a:ext cx="6341773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solidFill>
                  <a:srgbClr val="706866"/>
                </a:solidFill>
              </a:rPr>
              <a:t>In order to help with this request, we will need to advise them to contact VOE team directly at </a:t>
            </a:r>
            <a:r>
              <a:rPr lang="en-US" sz="1200" i="1" dirty="0">
                <a:solidFill>
                  <a:srgbClr val="706866"/>
                </a:solidFill>
                <a:hlinkClick r:id="rId3"/>
              </a:rPr>
              <a:t>voe@vensure.com</a:t>
            </a:r>
            <a:r>
              <a:rPr lang="en-US" sz="1200" i="1" dirty="0">
                <a:solidFill>
                  <a:srgbClr val="706866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EE1A5D-9733-9C8C-0F2C-DEE4CA044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221" y="1751272"/>
            <a:ext cx="661527" cy="635711"/>
          </a:xfrm>
          <a:prstGeom prst="flowChartConnector">
            <a:avLst/>
          </a:prstGeom>
          <a:ln>
            <a:solidFill>
              <a:srgbClr val="00A5B5"/>
            </a:solidFill>
          </a:ln>
        </p:spPr>
      </p:pic>
      <p:pic>
        <p:nvPicPr>
          <p:cNvPr id="5" name="Picture 4" descr="Who Is Considered a Third Party or Vendor?">
            <a:extLst>
              <a:ext uri="{FF2B5EF4-FFF2-40B4-BE49-F238E27FC236}">
                <a16:creationId xmlns:a16="http://schemas.microsoft.com/office/drawing/2014/main" id="{C838F82D-FF30-40CA-7FA9-0AE26BF85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16994"/>
          <a:stretch/>
        </p:blipFill>
        <p:spPr bwMode="auto">
          <a:xfrm>
            <a:off x="868299" y="1347060"/>
            <a:ext cx="773027" cy="638100"/>
          </a:xfrm>
          <a:prstGeom prst="flowChartConnec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gency Icon #343957 - Free Icons Library">
            <a:extLst>
              <a:ext uri="{FF2B5EF4-FFF2-40B4-BE49-F238E27FC236}">
                <a16:creationId xmlns:a16="http://schemas.microsoft.com/office/drawing/2014/main" id="{D06444F5-2A35-5F60-FC2D-2ACAB6624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32" y="3116302"/>
            <a:ext cx="1094111" cy="1094111"/>
          </a:xfrm>
          <a:prstGeom prst="flowChartConnector">
            <a:avLst/>
          </a:prstGeom>
          <a:noFill/>
          <a:ln>
            <a:solidFill>
              <a:srgbClr val="00A5B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nvelope email icon Royalty Free Vector Image - VectorStock">
            <a:extLst>
              <a:ext uri="{FF2B5EF4-FFF2-40B4-BE49-F238E27FC236}">
                <a16:creationId xmlns:a16="http://schemas.microsoft.com/office/drawing/2014/main" id="{B0A2C7B8-F2D6-BE46-6CE4-2EC50EE56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" b="8801"/>
          <a:stretch/>
        </p:blipFill>
        <p:spPr bwMode="auto">
          <a:xfrm>
            <a:off x="3352119" y="3198163"/>
            <a:ext cx="1133840" cy="109411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51C67EB-A8D7-99FD-998B-0B5CF61E6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21" y="3517539"/>
            <a:ext cx="25050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3C040-4C40-0790-FE06-691A38B919FA}"/>
              </a:ext>
            </a:extLst>
          </p:cNvPr>
          <p:cNvSpPr txBox="1"/>
          <p:nvPr/>
        </p:nvSpPr>
        <p:spPr>
          <a:xfrm>
            <a:off x="5667598" y="32940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706866"/>
                </a:solidFill>
                <a:hlinkClick r:id="rId3"/>
              </a:rPr>
              <a:t>voe@vensure.com</a:t>
            </a:r>
            <a:r>
              <a:rPr lang="en-US" sz="1800" i="1" dirty="0">
                <a:solidFill>
                  <a:srgbClr val="706866"/>
                </a:solidFill>
              </a:rPr>
              <a:t> 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6B30ECB-99A8-CAB8-6384-CE552A948470}"/>
              </a:ext>
            </a:extLst>
          </p:cNvPr>
          <p:cNvSpPr/>
          <p:nvPr/>
        </p:nvSpPr>
        <p:spPr>
          <a:xfrm>
            <a:off x="2477441" y="3576606"/>
            <a:ext cx="732120" cy="2434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4EF8DA3-BF10-2E5C-2FEE-06369FFC0D6E}"/>
              </a:ext>
            </a:extLst>
          </p:cNvPr>
          <p:cNvSpPr/>
          <p:nvPr/>
        </p:nvSpPr>
        <p:spPr>
          <a:xfrm>
            <a:off x="4559914" y="3576606"/>
            <a:ext cx="765008" cy="2434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A51D-B2AD-624B-B563-7231E43D7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4033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6ABF-4352-B152-89AC-F1099181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Verification of Employment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7A8081-8532-D5EF-E4F7-2416F474E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r="18103"/>
          <a:stretch/>
        </p:blipFill>
        <p:spPr bwMode="auto">
          <a:xfrm>
            <a:off x="0" y="1235529"/>
            <a:ext cx="2612572" cy="39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cruitment Department Search For New Employees People Stand Near Big  Screen Recruitment Website Poster For Web Page Social Media Banner  Presentation Stock Illustration - Download Image Now - iStock">
            <a:extLst>
              <a:ext uri="{FF2B5EF4-FFF2-40B4-BE49-F238E27FC236}">
                <a16:creationId xmlns:a16="http://schemas.microsoft.com/office/drawing/2014/main" id="{BBCA3CA5-4059-4C84-BC33-87258124E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r="11905"/>
          <a:stretch/>
        </p:blipFill>
        <p:spPr bwMode="auto">
          <a:xfrm>
            <a:off x="3035588" y="995722"/>
            <a:ext cx="2241355" cy="2193792"/>
          </a:xfrm>
          <a:prstGeom prst="flowChartConnector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EBC0-66AA-3B11-A729-100AE4B10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26" y="3362437"/>
            <a:ext cx="8474477" cy="1328434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A Verification of employment is a </a:t>
            </a:r>
            <a:r>
              <a:rPr lang="en-US" sz="1600" b="1" dirty="0"/>
              <a:t>letter</a:t>
            </a:r>
            <a:r>
              <a:rPr lang="en-US" sz="1600" dirty="0"/>
              <a:t> that confirms an individual’s </a:t>
            </a:r>
            <a:r>
              <a:rPr lang="en-US" sz="1600" b="1" dirty="0"/>
              <a:t>employment status</a:t>
            </a:r>
            <a:r>
              <a:rPr lang="en-US" sz="1600" dirty="0"/>
              <a:t>. </a:t>
            </a:r>
          </a:p>
          <a:p>
            <a:pPr marL="0" indent="0" algn="ctr">
              <a:buNone/>
            </a:pPr>
            <a:r>
              <a:rPr lang="en-US" sz="1600" dirty="0"/>
              <a:t>The letter usually contains: </a:t>
            </a:r>
            <a:r>
              <a:rPr lang="en-US" sz="1600" dirty="0">
                <a:solidFill>
                  <a:srgbClr val="00A5B5"/>
                </a:solidFill>
              </a:rPr>
              <a:t>Name of the employer, hire date, employment status, or the termination date if the Employee doesn’t work for the company anymore.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A5B5"/>
                </a:solidFill>
              </a:rPr>
              <a:t> </a:t>
            </a:r>
            <a:r>
              <a:rPr lang="en-US" sz="1600" b="1" i="1" dirty="0"/>
              <a:t>The standard letter doesn’t contain information about the payment unless it is requested.</a:t>
            </a:r>
          </a:p>
        </p:txBody>
      </p:sp>
    </p:spTree>
    <p:extLst>
      <p:ext uri="{BB962C8B-B14F-4D97-AF65-F5344CB8AC3E}">
        <p14:creationId xmlns:p14="http://schemas.microsoft.com/office/powerpoint/2010/main" val="144613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he Work Number - Koinonia">
            <a:extLst>
              <a:ext uri="{FF2B5EF4-FFF2-40B4-BE49-F238E27FC236}">
                <a16:creationId xmlns:a16="http://schemas.microsoft.com/office/drawing/2014/main" id="{10B092B3-4F40-202E-4E40-1C6E0949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1" y="417355"/>
            <a:ext cx="8263829" cy="40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A9477C-38DA-6BB3-BB1A-ED13D151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Work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6F07D-63A9-E6BC-49F1-7DD1C2754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62" y="1715112"/>
            <a:ext cx="8474477" cy="440557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Vensure uses The Work Number services to provide automated verification of employment for </a:t>
            </a:r>
            <a:r>
              <a:rPr lang="en-US" sz="1400" b="1" dirty="0"/>
              <a:t>Vfficient, OneSource, People, and Empower Prism instances</a:t>
            </a:r>
            <a:r>
              <a:rPr lang="en-US" sz="1400" dirty="0"/>
              <a:t>. For other DP’s, the VOE Will be processed manually.</a:t>
            </a:r>
            <a:endParaRPr lang="en-US" dirty="0"/>
          </a:p>
        </p:txBody>
      </p:sp>
      <p:pic>
        <p:nvPicPr>
          <p:cNvPr id="2050" name="Picture 2" descr="The Work Number - Koinonia">
            <a:extLst>
              <a:ext uri="{FF2B5EF4-FFF2-40B4-BE49-F238E27FC236}">
                <a16:creationId xmlns:a16="http://schemas.microsoft.com/office/drawing/2014/main" id="{6737BCEC-B283-86CD-5A2C-6EE2838A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80" y="877344"/>
            <a:ext cx="1411474" cy="70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fficient - Identity Protection Services through Core ID Services">
            <a:extLst>
              <a:ext uri="{FF2B5EF4-FFF2-40B4-BE49-F238E27FC236}">
                <a16:creationId xmlns:a16="http://schemas.microsoft.com/office/drawing/2014/main" id="{9823F0CA-43B7-BD67-78E5-2FEBE15A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2" y="3307396"/>
            <a:ext cx="1793489" cy="4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9E079B1E-7272-D8D8-FE91-D704EFABC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813" y="2488080"/>
            <a:ext cx="2163204" cy="591570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DEFD7734-8026-4B36-30DE-82A685353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8551" y="3217238"/>
            <a:ext cx="1973948" cy="636629"/>
          </a:xfrm>
          <a:prstGeom prst="rect">
            <a:avLst/>
          </a:prstGeom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id="{80E815A7-70CF-5397-9A23-D06BE1395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79" y="2412992"/>
            <a:ext cx="1448817" cy="763323"/>
          </a:xfrm>
          <a:prstGeom prst="rect">
            <a:avLst/>
          </a:prstGeom>
        </p:spPr>
      </p:pic>
      <p:sp>
        <p:nvSpPr>
          <p:cNvPr id="8" name="CuadroTexto 10">
            <a:extLst>
              <a:ext uri="{FF2B5EF4-FFF2-40B4-BE49-F238E27FC236}">
                <a16:creationId xmlns:a16="http://schemas.microsoft.com/office/drawing/2014/main" id="{44A9231A-12AC-B704-F290-6F330DC74FC3}"/>
              </a:ext>
            </a:extLst>
          </p:cNvPr>
          <p:cNvSpPr txBox="1"/>
          <p:nvPr/>
        </p:nvSpPr>
        <p:spPr>
          <a:xfrm>
            <a:off x="461479" y="4090998"/>
            <a:ext cx="3644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A5B5"/>
                </a:solidFill>
              </a:rPr>
              <a:t>Request goes through The Work Number</a:t>
            </a:r>
          </a:p>
        </p:txBody>
      </p:sp>
      <p:pic>
        <p:nvPicPr>
          <p:cNvPr id="9" name="Imagen 12">
            <a:extLst>
              <a:ext uri="{FF2B5EF4-FFF2-40B4-BE49-F238E27FC236}">
                <a16:creationId xmlns:a16="http://schemas.microsoft.com/office/drawing/2014/main" id="{983A52A8-147F-7915-AE3A-FADDA82F4A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65" r="6608"/>
          <a:stretch/>
        </p:blipFill>
        <p:spPr>
          <a:xfrm>
            <a:off x="4572000" y="2561773"/>
            <a:ext cx="4110521" cy="1279026"/>
          </a:xfrm>
          <a:prstGeom prst="rect">
            <a:avLst/>
          </a:prstGeom>
        </p:spPr>
      </p:pic>
      <p:sp>
        <p:nvSpPr>
          <p:cNvPr id="10" name="CuadroTexto 13">
            <a:extLst>
              <a:ext uri="{FF2B5EF4-FFF2-40B4-BE49-F238E27FC236}">
                <a16:creationId xmlns:a16="http://schemas.microsoft.com/office/drawing/2014/main" id="{18424A40-5AA7-71B5-15F2-EF80E43ECDA3}"/>
              </a:ext>
            </a:extLst>
          </p:cNvPr>
          <p:cNvSpPr txBox="1"/>
          <p:nvPr/>
        </p:nvSpPr>
        <p:spPr>
          <a:xfrm>
            <a:off x="4572000" y="4088884"/>
            <a:ext cx="3983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A5B5"/>
                </a:solidFill>
              </a:rPr>
              <a:t>Request goes through voe@vensure.com</a:t>
            </a:r>
          </a:p>
        </p:txBody>
      </p:sp>
      <p:sp>
        <p:nvSpPr>
          <p:cNvPr id="11" name="CuadroTexto 14">
            <a:extLst>
              <a:ext uri="{FF2B5EF4-FFF2-40B4-BE49-F238E27FC236}">
                <a16:creationId xmlns:a16="http://schemas.microsoft.com/office/drawing/2014/main" id="{352C2294-CB2D-B220-E136-37CBC45A9777}"/>
              </a:ext>
            </a:extLst>
          </p:cNvPr>
          <p:cNvSpPr txBox="1"/>
          <p:nvPr/>
        </p:nvSpPr>
        <p:spPr>
          <a:xfrm>
            <a:off x="688651" y="4495292"/>
            <a:ext cx="9987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</a:rPr>
              <a:t>Note: TWN only works for commercial (agencies) and Social Services (government) Verifications.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74F555-F32E-B76D-166D-D5A470579ECB}"/>
              </a:ext>
            </a:extLst>
          </p:cNvPr>
          <p:cNvCxnSpPr/>
          <p:nvPr/>
        </p:nvCxnSpPr>
        <p:spPr>
          <a:xfrm>
            <a:off x="4413956" y="2269067"/>
            <a:ext cx="0" cy="21275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93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tions Images - Free Download on Freepik">
            <a:extLst>
              <a:ext uri="{FF2B5EF4-FFF2-40B4-BE49-F238E27FC236}">
                <a16:creationId xmlns:a16="http://schemas.microsoft.com/office/drawing/2014/main" id="{98386165-197A-7CCB-F80C-E771DB82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73" y="382360"/>
            <a:ext cx="4378779" cy="437877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84B0B-D66A-15AA-097D-AFF3DBC4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Different Scenarios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CEC37AB-34D3-80D3-4C5D-690797F07861}"/>
              </a:ext>
            </a:extLst>
          </p:cNvPr>
          <p:cNvSpPr txBox="1"/>
          <p:nvPr/>
        </p:nvSpPr>
        <p:spPr>
          <a:xfrm>
            <a:off x="850179" y="1129088"/>
            <a:ext cx="640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706866"/>
                </a:solidFill>
              </a:rPr>
              <a:t>1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C6F9F18-C0CC-24F6-4D4C-E37D26E6D96D}"/>
              </a:ext>
            </a:extLst>
          </p:cNvPr>
          <p:cNvSpPr txBox="1"/>
          <p:nvPr/>
        </p:nvSpPr>
        <p:spPr>
          <a:xfrm>
            <a:off x="1314475" y="1298978"/>
            <a:ext cx="276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/>
                </a:solidFill>
              </a:rPr>
              <a:t>An individual wants a VOE for </a:t>
            </a:r>
            <a:r>
              <a:rPr lang="en-US" sz="1400" b="1" i="1" dirty="0">
                <a:solidFill>
                  <a:schemeClr val="tx2"/>
                </a:solidFill>
              </a:rPr>
              <a:t>personal purposes</a:t>
            </a:r>
            <a:r>
              <a:rPr lang="en-US" sz="1400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323F8EF-3423-3D98-443B-DE2B6751FED0}"/>
              </a:ext>
            </a:extLst>
          </p:cNvPr>
          <p:cNvSpPr txBox="1">
            <a:spLocks/>
          </p:cNvSpPr>
          <p:nvPr/>
        </p:nvSpPr>
        <p:spPr>
          <a:xfrm>
            <a:off x="3577091" y="1215721"/>
            <a:ext cx="2231571" cy="14475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A6D26"/>
                </a:solidFill>
              </a:rPr>
              <a:t>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2556B63-F8C6-9F94-3312-63BE19C5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59" y="1366107"/>
            <a:ext cx="2667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C161C803-547A-B066-54EE-3E1FB82DE8AB}"/>
              </a:ext>
            </a:extLst>
          </p:cNvPr>
          <p:cNvSpPr txBox="1"/>
          <p:nvPr/>
        </p:nvSpPr>
        <p:spPr>
          <a:xfrm>
            <a:off x="5260857" y="1292921"/>
            <a:ext cx="19737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/>
              <a:t>Send an email to </a:t>
            </a:r>
            <a:r>
              <a:rPr lang="en-US" sz="1050" dirty="0">
                <a:hlinkClick r:id="rId4"/>
              </a:rPr>
              <a:t>voe@vensure.com</a:t>
            </a:r>
            <a:r>
              <a:rPr lang="en-US" sz="1050" dirty="0"/>
              <a:t> with the request.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0457B02-3DB6-10D8-BB4A-D16D104B016F}"/>
              </a:ext>
            </a:extLst>
          </p:cNvPr>
          <p:cNvSpPr txBox="1"/>
          <p:nvPr/>
        </p:nvSpPr>
        <p:spPr>
          <a:xfrm>
            <a:off x="850179" y="2158772"/>
            <a:ext cx="624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5400" dirty="0">
                <a:solidFill>
                  <a:srgbClr val="706866"/>
                </a:solidFill>
              </a:rPr>
              <a:t>2</a:t>
            </a:r>
            <a:endParaRPr lang="en-US" sz="5400" dirty="0">
              <a:solidFill>
                <a:srgbClr val="706866"/>
              </a:solidFill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22E6B6A-D703-4558-DB0C-AE2915EA7AA2}"/>
              </a:ext>
            </a:extLst>
          </p:cNvPr>
          <p:cNvSpPr txBox="1"/>
          <p:nvPr/>
        </p:nvSpPr>
        <p:spPr>
          <a:xfrm>
            <a:off x="1314475" y="2259310"/>
            <a:ext cx="2554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/>
                </a:solidFill>
              </a:rPr>
              <a:t>An </a:t>
            </a:r>
            <a:r>
              <a:rPr lang="en-US" sz="1400" b="1" i="1" dirty="0">
                <a:solidFill>
                  <a:schemeClr val="tx2"/>
                </a:solidFill>
              </a:rPr>
              <a:t>agency/government </a:t>
            </a:r>
            <a:r>
              <a:rPr lang="en-US" sz="1400" dirty="0">
                <a:solidFill>
                  <a:schemeClr val="tx2"/>
                </a:solidFill>
              </a:rPr>
              <a:t>entity wants a VOE for an employee…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FC12575-5F4E-39D3-F06A-6FB4C3C01E4B}"/>
              </a:ext>
            </a:extLst>
          </p:cNvPr>
          <p:cNvSpPr txBox="1">
            <a:spLocks/>
          </p:cNvSpPr>
          <p:nvPr/>
        </p:nvSpPr>
        <p:spPr>
          <a:xfrm>
            <a:off x="3572945" y="2237666"/>
            <a:ext cx="2231571" cy="14475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A6D26"/>
                </a:solidFill>
              </a:rPr>
              <a:t>ER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45FEB50-D1FD-6C4E-F3E2-0F2B508AD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81" y="2435192"/>
            <a:ext cx="2667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A0D7A103-632C-F9DB-A4D9-24D4420CD5FB}"/>
              </a:ext>
            </a:extLst>
          </p:cNvPr>
          <p:cNvSpPr txBox="1"/>
          <p:nvPr/>
        </p:nvSpPr>
        <p:spPr>
          <a:xfrm>
            <a:off x="5254531" y="2332934"/>
            <a:ext cx="19737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/>
              <a:t>Send The Work Number information </a:t>
            </a:r>
          </a:p>
          <a:p>
            <a:pPr algn="ctr"/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1C3939A-2883-05BE-7652-1662086C8A15}"/>
              </a:ext>
            </a:extLst>
          </p:cNvPr>
          <p:cNvSpPr txBox="1"/>
          <p:nvPr/>
        </p:nvSpPr>
        <p:spPr>
          <a:xfrm>
            <a:off x="850179" y="3118516"/>
            <a:ext cx="624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5400" dirty="0">
                <a:solidFill>
                  <a:srgbClr val="706866"/>
                </a:solidFill>
              </a:rPr>
              <a:t>3</a:t>
            </a:r>
            <a:endParaRPr lang="en-US" sz="5400" dirty="0">
              <a:solidFill>
                <a:srgbClr val="706866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E72DBC10-26BC-7F6C-9085-AD64D306820C}"/>
              </a:ext>
            </a:extLst>
          </p:cNvPr>
          <p:cNvSpPr txBox="1"/>
          <p:nvPr/>
        </p:nvSpPr>
        <p:spPr>
          <a:xfrm>
            <a:off x="1304882" y="3208750"/>
            <a:ext cx="2910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/>
                </a:solidFill>
              </a:rPr>
              <a:t>An </a:t>
            </a:r>
            <a:r>
              <a:rPr lang="en-US" sz="1400" b="1" dirty="0">
                <a:solidFill>
                  <a:schemeClr val="tx2"/>
                </a:solidFill>
              </a:rPr>
              <a:t>agency </a:t>
            </a:r>
            <a:r>
              <a:rPr lang="en-US" sz="1400" dirty="0">
                <a:solidFill>
                  <a:schemeClr val="tx2"/>
                </a:solidFill>
              </a:rPr>
              <a:t>wants a VOE for an employee, but they have files that should be filled out or </a:t>
            </a:r>
            <a:r>
              <a:rPr lang="en-US" sz="1400" b="1" dirty="0">
                <a:solidFill>
                  <a:schemeClr val="tx2"/>
                </a:solidFill>
              </a:rPr>
              <a:t>specific information </a:t>
            </a:r>
            <a:r>
              <a:rPr lang="en-US" sz="1400" dirty="0">
                <a:solidFill>
                  <a:schemeClr val="tx2"/>
                </a:solidFill>
              </a:rPr>
              <a:t>is needed.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06204234-7A9F-9562-7A94-F92CEF93C192}"/>
              </a:ext>
            </a:extLst>
          </p:cNvPr>
          <p:cNvSpPr txBox="1"/>
          <p:nvPr/>
        </p:nvSpPr>
        <p:spPr>
          <a:xfrm>
            <a:off x="5335292" y="3490467"/>
            <a:ext cx="1973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/>
              <a:t>Advise them to send the request to voe@vensure.com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AB66427-3A75-2355-3331-8C0826B8D084}"/>
              </a:ext>
            </a:extLst>
          </p:cNvPr>
          <p:cNvSpPr txBox="1">
            <a:spLocks/>
          </p:cNvSpPr>
          <p:nvPr/>
        </p:nvSpPr>
        <p:spPr>
          <a:xfrm>
            <a:off x="3565151" y="3366198"/>
            <a:ext cx="2231571" cy="14475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A6D26"/>
                </a:solidFill>
              </a:rPr>
              <a:t>ER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23EDF78-785B-39EA-0D37-0B883AF8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87" y="3547690"/>
            <a:ext cx="2667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A92556-3DD0-26C2-26EF-63ADD42D0468}"/>
              </a:ext>
            </a:extLst>
          </p:cNvPr>
          <p:cNvSpPr txBox="1"/>
          <p:nvPr/>
        </p:nvSpPr>
        <p:spPr>
          <a:xfrm>
            <a:off x="2959432" y="4694227"/>
            <a:ext cx="7688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solidFill>
                  <a:srgbClr val="00A5B5"/>
                </a:solidFill>
              </a:rPr>
              <a:t>NOTE: Worksite Employees SHOULD NOT reach out VOE team directly</a:t>
            </a:r>
            <a:r>
              <a:rPr lang="en-US" sz="1200" b="1" dirty="0">
                <a:solidFill>
                  <a:srgbClr val="00A5B5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709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DB6F-0E5B-4E11-BCE6-22D70303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4BE6F-F089-43A1-BD6C-2DE31238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077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estion Vectores, Iconos, Gráficos y Fondos para Descargar ...">
            <a:extLst>
              <a:ext uri="{FF2B5EF4-FFF2-40B4-BE49-F238E27FC236}">
                <a16:creationId xmlns:a16="http://schemas.microsoft.com/office/drawing/2014/main" id="{A3D1D795-B4E2-7BAB-E1D8-EB91A4A49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30FA0-3C23-3680-954B-1A2B52FE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 – Scenario 1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40012AF-8992-176A-25BF-64B51242D3ED}"/>
              </a:ext>
            </a:extLst>
          </p:cNvPr>
          <p:cNvSpPr txBox="1"/>
          <p:nvPr/>
        </p:nvSpPr>
        <p:spPr>
          <a:xfrm>
            <a:off x="1553935" y="2458463"/>
            <a:ext cx="6341773" cy="584775"/>
          </a:xfrm>
          <a:prstGeom prst="rect">
            <a:avLst/>
          </a:prstGeom>
          <a:solidFill>
            <a:srgbClr val="FEDBC8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706866"/>
                </a:solidFill>
              </a:rPr>
              <a:t>Hello! My name is Michael Brown, I work for </a:t>
            </a:r>
            <a:r>
              <a:rPr lang="en-US" sz="1600" b="1" dirty="0" err="1">
                <a:solidFill>
                  <a:srgbClr val="706866"/>
                </a:solidFill>
              </a:rPr>
              <a:t>Huffmaster</a:t>
            </a:r>
            <a:r>
              <a:rPr lang="en-US" sz="1600" b="1" dirty="0">
                <a:solidFill>
                  <a:srgbClr val="706866"/>
                </a:solidFill>
              </a:rPr>
              <a:t> and I need a verification of employment for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personal purposes.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40162-4816-7661-1CF1-94AC48256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6" y="2259083"/>
            <a:ext cx="1121780" cy="983534"/>
          </a:xfrm>
          <a:prstGeom prst="flowChartConnec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61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>
            <a:extLst>
              <a:ext uri="{FF2B5EF4-FFF2-40B4-BE49-F238E27FC236}">
                <a16:creationId xmlns:a16="http://schemas.microsoft.com/office/drawing/2014/main" id="{DDE984F5-B63E-DE38-7D1B-5BBF930BF94F}"/>
              </a:ext>
            </a:extLst>
          </p:cNvPr>
          <p:cNvSpPr txBox="1"/>
          <p:nvPr/>
        </p:nvSpPr>
        <p:spPr>
          <a:xfrm>
            <a:off x="478383" y="4298291"/>
            <a:ext cx="143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200" b="1" i="1" dirty="0">
                <a:solidFill>
                  <a:srgbClr val="00A5B5"/>
                </a:solidFill>
              </a:rPr>
              <a:t>T</a:t>
            </a:r>
            <a:r>
              <a:rPr lang="en-US" sz="1200" b="1" i="1" dirty="0">
                <a:solidFill>
                  <a:srgbClr val="00A5B5"/>
                </a:solidFill>
              </a:rPr>
              <a:t>he email should look like this</a:t>
            </a:r>
          </a:p>
        </p:txBody>
      </p:sp>
      <p:pic>
        <p:nvPicPr>
          <p:cNvPr id="3074" name="Picture 2" descr="Question Vectores, Iconos, Gráficos y Fondos para Descargar ...">
            <a:extLst>
              <a:ext uri="{FF2B5EF4-FFF2-40B4-BE49-F238E27FC236}">
                <a16:creationId xmlns:a16="http://schemas.microsoft.com/office/drawing/2014/main" id="{A3D1D795-B4E2-7BAB-E1D8-EB91A4A49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30FA0-3C23-3680-954B-1A2B52FE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 – Scenario 1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40012AF-8992-176A-25BF-64B51242D3ED}"/>
              </a:ext>
            </a:extLst>
          </p:cNvPr>
          <p:cNvSpPr txBox="1"/>
          <p:nvPr/>
        </p:nvSpPr>
        <p:spPr>
          <a:xfrm>
            <a:off x="1593913" y="997128"/>
            <a:ext cx="6341773" cy="461665"/>
          </a:xfrm>
          <a:prstGeom prst="rect">
            <a:avLst/>
          </a:prstGeom>
          <a:solidFill>
            <a:srgbClr val="FEDBC8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706866"/>
                </a:solidFill>
              </a:rPr>
              <a:t>Hello! My name is Michael Brown, I work for </a:t>
            </a:r>
            <a:r>
              <a:rPr lang="en-US" sz="1200" b="1" dirty="0" err="1">
                <a:solidFill>
                  <a:srgbClr val="706866"/>
                </a:solidFill>
              </a:rPr>
              <a:t>Huffmaster</a:t>
            </a:r>
            <a:r>
              <a:rPr lang="en-US" sz="1200" b="1" dirty="0">
                <a:solidFill>
                  <a:srgbClr val="706866"/>
                </a:solidFill>
              </a:rPr>
              <a:t> and I need a verification of employment for </a:t>
            </a:r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personal purposes.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B20AE9C-BC79-4988-18AE-0115BFE620AD}"/>
              </a:ext>
            </a:extLst>
          </p:cNvPr>
          <p:cNvSpPr txBox="1"/>
          <p:nvPr/>
        </p:nvSpPr>
        <p:spPr>
          <a:xfrm>
            <a:off x="1593913" y="1458793"/>
            <a:ext cx="6341773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solidFill>
                  <a:srgbClr val="706866"/>
                </a:solidFill>
              </a:rPr>
              <a:t>In order to help with this request, we will need to get the details and</a:t>
            </a:r>
            <a:r>
              <a:rPr lang="en-US" sz="1200" b="1" i="1" dirty="0">
                <a:solidFill>
                  <a:srgbClr val="706866"/>
                </a:solidFill>
              </a:rPr>
              <a:t> send an email to voe@vensure.com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C75684-4A19-84BD-CEF7-1936722B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20" y="2060498"/>
            <a:ext cx="5709557" cy="26303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EE1A5D-9733-9C8C-0F2C-DEE4CA044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896" y="1313122"/>
            <a:ext cx="661527" cy="635711"/>
          </a:xfrm>
          <a:prstGeom prst="flowChartConnector">
            <a:avLst/>
          </a:prstGeom>
          <a:ln>
            <a:solidFill>
              <a:srgbClr val="00A5B5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FD610C-0348-880D-2436-8701F9FA9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84" y="858628"/>
            <a:ext cx="804553" cy="705401"/>
          </a:xfrm>
          <a:prstGeom prst="flowChartConnec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estion Vectores, Iconos, Gráficos y Fondos para Descargar ...">
            <a:extLst>
              <a:ext uri="{FF2B5EF4-FFF2-40B4-BE49-F238E27FC236}">
                <a16:creationId xmlns:a16="http://schemas.microsoft.com/office/drawing/2014/main" id="{A3D1D795-B4E2-7BAB-E1D8-EB91A4A49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30FA0-3C23-3680-954B-1A2B52FE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 – Scenario 2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40012AF-8992-176A-25BF-64B51242D3ED}"/>
              </a:ext>
            </a:extLst>
          </p:cNvPr>
          <p:cNvSpPr txBox="1"/>
          <p:nvPr/>
        </p:nvSpPr>
        <p:spPr>
          <a:xfrm>
            <a:off x="1553935" y="2458463"/>
            <a:ext cx="6341773" cy="584775"/>
          </a:xfrm>
          <a:prstGeom prst="rect">
            <a:avLst/>
          </a:prstGeom>
          <a:solidFill>
            <a:srgbClr val="FEDBC8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706866"/>
                </a:solidFill>
              </a:rPr>
              <a:t>Hello! This a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third-party agency </a:t>
            </a:r>
            <a:r>
              <a:rPr lang="en-US" sz="1600" b="1" dirty="0">
                <a:solidFill>
                  <a:srgbClr val="706866"/>
                </a:solidFill>
              </a:rPr>
              <a:t>and we want a verification of employment for an employee…</a:t>
            </a:r>
          </a:p>
        </p:txBody>
      </p:sp>
      <p:pic>
        <p:nvPicPr>
          <p:cNvPr id="3" name="Picture 2" descr="Who Is Considered a Third Party or Vendor?">
            <a:extLst>
              <a:ext uri="{FF2B5EF4-FFF2-40B4-BE49-F238E27FC236}">
                <a16:creationId xmlns:a16="http://schemas.microsoft.com/office/drawing/2014/main" id="{6720B2AF-A054-2C2E-329D-3D7C193F8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16994"/>
          <a:stretch/>
        </p:blipFill>
        <p:spPr bwMode="auto">
          <a:xfrm>
            <a:off x="483847" y="2217091"/>
            <a:ext cx="1293245" cy="1067517"/>
          </a:xfrm>
          <a:prstGeom prst="flowChartConnec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estion Vectores, Iconos, Gráficos y Fondos para Descargar ...">
            <a:extLst>
              <a:ext uri="{FF2B5EF4-FFF2-40B4-BE49-F238E27FC236}">
                <a16:creationId xmlns:a16="http://schemas.microsoft.com/office/drawing/2014/main" id="{A3D1D795-B4E2-7BAB-E1D8-EB91A4A49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30FA0-3C23-3680-954B-1A2B52FE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 – Scenario 2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40012AF-8992-176A-25BF-64B51242D3ED}"/>
              </a:ext>
            </a:extLst>
          </p:cNvPr>
          <p:cNvSpPr txBox="1"/>
          <p:nvPr/>
        </p:nvSpPr>
        <p:spPr>
          <a:xfrm>
            <a:off x="1593913" y="997128"/>
            <a:ext cx="6341773" cy="461665"/>
          </a:xfrm>
          <a:prstGeom prst="rect">
            <a:avLst/>
          </a:prstGeom>
          <a:solidFill>
            <a:srgbClr val="FEDBC8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706866"/>
                </a:solidFill>
              </a:rPr>
              <a:t>Hello! This a </a:t>
            </a:r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third-party agency </a:t>
            </a:r>
            <a:r>
              <a:rPr lang="en-US" sz="1200" b="1" dirty="0">
                <a:solidFill>
                  <a:srgbClr val="706866"/>
                </a:solidFill>
              </a:rPr>
              <a:t>and we want a verification of employment for an employee…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B20AE9C-BC79-4988-18AE-0115BFE620AD}"/>
              </a:ext>
            </a:extLst>
          </p:cNvPr>
          <p:cNvSpPr txBox="1"/>
          <p:nvPr/>
        </p:nvSpPr>
        <p:spPr>
          <a:xfrm>
            <a:off x="1593913" y="1458793"/>
            <a:ext cx="6341773" cy="830997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solidFill>
                  <a:srgbClr val="706866"/>
                </a:solidFill>
              </a:rPr>
              <a:t>First, we need to confirm the Instance I which the client is located, then…</a:t>
            </a:r>
            <a:br>
              <a:rPr lang="en-US" sz="1200" i="1" dirty="0">
                <a:solidFill>
                  <a:srgbClr val="706866"/>
                </a:solidFill>
              </a:rPr>
            </a:br>
            <a:r>
              <a:rPr lang="en-US" sz="1200" i="1" dirty="0">
                <a:solidFill>
                  <a:srgbClr val="706866"/>
                </a:solidFill>
              </a:rPr>
              <a:t>	*If the DP is </a:t>
            </a:r>
            <a:r>
              <a:rPr lang="en-US" sz="1200" b="1" i="1" dirty="0" err="1">
                <a:solidFill>
                  <a:srgbClr val="706866"/>
                </a:solidFill>
              </a:rPr>
              <a:t>Vfficient</a:t>
            </a:r>
            <a:r>
              <a:rPr lang="en-US" sz="1200" b="1" i="1" dirty="0">
                <a:solidFill>
                  <a:srgbClr val="706866"/>
                </a:solidFill>
              </a:rPr>
              <a:t>, OneSource, People, or Empower &gt; send The Work 	Number information. </a:t>
            </a:r>
          </a:p>
          <a:p>
            <a:r>
              <a:rPr lang="en-US" sz="1200" i="1" dirty="0">
                <a:solidFill>
                  <a:srgbClr val="706866"/>
                </a:solidFill>
              </a:rPr>
              <a:t>	*For other DP’s &gt; Advise them to send the request to voe@vensure.com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EE1A5D-9733-9C8C-0F2C-DEE4CA04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896" y="1313122"/>
            <a:ext cx="661527" cy="635711"/>
          </a:xfrm>
          <a:prstGeom prst="flowChartConnector">
            <a:avLst/>
          </a:prstGeom>
          <a:ln>
            <a:solidFill>
              <a:srgbClr val="00A5B5"/>
            </a:solidFill>
          </a:ln>
        </p:spPr>
      </p:pic>
      <p:pic>
        <p:nvPicPr>
          <p:cNvPr id="5" name="Picture 4" descr="Who Is Considered a Third Party or Vendor?">
            <a:extLst>
              <a:ext uri="{FF2B5EF4-FFF2-40B4-BE49-F238E27FC236}">
                <a16:creationId xmlns:a16="http://schemas.microsoft.com/office/drawing/2014/main" id="{D63CE08C-EF6D-CAF9-D557-61CE3901C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16994"/>
          <a:stretch/>
        </p:blipFill>
        <p:spPr bwMode="auto">
          <a:xfrm>
            <a:off x="838942" y="843586"/>
            <a:ext cx="834735" cy="689037"/>
          </a:xfrm>
          <a:prstGeom prst="flowChartConnec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fficient - Identity Protection Services through Core ID Services">
            <a:extLst>
              <a:ext uri="{FF2B5EF4-FFF2-40B4-BE49-F238E27FC236}">
                <a16:creationId xmlns:a16="http://schemas.microsoft.com/office/drawing/2014/main" id="{58C67BDE-21FF-D490-9A4F-0FFBC5414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3" y="3509200"/>
            <a:ext cx="1793489" cy="4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5">
            <a:extLst>
              <a:ext uri="{FF2B5EF4-FFF2-40B4-BE49-F238E27FC236}">
                <a16:creationId xmlns:a16="http://schemas.microsoft.com/office/drawing/2014/main" id="{C7F09DB2-8278-1384-94A3-DB15CBC89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8234" y="2689884"/>
            <a:ext cx="2163204" cy="591570"/>
          </a:xfrm>
          <a:prstGeom prst="rect">
            <a:avLst/>
          </a:prstGeom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id="{07A1823F-FB76-629B-7F9E-9B92C4860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5972" y="3419042"/>
            <a:ext cx="1973948" cy="636629"/>
          </a:xfrm>
          <a:prstGeom prst="rect">
            <a:avLst/>
          </a:prstGeom>
        </p:spPr>
      </p:pic>
      <p:pic>
        <p:nvPicPr>
          <p:cNvPr id="13" name="Imagen 9">
            <a:extLst>
              <a:ext uri="{FF2B5EF4-FFF2-40B4-BE49-F238E27FC236}">
                <a16:creationId xmlns:a16="http://schemas.microsoft.com/office/drawing/2014/main" id="{E742078D-BDED-35D9-A6A7-B93F5C53D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900" y="2614796"/>
            <a:ext cx="1448817" cy="763323"/>
          </a:xfrm>
          <a:prstGeom prst="rect">
            <a:avLst/>
          </a:prstGeom>
        </p:spPr>
      </p:pic>
      <p:sp>
        <p:nvSpPr>
          <p:cNvPr id="14" name="CuadroTexto 10">
            <a:extLst>
              <a:ext uri="{FF2B5EF4-FFF2-40B4-BE49-F238E27FC236}">
                <a16:creationId xmlns:a16="http://schemas.microsoft.com/office/drawing/2014/main" id="{79B5C097-0DAB-9E5F-A0A5-9EC8ABCEE955}"/>
              </a:ext>
            </a:extLst>
          </p:cNvPr>
          <p:cNvSpPr txBox="1"/>
          <p:nvPr/>
        </p:nvSpPr>
        <p:spPr>
          <a:xfrm>
            <a:off x="704930" y="4100940"/>
            <a:ext cx="3644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A5B5"/>
                </a:solidFill>
              </a:rPr>
              <a:t>Request goes through The Work Number</a:t>
            </a:r>
          </a:p>
        </p:txBody>
      </p:sp>
      <p:pic>
        <p:nvPicPr>
          <p:cNvPr id="15" name="Imagen 12">
            <a:extLst>
              <a:ext uri="{FF2B5EF4-FFF2-40B4-BE49-F238E27FC236}">
                <a16:creationId xmlns:a16="http://schemas.microsoft.com/office/drawing/2014/main" id="{593C9304-3B43-5D74-228E-F2870E7568A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65" r="6608"/>
          <a:stretch/>
        </p:blipFill>
        <p:spPr>
          <a:xfrm>
            <a:off x="4725642" y="2619529"/>
            <a:ext cx="3983855" cy="1239613"/>
          </a:xfrm>
          <a:prstGeom prst="rect">
            <a:avLst/>
          </a:prstGeom>
        </p:spPr>
      </p:pic>
      <p:sp>
        <p:nvSpPr>
          <p:cNvPr id="16" name="CuadroTexto 13">
            <a:extLst>
              <a:ext uri="{FF2B5EF4-FFF2-40B4-BE49-F238E27FC236}">
                <a16:creationId xmlns:a16="http://schemas.microsoft.com/office/drawing/2014/main" id="{5C986305-0D78-DA3B-938D-93A4314EBCCD}"/>
              </a:ext>
            </a:extLst>
          </p:cNvPr>
          <p:cNvSpPr txBox="1"/>
          <p:nvPr/>
        </p:nvSpPr>
        <p:spPr>
          <a:xfrm>
            <a:off x="4724118" y="4106130"/>
            <a:ext cx="3983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A5B5"/>
                </a:solidFill>
              </a:rPr>
              <a:t>Request goes through voe@vensure.com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3FE4B6-01EA-1FED-3434-5450E68B60D8}"/>
              </a:ext>
            </a:extLst>
          </p:cNvPr>
          <p:cNvCxnSpPr/>
          <p:nvPr/>
        </p:nvCxnSpPr>
        <p:spPr>
          <a:xfrm>
            <a:off x="4572000" y="2447925"/>
            <a:ext cx="0" cy="2066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28EB42F-72AF-BC31-D09E-9227841E5F55}"/>
              </a:ext>
            </a:extLst>
          </p:cNvPr>
          <p:cNvSpPr txBox="1"/>
          <p:nvPr/>
        </p:nvSpPr>
        <p:spPr>
          <a:xfrm>
            <a:off x="2911199" y="4688445"/>
            <a:ext cx="526408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1" dirty="0">
                <a:solidFill>
                  <a:schemeClr val="tx2"/>
                </a:solidFill>
              </a:rPr>
              <a:t>Note: Go to SharePoint to find The Work Number information updated</a:t>
            </a:r>
            <a:r>
              <a:rPr lang="es-CO" sz="1050" b="1" i="1" dirty="0">
                <a:solidFill>
                  <a:schemeClr val="tx2"/>
                </a:solidFill>
              </a:rPr>
              <a:t>.</a:t>
            </a:r>
            <a:endParaRPr lang="en-US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Vensure PPT Template">
  <a:themeElements>
    <a:clrScheme name="Vensur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05106"/>
      </a:accent1>
      <a:accent2>
        <a:srgbClr val="6C6F70"/>
      </a:accent2>
      <a:accent3>
        <a:srgbClr val="00A5B5"/>
      </a:accent3>
      <a:accent4>
        <a:srgbClr val="E18849"/>
      </a:accent4>
      <a:accent5>
        <a:srgbClr val="A71930"/>
      </a:accent5>
      <a:accent6>
        <a:srgbClr val="69BE47"/>
      </a:accent6>
      <a:hlink>
        <a:srgbClr val="E05106"/>
      </a:hlink>
      <a:folHlink>
        <a:srgbClr val="3B0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92A58BE00B1545AA1A12C2241357A0" ma:contentTypeVersion="16" ma:contentTypeDescription="Create a new document." ma:contentTypeScope="" ma:versionID="f990e31ca3e6a2f3c25af19ee732136a">
  <xsd:schema xmlns:xsd="http://www.w3.org/2001/XMLSchema" xmlns:xs="http://www.w3.org/2001/XMLSchema" xmlns:p="http://schemas.microsoft.com/office/2006/metadata/properties" xmlns:ns2="3033b280-ae71-40d6-aa29-5fd3ac97e96f" xmlns:ns3="9116cb9f-bd0d-43bf-83a7-1685e5d6ba3a" targetNamespace="http://schemas.microsoft.com/office/2006/metadata/properties" ma:root="true" ma:fieldsID="09a62feaea0e5bed8f36ab825d73174d" ns2:_="" ns3:_="">
    <xsd:import namespace="3033b280-ae71-40d6-aa29-5fd3ac97e96f"/>
    <xsd:import namespace="9116cb9f-bd0d-43bf-83a7-1685e5d6b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3b280-ae71-40d6-aa29-5fd3ac97e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269d6d-f8a2-4d27-bd71-c96a8741e6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6cb9f-bd0d-43bf-83a7-1685e5d6b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6a6ed9-464b-4bc5-b25f-4d225d3d0700}" ma:internalName="TaxCatchAll" ma:showField="CatchAllData" ma:web="9116cb9f-bd0d-43bf-83a7-1685e5d6b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33b280-ae71-40d6-aa29-5fd3ac97e96f">
      <Terms xmlns="http://schemas.microsoft.com/office/infopath/2007/PartnerControls"/>
    </lcf76f155ced4ddcb4097134ff3c332f>
    <TaxCatchAll xmlns="9116cb9f-bd0d-43bf-83a7-1685e5d6ba3a" xsi:nil="true"/>
  </documentManagement>
</p:properties>
</file>

<file path=customXml/itemProps1.xml><?xml version="1.0" encoding="utf-8"?>
<ds:datastoreItem xmlns:ds="http://schemas.openxmlformats.org/officeDocument/2006/customXml" ds:itemID="{395BF3CC-DB44-49E9-A2E3-FDC7624A6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33b280-ae71-40d6-aa29-5fd3ac97e96f"/>
    <ds:schemaRef ds:uri="9116cb9f-bd0d-43bf-83a7-1685e5d6b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0AB1A5-9B20-4E2E-B217-8D5B78C9C0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B32236-CDC0-44D5-8237-52B25EC4B02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116cb9f-bd0d-43bf-83a7-1685e5d6ba3a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3033b280-ae71-40d6-aa29-5fd3ac97e9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5361</TotalTime>
  <Words>562</Words>
  <Application>Microsoft Office PowerPoint</Application>
  <PresentationFormat>Presentación en pantalla (16:9)</PresentationFormat>
  <Paragraphs>51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Vensure PPT Template</vt:lpstr>
      <vt:lpstr>Employee Relations</vt:lpstr>
      <vt:lpstr>Verification of Employment </vt:lpstr>
      <vt:lpstr>The Work Number</vt:lpstr>
      <vt:lpstr>Three Different Scenarios</vt:lpstr>
      <vt:lpstr>Practice Time</vt:lpstr>
      <vt:lpstr>Practice Time – Scenario 1</vt:lpstr>
      <vt:lpstr>Practice Time – Scenario 1</vt:lpstr>
      <vt:lpstr>Practice Time – Scenario 2</vt:lpstr>
      <vt:lpstr>Practice Time – Scenario 2</vt:lpstr>
      <vt:lpstr>Practice Time – Scenario 3</vt:lpstr>
      <vt:lpstr>Practice Time – Scenario 3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Customized Business Solutions</dc:title>
  <dc:creator>Julie Dower</dc:creator>
  <cp:lastModifiedBy>Sergio Garcia</cp:lastModifiedBy>
  <cp:revision>198</cp:revision>
  <cp:lastPrinted>2019-03-04T13:55:30Z</cp:lastPrinted>
  <dcterms:modified xsi:type="dcterms:W3CDTF">2023-10-10T19:36:33Z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0x010100D392A58BE00B1545AA1A12C2241357A0</vt:lpwstr>
  </property>
  <property fmtid="{D5CDD505-2E9C-101B-9397-08002B2CF9AE}" pid="3" name="MediaServiceImageTags">
    <vt:lpwstr/>
  </property>
</Properties>
</file>