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3" r:id="rId6"/>
    <p:sldId id="285" r:id="rId7"/>
    <p:sldId id="288" r:id="rId8"/>
    <p:sldId id="277" r:id="rId9"/>
    <p:sldId id="286" r:id="rId10"/>
    <p:sldId id="289" r:id="rId11"/>
    <p:sldId id="278" r:id="rId12"/>
    <p:sldId id="284" r:id="rId13"/>
    <p:sldId id="287" r:id="rId14"/>
    <p:sldId id="258" r:id="rId15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43"/>
    <a:srgbClr val="D6CCC7"/>
    <a:srgbClr val="19728C"/>
    <a:srgbClr val="071B40"/>
    <a:srgbClr val="03315E"/>
    <a:srgbClr val="706866"/>
    <a:srgbClr val="9FCC74"/>
    <a:srgbClr val="F6F6F6"/>
    <a:srgbClr val="131E40"/>
    <a:srgbClr val="12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D0A24-419F-4D0A-B7A6-CAEB7BA3FB10}" v="373" dt="2023-07-14T16:46:06.397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208" autoAdjust="0"/>
  </p:normalViewPr>
  <p:slideViewPr>
    <p:cSldViewPr snapToGrid="0">
      <p:cViewPr varScale="1">
        <p:scale>
          <a:sx n="88" d="100"/>
          <a:sy n="88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9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7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mployersolution.sharepoint.com/Shared%20Documents/Forms/AllItems.aspx?id=%2FShared%20Documents%2FClient%20Experience%5FStrategic%20Relations%2FState%20New%20Hire%20Packets&amp;viewid=a20023a7%2D939a%2D4e4a%2Da0a7%2Df5c4f302b7d5&amp;noAuthRedirect=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6" y="411958"/>
            <a:ext cx="4326248" cy="2139553"/>
          </a:xfrm>
        </p:spPr>
        <p:txBody>
          <a:bodyPr/>
          <a:lstStyle/>
          <a:p>
            <a:r>
              <a:rPr lang="es-CO" dirty="0"/>
              <a:t>E</a:t>
            </a:r>
            <a:r>
              <a:rPr lang="en-US" dirty="0" err="1"/>
              <a:t>mployee</a:t>
            </a:r>
            <a:r>
              <a:rPr lang="en-US" dirty="0"/>
              <a:t> Relations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6" y="2527866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s-CO" dirty="0" err="1"/>
              <a:t>Session</a:t>
            </a:r>
            <a:r>
              <a:rPr lang="es-CO" dirty="0"/>
              <a:t> – </a:t>
            </a:r>
            <a:r>
              <a:rPr lang="en-US" dirty="0"/>
              <a:t>W4 -  Employee’s View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Money Images - Free Download on Freepik">
            <a:extLst>
              <a:ext uri="{FF2B5EF4-FFF2-40B4-BE49-F238E27FC236}">
                <a16:creationId xmlns:a16="http://schemas.microsoft.com/office/drawing/2014/main" id="{D2C345CF-9FAC-BF41-E45A-424C2406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62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794DA8-EFA3-23C9-2C8B-D15892E4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13" y="3382076"/>
            <a:ext cx="1832431" cy="1255238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</a:rPr>
              <a:t>Be resourceful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, use your tools and practical guides to read the section and paraphrase what is being asked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FB3DA0-9D7B-3DE5-6C73-C75AFCA244E6}"/>
              </a:ext>
            </a:extLst>
          </p:cNvPr>
          <p:cNvSpPr txBox="1">
            <a:spLocks/>
          </p:cNvSpPr>
          <p:nvPr/>
        </p:nvSpPr>
        <p:spPr>
          <a:xfrm>
            <a:off x="1125699" y="1023107"/>
            <a:ext cx="7079729" cy="4341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Employee has questions about specific sections of the W4</a:t>
            </a:r>
          </a:p>
        </p:txBody>
      </p:sp>
      <p:pic>
        <p:nvPicPr>
          <p:cNvPr id="8" name="Picture 14" descr="Question Mark Icon Vector. Question Illustration Symbol Stock Vector -  Illustration of problem, query: 139903099">
            <a:extLst>
              <a:ext uri="{FF2B5EF4-FFF2-40B4-BE49-F238E27FC236}">
                <a16:creationId xmlns:a16="http://schemas.microsoft.com/office/drawing/2014/main" id="{AF0D9E5B-BD90-7E05-DE07-C5EFA039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" y="804312"/>
            <a:ext cx="902048" cy="902048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38687F5-4A20-E0AE-1100-A8FB828F5DC7}"/>
              </a:ext>
            </a:extLst>
          </p:cNvPr>
          <p:cNvSpPr txBox="1">
            <a:spLocks/>
          </p:cNvSpPr>
          <p:nvPr/>
        </p:nvSpPr>
        <p:spPr>
          <a:xfrm>
            <a:off x="4491492" y="3382076"/>
            <a:ext cx="2077809" cy="90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Is the employee’s </a:t>
            </a:r>
            <a:r>
              <a:rPr lang="en-US" sz="1400" b="1" dirty="0">
                <a:solidFill>
                  <a:schemeClr val="accent1"/>
                </a:solidFill>
              </a:rPr>
              <a:t>responsibility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to reach out for professional advise if needed.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32E57E-F8D7-97CB-7825-8598244B1C51}"/>
              </a:ext>
            </a:extLst>
          </p:cNvPr>
          <p:cNvSpPr txBox="1">
            <a:spLocks/>
          </p:cNvSpPr>
          <p:nvPr/>
        </p:nvSpPr>
        <p:spPr>
          <a:xfrm>
            <a:off x="2536372" y="3382076"/>
            <a:ext cx="1832431" cy="811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We </a:t>
            </a:r>
            <a:r>
              <a:rPr lang="en-US" sz="1400" b="1" dirty="0">
                <a:solidFill>
                  <a:schemeClr val="accent1"/>
                </a:solidFill>
              </a:rPr>
              <a:t>cannot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advise on what to place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996F7-312E-76C4-81E0-D37A9BCDCEBD}"/>
              </a:ext>
            </a:extLst>
          </p:cNvPr>
          <p:cNvSpPr txBox="1">
            <a:spLocks/>
          </p:cNvSpPr>
          <p:nvPr/>
        </p:nvSpPr>
        <p:spPr>
          <a:xfrm>
            <a:off x="6914862" y="3382076"/>
            <a:ext cx="1675188" cy="1255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Our Tax department do not take these questions either, Vensure </a:t>
            </a:r>
            <a:r>
              <a:rPr lang="en-US" sz="1400" b="1" dirty="0">
                <a:solidFill>
                  <a:schemeClr val="accent1"/>
                </a:solidFill>
              </a:rPr>
              <a:t>does not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offer a service for tax consulting.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36C9-01DC-2628-1C30-C0C747BF2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98" y="2181655"/>
            <a:ext cx="1832432" cy="37773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61F43D-BBCE-8582-E2FF-A742B48BA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655" y="2480322"/>
            <a:ext cx="951628" cy="45882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222535-44C7-5F2B-73A5-FDD9597A4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93" y="2830274"/>
            <a:ext cx="1304707" cy="427773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Say No Images - Free Download on Freepik">
            <a:extLst>
              <a:ext uri="{FF2B5EF4-FFF2-40B4-BE49-F238E27FC236}">
                <a16:creationId xmlns:a16="http://schemas.microsoft.com/office/drawing/2014/main" id="{0E067D99-96A9-20C7-2E55-A2482F12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75" y="2011419"/>
            <a:ext cx="1309007" cy="1309007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| Busy professional vector illustration">
            <a:extLst>
              <a:ext uri="{FF2B5EF4-FFF2-40B4-BE49-F238E27FC236}">
                <a16:creationId xmlns:a16="http://schemas.microsoft.com/office/drawing/2014/main" id="{CA548FA2-7FD2-FAFD-B2C8-DBD54CCB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27" y="1959105"/>
            <a:ext cx="1525586" cy="1298942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E930C6-6F45-612F-4A14-27686B5DF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258" y="1989463"/>
            <a:ext cx="1755410" cy="123822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BBA39844-32C3-0EA9-9830-2E7FD3094504}"/>
              </a:ext>
            </a:extLst>
          </p:cNvPr>
          <p:cNvSpPr/>
          <p:nvPr/>
        </p:nvSpPr>
        <p:spPr>
          <a:xfrm>
            <a:off x="6993224" y="2002809"/>
            <a:ext cx="1430265" cy="125523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0C7AEC-93CF-E8E5-8558-B4FA15C94EAB}"/>
              </a:ext>
            </a:extLst>
          </p:cNvPr>
          <p:cNvSpPr txBox="1">
            <a:spLocks/>
          </p:cNvSpPr>
          <p:nvPr/>
        </p:nvSpPr>
        <p:spPr>
          <a:xfrm>
            <a:off x="1910985" y="437074"/>
            <a:ext cx="5234266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W4 Federal Taxes– </a:t>
            </a:r>
            <a:r>
              <a:rPr lang="en-US" dirty="0">
                <a:solidFill>
                  <a:schemeClr val="tx1"/>
                </a:solidFill>
              </a:rPr>
              <a:t>Most Common Scenarios</a:t>
            </a:r>
          </a:p>
        </p:txBody>
      </p:sp>
    </p:spTree>
    <p:extLst>
      <p:ext uri="{BB962C8B-B14F-4D97-AF65-F5344CB8AC3E}">
        <p14:creationId xmlns:p14="http://schemas.microsoft.com/office/powerpoint/2010/main" val="98090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Money Images - Free Download on Freepik">
            <a:extLst>
              <a:ext uri="{FF2B5EF4-FFF2-40B4-BE49-F238E27FC236}">
                <a16:creationId xmlns:a16="http://schemas.microsoft.com/office/drawing/2014/main" id="{186F2BA5-738C-F73E-85B8-5C47DE07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690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384DB-DC63-4B6C-C642-9D60E49C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19" y="1724252"/>
            <a:ext cx="7815943" cy="8085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1C0A0-92DB-DD26-2E63-70BF69741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6" y="991694"/>
            <a:ext cx="522514" cy="5225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2BAFB-274E-3C83-222C-09A7E10C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441" y="991694"/>
            <a:ext cx="6531429" cy="558332"/>
          </a:xfr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sz="1400" b="1" i="1" dirty="0"/>
              <a:t>W4 Determines what the government can </a:t>
            </a:r>
            <a:r>
              <a:rPr lang="en-US" sz="1400" b="1" i="1" dirty="0">
                <a:solidFill>
                  <a:schemeClr val="accent1"/>
                </a:solidFill>
              </a:rPr>
              <a:t>withhold</a:t>
            </a:r>
            <a:r>
              <a:rPr lang="en-US" sz="1400" b="1" i="1" dirty="0"/>
              <a:t> from the employee’s paycheck.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E3807A-1CC0-FFEB-E774-1A44337E8044}"/>
              </a:ext>
            </a:extLst>
          </p:cNvPr>
          <p:cNvSpPr txBox="1">
            <a:spLocks/>
          </p:cNvSpPr>
          <p:nvPr/>
        </p:nvSpPr>
        <p:spPr>
          <a:xfrm>
            <a:off x="5837334" y="2434303"/>
            <a:ext cx="2340428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Always verify the </a:t>
            </a:r>
            <a:r>
              <a:rPr lang="en-US" sz="11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Year</a:t>
            </a: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of the form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736501-86A4-E2BC-DEEF-C8A97C13F4BC}"/>
              </a:ext>
            </a:extLst>
          </p:cNvPr>
          <p:cNvSpPr txBox="1">
            <a:spLocks/>
          </p:cNvSpPr>
          <p:nvPr/>
        </p:nvSpPr>
        <p:spPr>
          <a:xfrm>
            <a:off x="939465" y="1023588"/>
            <a:ext cx="1063859" cy="547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3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Key Items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944339-284B-C7AC-F02A-DA485585F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1" y="2958398"/>
            <a:ext cx="5639587" cy="168616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76B66E1-7414-F515-E616-09C82D7160AA}"/>
              </a:ext>
            </a:extLst>
          </p:cNvPr>
          <p:cNvSpPr txBox="1">
            <a:spLocks/>
          </p:cNvSpPr>
          <p:nvPr/>
        </p:nvSpPr>
        <p:spPr>
          <a:xfrm>
            <a:off x="235375" y="3141439"/>
            <a:ext cx="2340428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Exempt </a:t>
            </a: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Employees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1A7A8B-A4A9-FC5E-B010-07D97745D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714" y="3141439"/>
            <a:ext cx="2312415" cy="14284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0694ED4-F563-C28C-CC2E-0082B3D502D7}"/>
              </a:ext>
            </a:extLst>
          </p:cNvPr>
          <p:cNvSpPr txBox="1">
            <a:spLocks/>
          </p:cNvSpPr>
          <p:nvPr/>
        </p:nvSpPr>
        <p:spPr>
          <a:xfrm>
            <a:off x="6043338" y="4461142"/>
            <a:ext cx="1390780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</a:t>
            </a:r>
            <a:r>
              <a:rPr lang="en-US" sz="11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PRISM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E79FD13-2086-D65B-EB02-9F34008B9902}"/>
              </a:ext>
            </a:extLst>
          </p:cNvPr>
          <p:cNvSpPr txBox="1">
            <a:spLocks/>
          </p:cNvSpPr>
          <p:nvPr/>
        </p:nvSpPr>
        <p:spPr>
          <a:xfrm>
            <a:off x="1851364" y="493166"/>
            <a:ext cx="5512471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W4 Federal Taxes – </a:t>
            </a:r>
            <a:r>
              <a:rPr lang="en-US" sz="2400" dirty="0">
                <a:solidFill>
                  <a:schemeClr val="tx1"/>
                </a:solidFill>
              </a:rPr>
              <a:t>What’s Important?</a:t>
            </a:r>
          </a:p>
        </p:txBody>
      </p:sp>
    </p:spTree>
    <p:extLst>
      <p:ext uri="{BB962C8B-B14F-4D97-AF65-F5344CB8AC3E}">
        <p14:creationId xmlns:p14="http://schemas.microsoft.com/office/powerpoint/2010/main" val="36425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Money Images - Free Download on Freepik">
            <a:extLst>
              <a:ext uri="{FF2B5EF4-FFF2-40B4-BE49-F238E27FC236}">
                <a16:creationId xmlns:a16="http://schemas.microsoft.com/office/drawing/2014/main" id="{A139ACD8-1F0C-AF2D-6428-E4DE438E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00" y="236606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E9223-C568-03C8-F801-1C7EDAD8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64" y="340766"/>
            <a:ext cx="5512471" cy="367238"/>
          </a:xfrm>
        </p:spPr>
        <p:txBody>
          <a:bodyPr/>
          <a:lstStyle/>
          <a:p>
            <a:pPr algn="ctr"/>
            <a:r>
              <a:rPr lang="en-US" sz="2400" dirty="0"/>
              <a:t>W4 Federal Taxes– </a:t>
            </a:r>
            <a:r>
              <a:rPr lang="en-US" sz="2400" dirty="0">
                <a:solidFill>
                  <a:schemeClr val="tx1"/>
                </a:solidFill>
              </a:rPr>
              <a:t>What’s Important?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2BAFB-274E-3C83-222C-09A7E10C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29" y="967470"/>
            <a:ext cx="7217228" cy="4174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want to encourage employees to update the form in the ESS as a first option, if not, offer the form.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736501-86A4-E2BC-DEEF-C8A97C13F4BC}"/>
              </a:ext>
            </a:extLst>
          </p:cNvPr>
          <p:cNvSpPr txBox="1">
            <a:spLocks/>
          </p:cNvSpPr>
          <p:nvPr/>
        </p:nvSpPr>
        <p:spPr>
          <a:xfrm>
            <a:off x="6863285" y="1885240"/>
            <a:ext cx="1063859" cy="547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1" i="1" dirty="0">
              <a:solidFill>
                <a:schemeClr val="accent3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88091-E92B-21FE-5614-A2F59A2B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25" y="1503828"/>
            <a:ext cx="2179638" cy="336181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E3807A-1CC0-FFEB-E774-1A44337E8044}"/>
              </a:ext>
            </a:extLst>
          </p:cNvPr>
          <p:cNvSpPr txBox="1">
            <a:spLocks/>
          </p:cNvSpPr>
          <p:nvPr/>
        </p:nvSpPr>
        <p:spPr>
          <a:xfrm>
            <a:off x="254184" y="4562281"/>
            <a:ext cx="2340428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Home &gt; </a:t>
            </a:r>
            <a:r>
              <a:rPr lang="en-US" sz="11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Taxes</a:t>
            </a:r>
            <a:r>
              <a:rPr lang="en-US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&gt; Tax Withholding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841FCC-34BE-DF41-7406-ADBE8D0F3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162" y="1507231"/>
            <a:ext cx="1985721" cy="17890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55FC59-253C-032B-81D2-CDC47B69D02C}"/>
              </a:ext>
            </a:extLst>
          </p:cNvPr>
          <p:cNvSpPr txBox="1">
            <a:spLocks/>
          </p:cNvSpPr>
          <p:nvPr/>
        </p:nvSpPr>
        <p:spPr>
          <a:xfrm>
            <a:off x="5822229" y="2951350"/>
            <a:ext cx="2340428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Home &gt; </a:t>
            </a:r>
            <a:r>
              <a:rPr lang="en-US" sz="11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Taxes</a:t>
            </a:r>
            <a:r>
              <a:rPr lang="en-US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&gt; Tax Withholding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9BEB5B8-CDF8-86F6-F2EE-163DBB67D9F5}"/>
              </a:ext>
            </a:extLst>
          </p:cNvPr>
          <p:cNvSpPr txBox="1">
            <a:spLocks/>
          </p:cNvSpPr>
          <p:nvPr/>
        </p:nvSpPr>
        <p:spPr>
          <a:xfrm>
            <a:off x="5975160" y="2223393"/>
            <a:ext cx="2034566" cy="727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Employees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can update </a:t>
            </a:r>
            <a:r>
              <a:rPr lang="en-US" sz="12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Federal </a:t>
            </a: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12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State</a:t>
            </a: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tax forms Based on </a:t>
            </a:r>
            <a:r>
              <a:rPr lang="en-US" sz="12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 address </a:t>
            </a:r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they have in PRISM / ESS</a:t>
            </a:r>
          </a:p>
        </p:txBody>
      </p:sp>
      <p:pic>
        <p:nvPicPr>
          <p:cNvPr id="2052" name="Picture 4" descr="Pictures Of Address Vector Png - لوگوی آدرس Transparent PNG - 684x831 -  Free Download on NicePNG">
            <a:extLst>
              <a:ext uri="{FF2B5EF4-FFF2-40B4-BE49-F238E27FC236}">
                <a16:creationId xmlns:a16="http://schemas.microsoft.com/office/drawing/2014/main" id="{BBA39B74-E1A5-DE4A-5525-319ECCCE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43" y="1498006"/>
            <a:ext cx="553199" cy="614666"/>
          </a:xfrm>
          <a:prstGeom prst="flowChartConnector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454D52-4F41-49F8-6A62-272259934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162" y="3441632"/>
            <a:ext cx="5057713" cy="143499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25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Money Images - Free Download on Freepik">
            <a:extLst>
              <a:ext uri="{FF2B5EF4-FFF2-40B4-BE49-F238E27FC236}">
                <a16:creationId xmlns:a16="http://schemas.microsoft.com/office/drawing/2014/main" id="{0E34B82D-3ED6-5A8A-63E3-CDABA133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19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1C0A0-92DB-DD26-2E63-70BF6974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991694"/>
            <a:ext cx="522514" cy="52251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2BAFB-274E-3C83-222C-09A7E10C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441" y="991694"/>
            <a:ext cx="6531429" cy="558332"/>
          </a:xfr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sz="1400" b="1" i="1" dirty="0"/>
              <a:t>In some cases, to claim exempt for </a:t>
            </a:r>
            <a:r>
              <a:rPr lang="en-US" sz="1400" b="1" i="1" dirty="0">
                <a:solidFill>
                  <a:srgbClr val="FF0000"/>
                </a:solidFill>
              </a:rPr>
              <a:t>state taxes</a:t>
            </a:r>
            <a:r>
              <a:rPr lang="en-US" sz="1400" b="1" i="1" dirty="0"/>
              <a:t>, employees will need to fill out an </a:t>
            </a:r>
            <a:r>
              <a:rPr lang="en-US" sz="1400" b="1" i="1" dirty="0">
                <a:solidFill>
                  <a:srgbClr val="FF0000"/>
                </a:solidFill>
              </a:rPr>
              <a:t>additional  form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736501-86A4-E2BC-DEEF-C8A97C13F4BC}"/>
              </a:ext>
            </a:extLst>
          </p:cNvPr>
          <p:cNvSpPr txBox="1">
            <a:spLocks/>
          </p:cNvSpPr>
          <p:nvPr/>
        </p:nvSpPr>
        <p:spPr>
          <a:xfrm>
            <a:off x="939465" y="1023588"/>
            <a:ext cx="1063859" cy="547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3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Key Items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E79FD13-2086-D65B-EB02-9F34008B9902}"/>
              </a:ext>
            </a:extLst>
          </p:cNvPr>
          <p:cNvSpPr txBox="1">
            <a:spLocks/>
          </p:cNvSpPr>
          <p:nvPr/>
        </p:nvSpPr>
        <p:spPr>
          <a:xfrm>
            <a:off x="1851364" y="493166"/>
            <a:ext cx="5512471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State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Tax </a:t>
            </a:r>
            <a:r>
              <a:rPr lang="en-US" sz="2400" dirty="0">
                <a:solidFill>
                  <a:schemeClr val="tx1"/>
                </a:solidFill>
              </a:rPr>
              <a:t>Exemption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1EFF3-BFDB-1244-3407-022B9994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6" y="1916416"/>
            <a:ext cx="5397844" cy="105006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2951A-C8F9-2595-F0BA-7A9A66F4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456" y="2655124"/>
            <a:ext cx="4419331" cy="875758"/>
          </a:xfrm>
          <a:prstGeom prst="rect">
            <a:avLst/>
          </a:prstGeom>
          <a:ln>
            <a:solidFill>
              <a:srgbClr val="FBE54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0694ED4-F563-C28C-CC2E-0082B3D502D7}"/>
              </a:ext>
            </a:extLst>
          </p:cNvPr>
          <p:cNvSpPr txBox="1">
            <a:spLocks/>
          </p:cNvSpPr>
          <p:nvPr/>
        </p:nvSpPr>
        <p:spPr>
          <a:xfrm>
            <a:off x="5714688" y="2381518"/>
            <a:ext cx="2846262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the</a:t>
            </a:r>
            <a:r>
              <a:rPr lang="en-US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instructions </a:t>
            </a: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State Form</a:t>
            </a:r>
            <a:endParaRPr lang="en-US" sz="11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7BF9E323-516B-E9F9-438F-85B47D933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562" y="3842838"/>
            <a:ext cx="2904958" cy="508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55BBD-F4C2-5228-51C0-147E3094F4D5}"/>
              </a:ext>
            </a:extLst>
          </p:cNvPr>
          <p:cNvSpPr txBox="1">
            <a:spLocks/>
          </p:cNvSpPr>
          <p:nvPr/>
        </p:nvSpPr>
        <p:spPr>
          <a:xfrm>
            <a:off x="571188" y="3629293"/>
            <a:ext cx="2846262" cy="314347"/>
          </a:xfrm>
          <a:prstGeom prst="flowChartAlternateProcess">
            <a:avLst/>
          </a:prstGeom>
          <a:solidFill>
            <a:srgbClr val="FBE5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our </a:t>
            </a:r>
            <a:r>
              <a:rPr lang="en-US" sz="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SP link </a:t>
            </a:r>
            <a:r>
              <a:rPr lang="en-US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provide these forms</a:t>
            </a:r>
            <a:endParaRPr lang="en-US" sz="11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Warning Vector Art, Icons, and Graphics for Free Download">
            <a:extLst>
              <a:ext uri="{FF2B5EF4-FFF2-40B4-BE49-F238E27FC236}">
                <a16:creationId xmlns:a16="http://schemas.microsoft.com/office/drawing/2014/main" id="{47F1F43B-4D94-5568-B358-E20F70A92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1"/>
          <a:stretch/>
        </p:blipFill>
        <p:spPr bwMode="auto">
          <a:xfrm>
            <a:off x="4650280" y="3939701"/>
            <a:ext cx="873241" cy="730721"/>
          </a:xfrm>
          <a:prstGeom prst="flowChartExtra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0ACEDF-2204-5034-A314-5824B6617323}"/>
              </a:ext>
            </a:extLst>
          </p:cNvPr>
          <p:cNvSpPr txBox="1"/>
          <p:nvPr/>
        </p:nvSpPr>
        <p:spPr>
          <a:xfrm>
            <a:off x="5442857" y="4012673"/>
            <a:ext cx="259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ptos Display" panose="020B0004020202020204" pitchFamily="34" charset="0"/>
              </a:rPr>
              <a:t>NOTE: </a:t>
            </a:r>
            <a:r>
              <a:rPr lang="en-US" sz="1600" dirty="0">
                <a:latin typeface="Aptos Display" panose="020B0004020202020204" pitchFamily="34" charset="0"/>
              </a:rPr>
              <a:t>This is only for Physical submission of forms</a:t>
            </a:r>
          </a:p>
        </p:txBody>
      </p:sp>
    </p:spTree>
    <p:extLst>
      <p:ext uri="{BB962C8B-B14F-4D97-AF65-F5344CB8AC3E}">
        <p14:creationId xmlns:p14="http://schemas.microsoft.com/office/powerpoint/2010/main" val="399194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Money Images - Free Download on Freepik">
            <a:extLst>
              <a:ext uri="{FF2B5EF4-FFF2-40B4-BE49-F238E27FC236}">
                <a16:creationId xmlns:a16="http://schemas.microsoft.com/office/drawing/2014/main" id="{13B003C5-41A9-9C3F-DDCF-2C4E84B3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gital Employee Onboarding: Advantages, Types, Tools (2023) | Whatfix">
            <a:extLst>
              <a:ext uri="{FF2B5EF4-FFF2-40B4-BE49-F238E27FC236}">
                <a16:creationId xmlns:a16="http://schemas.microsoft.com/office/drawing/2014/main" id="{FEEF8B76-8681-1500-CDFC-2B1543775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18333"/>
          <a:stretch/>
        </p:blipFill>
        <p:spPr bwMode="auto">
          <a:xfrm>
            <a:off x="5789956" y="1710950"/>
            <a:ext cx="2636501" cy="2280529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6756-29D1-111C-53C1-4DDB5F3C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747" y="1416929"/>
            <a:ext cx="1055915" cy="522514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accent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Practical Tips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3CCBAF-4B1C-7B3B-BAE4-CE6323C7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3" y="1452931"/>
            <a:ext cx="486512" cy="48651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AA4CAA5-33E3-503B-122A-091E2DCD15A8}"/>
              </a:ext>
            </a:extLst>
          </p:cNvPr>
          <p:cNvGrpSpPr/>
          <p:nvPr/>
        </p:nvGrpSpPr>
        <p:grpSpPr>
          <a:xfrm>
            <a:off x="5031062" y="3175922"/>
            <a:ext cx="1991694" cy="1795338"/>
            <a:chOff x="4964277" y="2935875"/>
            <a:chExt cx="1991694" cy="1795338"/>
          </a:xfrm>
        </p:grpSpPr>
        <p:pic>
          <p:nvPicPr>
            <p:cNvPr id="3078" name="Picture 6" descr="Vtraining - VensureHR">
              <a:extLst>
                <a:ext uri="{FF2B5EF4-FFF2-40B4-BE49-F238E27FC236}">
                  <a16:creationId xmlns:a16="http://schemas.microsoft.com/office/drawing/2014/main" id="{12323802-5E72-69D4-72F5-44DD00232D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1" r="12579"/>
            <a:stretch/>
          </p:blipFill>
          <p:spPr bwMode="auto">
            <a:xfrm>
              <a:off x="4964277" y="2935875"/>
              <a:ext cx="1991694" cy="1795338"/>
            </a:xfrm>
            <a:prstGeom prst="flowChartConnector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B8E53E22-406E-54C4-7B4E-D8BD9EAC1612}"/>
                </a:ext>
              </a:extLst>
            </p:cNvPr>
            <p:cNvSpPr/>
            <p:nvPr/>
          </p:nvSpPr>
          <p:spPr>
            <a:xfrm>
              <a:off x="5078381" y="3063892"/>
              <a:ext cx="1193426" cy="108312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0" name="Picture 8" descr="What is a Tax Accountant? - Top Accounting Degrees">
            <a:extLst>
              <a:ext uri="{FF2B5EF4-FFF2-40B4-BE49-F238E27FC236}">
                <a16:creationId xmlns:a16="http://schemas.microsoft.com/office/drawing/2014/main" id="{02A345A5-CD52-5887-A478-56591F314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9063"/>
          <a:stretch/>
        </p:blipFill>
        <p:spPr bwMode="auto">
          <a:xfrm>
            <a:off x="5507844" y="895727"/>
            <a:ext cx="1425490" cy="1300414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4FAA0BE-FE7D-7740-E2CA-43D0F5E0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64" y="340766"/>
            <a:ext cx="5512471" cy="367238"/>
          </a:xfrm>
        </p:spPr>
        <p:txBody>
          <a:bodyPr/>
          <a:lstStyle/>
          <a:p>
            <a:pPr algn="ctr"/>
            <a:r>
              <a:rPr lang="en-US" sz="2400" dirty="0"/>
              <a:t>W4 Federal Taxes– </a:t>
            </a:r>
            <a:r>
              <a:rPr lang="en-US" sz="2400" dirty="0">
                <a:solidFill>
                  <a:schemeClr val="tx1"/>
                </a:solidFill>
              </a:rPr>
              <a:t>What’s Important?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E28A0-3A6C-25A4-2AE8-ED082B14FADD}"/>
              </a:ext>
            </a:extLst>
          </p:cNvPr>
          <p:cNvGrpSpPr/>
          <p:nvPr/>
        </p:nvGrpSpPr>
        <p:grpSpPr>
          <a:xfrm>
            <a:off x="706433" y="2081303"/>
            <a:ext cx="4892737" cy="473541"/>
            <a:chOff x="4383148" y="2324998"/>
            <a:chExt cx="4892737" cy="473541"/>
          </a:xfrm>
        </p:grpSpPr>
        <p:pic>
          <p:nvPicPr>
            <p:cNvPr id="16" name="Picture 15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8FB9AF8D-84A5-85C1-A93A-1363D3E69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148" y="2324998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CEC5C0EB-F3B1-16B6-4269-BE3044B2D4DF}"/>
                </a:ext>
              </a:extLst>
            </p:cNvPr>
            <p:cNvSpPr txBox="1"/>
            <p:nvPr/>
          </p:nvSpPr>
          <p:spPr>
            <a:xfrm>
              <a:off x="4691951" y="2336874"/>
              <a:ext cx="4583934" cy="461665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i="1" dirty="0"/>
                <a:t>The information filled out during </a:t>
              </a:r>
              <a:r>
                <a:rPr lang="en-US" sz="1200" b="1" i="1" dirty="0">
                  <a:solidFill>
                    <a:schemeClr val="accent1"/>
                  </a:solidFill>
                </a:rPr>
                <a:t>the onboarding </a:t>
              </a:r>
              <a:r>
                <a:rPr lang="en-US" sz="1200" b="1" i="1" dirty="0"/>
                <a:t>(taxes Portion) is the same one as in the Taxes section in the 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C6711C-6B53-1D93-C421-8A69E741DA66}"/>
              </a:ext>
            </a:extLst>
          </p:cNvPr>
          <p:cNvGrpSpPr/>
          <p:nvPr/>
        </p:nvGrpSpPr>
        <p:grpSpPr>
          <a:xfrm>
            <a:off x="706433" y="2554844"/>
            <a:ext cx="4669776" cy="646331"/>
            <a:chOff x="4425826" y="2906655"/>
            <a:chExt cx="4669776" cy="646331"/>
          </a:xfrm>
        </p:grpSpPr>
        <p:pic>
          <p:nvPicPr>
            <p:cNvPr id="19" name="Picture 18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A1B02757-2B47-0194-2027-661A0177A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826" y="2951359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5D201793-52AB-779B-F952-12D82168B64D}"/>
                </a:ext>
              </a:extLst>
            </p:cNvPr>
            <p:cNvSpPr txBox="1"/>
            <p:nvPr/>
          </p:nvSpPr>
          <p:spPr>
            <a:xfrm>
              <a:off x="4723537" y="2906655"/>
              <a:ext cx="4372065" cy="646331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/>
                <a:t>Employees </a:t>
              </a:r>
              <a:r>
                <a:rPr lang="en-US" sz="1200" b="1" i="1" dirty="0">
                  <a:solidFill>
                    <a:schemeClr val="accent1"/>
                  </a:solidFill>
                </a:rPr>
                <a:t>read and complete</a:t>
              </a:r>
              <a:r>
                <a:rPr lang="en-US" sz="1200" b="1" i="1" dirty="0"/>
                <a:t> the form, if they have questions on what to place must be consulted with a </a:t>
              </a:r>
              <a:r>
                <a:rPr lang="en-US" sz="1200" b="1" i="1" u="sng" dirty="0"/>
                <a:t>tax advisor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5EDC3A-BA17-066B-E44C-13F25AED8178}"/>
              </a:ext>
            </a:extLst>
          </p:cNvPr>
          <p:cNvGrpSpPr/>
          <p:nvPr/>
        </p:nvGrpSpPr>
        <p:grpSpPr>
          <a:xfrm>
            <a:off x="707402" y="3182719"/>
            <a:ext cx="4570836" cy="461665"/>
            <a:chOff x="4463154" y="3490789"/>
            <a:chExt cx="4570836" cy="461665"/>
          </a:xfrm>
        </p:grpSpPr>
        <p:pic>
          <p:nvPicPr>
            <p:cNvPr id="22" name="Picture 21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2E7860F3-7834-FB39-93E7-0C7C3E07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54" y="3506904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D1ED557F-EB14-54EF-4FEF-4D855AB0C7E1}"/>
                </a:ext>
              </a:extLst>
            </p:cNvPr>
            <p:cNvSpPr txBox="1"/>
            <p:nvPr/>
          </p:nvSpPr>
          <p:spPr>
            <a:xfrm>
              <a:off x="4754566" y="3490789"/>
              <a:ext cx="4279424" cy="461665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/>
                <a:t>All Questions in the W4 are shown in the </a:t>
              </a:r>
              <a:r>
                <a:rPr lang="en-US" sz="1200" b="1" i="1" dirty="0">
                  <a:solidFill>
                    <a:schemeClr val="accent1"/>
                  </a:solidFill>
                </a:rPr>
                <a:t>ESS- Electronic Onboarding </a:t>
              </a:r>
              <a:r>
                <a:rPr lang="en-US" sz="1200" b="1" i="1" dirty="0"/>
                <a:t>Guide Located in our SP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4344B3-B664-F1A8-B9CE-6874E9E213BE}"/>
              </a:ext>
            </a:extLst>
          </p:cNvPr>
          <p:cNvGrpSpPr/>
          <p:nvPr/>
        </p:nvGrpSpPr>
        <p:grpSpPr>
          <a:xfrm>
            <a:off x="707402" y="3798120"/>
            <a:ext cx="4570836" cy="352743"/>
            <a:chOff x="4463154" y="3490789"/>
            <a:chExt cx="4570836" cy="352743"/>
          </a:xfrm>
        </p:grpSpPr>
        <p:pic>
          <p:nvPicPr>
            <p:cNvPr id="11" name="Picture 10" descr="Check Mark Icon, Check Icons, Mark Icons, Symbol PNG and Vector with  Transparent Background for Free Download">
              <a:extLst>
                <a:ext uri="{FF2B5EF4-FFF2-40B4-BE49-F238E27FC236}">
                  <a16:creationId xmlns:a16="http://schemas.microsoft.com/office/drawing/2014/main" id="{6458394C-BB34-BE65-37B4-CDDD2C7DF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54" y="3506904"/>
              <a:ext cx="336628" cy="33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C2423119-8DB1-2CBB-A5E2-4820C77D586D}"/>
                </a:ext>
              </a:extLst>
            </p:cNvPr>
            <p:cNvSpPr txBox="1"/>
            <p:nvPr/>
          </p:nvSpPr>
          <p:spPr>
            <a:xfrm>
              <a:off x="4754566" y="3490789"/>
              <a:ext cx="4279424" cy="276999"/>
            </a:xfrm>
            <a:prstGeom prst="rect">
              <a:avLst/>
            </a:prstGeom>
            <a:solidFill>
              <a:srgbClr val="E7E6E6">
                <a:alpha val="18824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8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2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/>
                <a:t>Employees cannot update taxes in the 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88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6" y="411958"/>
            <a:ext cx="4326248" cy="2139553"/>
          </a:xfrm>
        </p:spPr>
        <p:txBody>
          <a:bodyPr/>
          <a:lstStyle/>
          <a:p>
            <a:r>
              <a:rPr lang="es-US" dirty="0" err="1"/>
              <a:t>Employee’s</a:t>
            </a:r>
            <a:r>
              <a:rPr lang="es-US" dirty="0"/>
              <a:t> View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6" y="2527866"/>
            <a:ext cx="4326248" cy="1000098"/>
          </a:xfrm>
        </p:spPr>
        <p:txBody>
          <a:bodyPr/>
          <a:lstStyle/>
          <a:p>
            <a:r>
              <a:rPr lang="es-US" dirty="0" err="1"/>
              <a:t>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952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6" y="411958"/>
            <a:ext cx="4326248" cy="2139553"/>
          </a:xfrm>
        </p:spPr>
        <p:txBody>
          <a:bodyPr/>
          <a:lstStyle/>
          <a:p>
            <a:r>
              <a:rPr lang="en-US" sz="3600" dirty="0"/>
              <a:t>W4 -</a:t>
            </a:r>
            <a:r>
              <a:rPr lang="en-US" sz="3200" dirty="0"/>
              <a:t> Federal Taxes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6" y="2527866"/>
            <a:ext cx="4326248" cy="1000098"/>
          </a:xfrm>
        </p:spPr>
        <p:txBody>
          <a:bodyPr/>
          <a:lstStyle/>
          <a:p>
            <a:r>
              <a:rPr lang="en-US" dirty="0"/>
              <a:t>Most Common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2480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Money Images - Free Download on Freepik">
            <a:extLst>
              <a:ext uri="{FF2B5EF4-FFF2-40B4-BE49-F238E27FC236}">
                <a16:creationId xmlns:a16="http://schemas.microsoft.com/office/drawing/2014/main" id="{2E47A560-E397-1BED-6828-72A38B2C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62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794DA8-EFA3-23C9-2C8B-D15892E4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99" y="1023107"/>
            <a:ext cx="7079729" cy="434108"/>
          </a:xfr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If the employee claims that the amount withheld is incorrect…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926D86-CFF8-351B-DF4F-A7AE030C4B9E}"/>
              </a:ext>
            </a:extLst>
          </p:cNvPr>
          <p:cNvSpPr txBox="1">
            <a:spLocks/>
          </p:cNvSpPr>
          <p:nvPr/>
        </p:nvSpPr>
        <p:spPr>
          <a:xfrm>
            <a:off x="310298" y="3446883"/>
            <a:ext cx="1667603" cy="639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Tax withholding is based on the specific information the employee placed in the W4.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C36861-661E-505E-0EA5-B32DA6E56613}"/>
              </a:ext>
            </a:extLst>
          </p:cNvPr>
          <p:cNvSpPr txBox="1">
            <a:spLocks/>
          </p:cNvSpPr>
          <p:nvPr/>
        </p:nvSpPr>
        <p:spPr>
          <a:xfrm>
            <a:off x="2643954" y="3446883"/>
            <a:ext cx="1586916" cy="614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We can evaluate previous earning and deductions searching for an abnormal deduction.</a:t>
            </a:r>
            <a:endParaRPr lang="en-US" sz="1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70C6B6-4B4A-CD74-6E2B-EB41E72E9327}"/>
              </a:ext>
            </a:extLst>
          </p:cNvPr>
          <p:cNvSpPr txBox="1">
            <a:spLocks/>
          </p:cNvSpPr>
          <p:nvPr/>
        </p:nvSpPr>
        <p:spPr>
          <a:xfrm>
            <a:off x="4896923" y="3446883"/>
            <a:ext cx="1586916" cy="754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Before creating a case, advise the employee to use the withholding calculator in the IRS Website to verify </a:t>
            </a:r>
            <a:r>
              <a:rPr lang="en-US" sz="1200" b="1" dirty="0">
                <a:solidFill>
                  <a:schemeClr val="accent1"/>
                </a:solidFill>
              </a:rPr>
              <a:t>how deductions would look like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152BAC-14AD-AF64-5308-4CCEC1B7E534}"/>
              </a:ext>
            </a:extLst>
          </p:cNvPr>
          <p:cNvSpPr txBox="1">
            <a:spLocks/>
          </p:cNvSpPr>
          <p:nvPr/>
        </p:nvSpPr>
        <p:spPr>
          <a:xfrm>
            <a:off x="461879" y="4320539"/>
            <a:ext cx="1516022" cy="639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Confirm</a:t>
            </a:r>
            <a:r>
              <a:rPr lang="en-US" i="1" dirty="0"/>
              <a:t> W4 In documents and </a:t>
            </a:r>
            <a:r>
              <a:rPr lang="en-US" i="1" dirty="0">
                <a:solidFill>
                  <a:schemeClr val="accent1"/>
                </a:solidFill>
              </a:rPr>
              <a:t>compare</a:t>
            </a:r>
            <a:r>
              <a:rPr lang="en-US" i="1" dirty="0"/>
              <a:t> to the set up in PRISM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207CFF-5821-98B2-5F97-215422F42105}"/>
              </a:ext>
            </a:extLst>
          </p:cNvPr>
          <p:cNvSpPr txBox="1">
            <a:spLocks/>
          </p:cNvSpPr>
          <p:nvPr/>
        </p:nvSpPr>
        <p:spPr>
          <a:xfrm>
            <a:off x="7149892" y="3446882"/>
            <a:ext cx="1586916" cy="754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/>
              <a:t>Employees </a:t>
            </a:r>
            <a:r>
              <a:rPr lang="en-US" sz="1200" b="1" dirty="0">
                <a:solidFill>
                  <a:schemeClr val="accent1"/>
                </a:solidFill>
              </a:rPr>
              <a:t>can Update </a:t>
            </a:r>
            <a:r>
              <a:rPr lang="en-US" sz="1200" b="1" dirty="0"/>
              <a:t>anytime their information in the </a:t>
            </a:r>
            <a:r>
              <a:rPr lang="en-US" sz="1200" b="1" dirty="0">
                <a:solidFill>
                  <a:schemeClr val="accent1"/>
                </a:solidFill>
              </a:rPr>
              <a:t>ESS</a:t>
            </a:r>
            <a:r>
              <a:rPr lang="en-US" sz="1200" b="1" dirty="0"/>
              <a:t> or via email (ER)</a:t>
            </a:r>
          </a:p>
        </p:txBody>
      </p:sp>
      <p:pic>
        <p:nvPicPr>
          <p:cNvPr id="4098" name="Picture 2" descr="Tax form audit Royalty Free Vector Image - VectorStock">
            <a:extLst>
              <a:ext uri="{FF2B5EF4-FFF2-40B4-BE49-F238E27FC236}">
                <a16:creationId xmlns:a16="http://schemas.microsoft.com/office/drawing/2014/main" id="{348CFF88-2271-0157-A826-97B034783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/>
        </p:blipFill>
        <p:spPr bwMode="auto">
          <a:xfrm>
            <a:off x="625643" y="1964727"/>
            <a:ext cx="1136436" cy="1115503"/>
          </a:xfrm>
          <a:prstGeom prst="flowChartConnector">
            <a:avLst/>
          </a:prstGeom>
          <a:noFill/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4A4E7-AD44-D550-5F43-892EBEB30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954" y="2067039"/>
            <a:ext cx="1586916" cy="992613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6FBFD53-C73F-3E94-33C2-57A4F39A7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86" y="2033787"/>
            <a:ext cx="1314718" cy="992612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oading Process Update System Icon Upgrade Application Progress Icon For  Graphic And Web Design Installation Or Software Stock Illustration -  Download Image Now - iStock">
            <a:extLst>
              <a:ext uri="{FF2B5EF4-FFF2-40B4-BE49-F238E27FC236}">
                <a16:creationId xmlns:a16="http://schemas.microsoft.com/office/drawing/2014/main" id="{CFBDA1D4-F3A1-8897-122B-E872954C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9920" r="11337" b="10717"/>
          <a:stretch/>
        </p:blipFill>
        <p:spPr bwMode="auto">
          <a:xfrm>
            <a:off x="7375639" y="1964727"/>
            <a:ext cx="1135422" cy="1115503"/>
          </a:xfrm>
          <a:prstGeom prst="flowChartConnector">
            <a:avLst/>
          </a:prstGeom>
          <a:noFill/>
          <a:ln w="1905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Question Mark Icon Vector. Question Illustration Symbol Stock Vector -  Illustration of problem, query: 139903099">
            <a:extLst>
              <a:ext uri="{FF2B5EF4-FFF2-40B4-BE49-F238E27FC236}">
                <a16:creationId xmlns:a16="http://schemas.microsoft.com/office/drawing/2014/main" id="{E3D3DDD3-ADDE-54CF-BC30-A25A4D3F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" y="804312"/>
            <a:ext cx="902048" cy="902048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1EA437E-2F6E-8145-25EE-3509825B5DF1}"/>
              </a:ext>
            </a:extLst>
          </p:cNvPr>
          <p:cNvSpPr txBox="1">
            <a:spLocks/>
          </p:cNvSpPr>
          <p:nvPr/>
        </p:nvSpPr>
        <p:spPr>
          <a:xfrm>
            <a:off x="1910985" y="437074"/>
            <a:ext cx="5234266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W4 Federal Taxes– </a:t>
            </a:r>
            <a:r>
              <a:rPr lang="en-US" dirty="0">
                <a:solidFill>
                  <a:schemeClr val="tx1"/>
                </a:solidFill>
              </a:rPr>
              <a:t>Most Common Scenarios</a:t>
            </a:r>
          </a:p>
        </p:txBody>
      </p:sp>
    </p:spTree>
    <p:extLst>
      <p:ext uri="{BB962C8B-B14F-4D97-AF65-F5344CB8AC3E}">
        <p14:creationId xmlns:p14="http://schemas.microsoft.com/office/powerpoint/2010/main" val="156621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Money Images - Free Download on Freepik">
            <a:extLst>
              <a:ext uri="{FF2B5EF4-FFF2-40B4-BE49-F238E27FC236}">
                <a16:creationId xmlns:a16="http://schemas.microsoft.com/office/drawing/2014/main" id="{D2C345CF-9FAC-BF41-E45A-424C2406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62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794DA8-EFA3-23C9-2C8B-D15892E4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855" y="3511622"/>
            <a:ext cx="2658548" cy="902048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</a:rPr>
              <a:t>Do not argue with the employee, </a:t>
            </a:r>
            <a:r>
              <a:rPr lang="en-US" sz="1400" b="1" dirty="0"/>
              <a:t>if they insist the deductions are incorrect, offer to create a case after verifying all details provided previously</a:t>
            </a:r>
            <a:endParaRPr lang="en-US" sz="16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FB3DA0-9D7B-3DE5-6C73-C75AFCA244E6}"/>
              </a:ext>
            </a:extLst>
          </p:cNvPr>
          <p:cNvSpPr txBox="1">
            <a:spLocks/>
          </p:cNvSpPr>
          <p:nvPr/>
        </p:nvSpPr>
        <p:spPr>
          <a:xfrm>
            <a:off x="1125699" y="1023107"/>
            <a:ext cx="7079729" cy="4341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If the employees insists that the information is incorrect… </a:t>
            </a:r>
          </a:p>
        </p:txBody>
      </p:sp>
      <p:pic>
        <p:nvPicPr>
          <p:cNvPr id="8" name="Picture 14" descr="Question Mark Icon Vector. Question Illustration Symbol Stock Vector -  Illustration of problem, query: 139903099">
            <a:extLst>
              <a:ext uri="{FF2B5EF4-FFF2-40B4-BE49-F238E27FC236}">
                <a16:creationId xmlns:a16="http://schemas.microsoft.com/office/drawing/2014/main" id="{AF0D9E5B-BD90-7E05-DE07-C5EFA0398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" y="804312"/>
            <a:ext cx="902048" cy="902048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n character meditates calming his mind Vector Image">
            <a:extLst>
              <a:ext uri="{FF2B5EF4-FFF2-40B4-BE49-F238E27FC236}">
                <a16:creationId xmlns:a16="http://schemas.microsoft.com/office/drawing/2014/main" id="{D19BB44C-E524-CA0A-DF20-0795BB7CF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9" r="-3939" b="10730"/>
          <a:stretch/>
        </p:blipFill>
        <p:spPr bwMode="auto">
          <a:xfrm>
            <a:off x="1925792" y="1960662"/>
            <a:ext cx="1523003" cy="1361129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38687F5-4A20-E0AE-1100-A8FB828F5DC7}"/>
              </a:ext>
            </a:extLst>
          </p:cNvPr>
          <p:cNvSpPr txBox="1">
            <a:spLocks/>
          </p:cNvSpPr>
          <p:nvPr/>
        </p:nvSpPr>
        <p:spPr>
          <a:xfrm>
            <a:off x="5171329" y="3511622"/>
            <a:ext cx="2388816" cy="90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Confirm with leadership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the set up of the case </a:t>
            </a:r>
            <a:r>
              <a:rPr lang="en-US" sz="1400" b="1" dirty="0"/>
              <a:t>(payroll)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 and consult the situation if any doubt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4" descr="Raise Hand Images - Free Download on Freepik">
            <a:extLst>
              <a:ext uri="{FF2B5EF4-FFF2-40B4-BE49-F238E27FC236}">
                <a16:creationId xmlns:a16="http://schemas.microsoft.com/office/drawing/2014/main" id="{0F71EC52-1321-BD69-C1F8-9775C2A7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83" y="1859072"/>
            <a:ext cx="1523004" cy="1523004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D09219-047D-685D-613A-9CBF7830BB54}"/>
              </a:ext>
            </a:extLst>
          </p:cNvPr>
          <p:cNvSpPr txBox="1">
            <a:spLocks/>
          </p:cNvSpPr>
          <p:nvPr/>
        </p:nvSpPr>
        <p:spPr>
          <a:xfrm>
            <a:off x="1910985" y="437074"/>
            <a:ext cx="5234266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W4 Federal Taxes– </a:t>
            </a:r>
            <a:r>
              <a:rPr lang="en-US" dirty="0">
                <a:solidFill>
                  <a:schemeClr val="tx1"/>
                </a:solidFill>
              </a:rPr>
              <a:t>Most Common Scenarios</a:t>
            </a:r>
          </a:p>
        </p:txBody>
      </p:sp>
    </p:spTree>
    <p:extLst>
      <p:ext uri="{BB962C8B-B14F-4D97-AF65-F5344CB8AC3E}">
        <p14:creationId xmlns:p14="http://schemas.microsoft.com/office/powerpoint/2010/main" val="865571606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32236-CDC0-44D5-8237-52B25EC4B02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116cb9f-bd0d-43bf-83a7-1685e5d6ba3a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3033b280-ae71-40d6-aa29-5fd3ac97e96f"/>
  </ds:schemaRefs>
</ds:datastoreItem>
</file>

<file path=customXml/itemProps2.xml><?xml version="1.0" encoding="utf-8"?>
<ds:datastoreItem xmlns:ds="http://schemas.openxmlformats.org/officeDocument/2006/customXml" ds:itemID="{AB0AB1A5-9B20-4E2E-B217-8D5B78C9C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738675-A0CB-454F-8057-F122DFB3F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3b280-ae71-40d6-aa29-5fd3ac97e96f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9328</TotalTime>
  <Words>482</Words>
  <Application>Microsoft Office PowerPoint</Application>
  <PresentationFormat>Presentación en pantalla (16:9)</PresentationFormat>
  <Paragraphs>51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Vensure PPT Template</vt:lpstr>
      <vt:lpstr>Employee Relations</vt:lpstr>
      <vt:lpstr>Presentación de PowerPoint</vt:lpstr>
      <vt:lpstr>W4 Federal Taxes– What’s Important?</vt:lpstr>
      <vt:lpstr>Presentación de PowerPoint</vt:lpstr>
      <vt:lpstr>W4 Federal Taxes– What’s Important?</vt:lpstr>
      <vt:lpstr>Employee’s View </vt:lpstr>
      <vt:lpstr>W4 - Federal Taxes</vt:lpstr>
      <vt:lpstr>Presentación de PowerPoint</vt:lpstr>
      <vt:lpstr>Presentación de PowerPoint</vt:lpstr>
      <vt:lpstr>Presentación de PowerPoint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232</cp:revision>
  <cp:lastPrinted>2019-03-04T13:55:30Z</cp:lastPrinted>
  <dcterms:modified xsi:type="dcterms:W3CDTF">2023-10-10T19:30:34Z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</Properties>
</file>