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3" r:id="rId6"/>
    <p:sldId id="277" r:id="rId7"/>
    <p:sldId id="278" r:id="rId8"/>
    <p:sldId id="284" r:id="rId9"/>
    <p:sldId id="276" r:id="rId10"/>
    <p:sldId id="264" r:id="rId11"/>
    <p:sldId id="271" r:id="rId12"/>
    <p:sldId id="258" r:id="rId13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28C"/>
    <a:srgbClr val="071B40"/>
    <a:srgbClr val="03315E"/>
    <a:srgbClr val="706866"/>
    <a:srgbClr val="9FCC74"/>
    <a:srgbClr val="F6F6F6"/>
    <a:srgbClr val="131E40"/>
    <a:srgbClr val="121119"/>
    <a:srgbClr val="D1E7F5"/>
    <a:srgbClr val="D6C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D0A24-419F-4D0A-B7A6-CAEB7BA3FB10}" v="369" dt="2023-07-11T21:41:19.591"/>
  </p1510:revLst>
</p1510:revInfo>
</file>

<file path=ppt/tableStyles.xml><?xml version="1.0" encoding="utf-8"?>
<a:tblStyleLst xmlns:a="http://schemas.openxmlformats.org/drawingml/2006/main" def="{8F5C4D64-3CB1-44FE-A7C1-7C6792326531}">
  <a:tblStyle styleId="{8F5C4D64-3CB1-44FE-A7C1-7C6792326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2517" autoAdjust="0"/>
  </p:normalViewPr>
  <p:slideViewPr>
    <p:cSldViewPr snapToGrid="0">
      <p:cViewPr>
        <p:scale>
          <a:sx n="75" d="100"/>
          <a:sy n="75" d="100"/>
        </p:scale>
        <p:origin x="148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DCF1-0F16-4F79-BC4A-993379236393}" type="datetimeFigureOut">
              <a:rPr lang="en-US" smtClean="0">
                <a:latin typeface="Arial" panose="020B0604020202020204" pitchFamily="34" charset="0"/>
              </a:rPr>
              <a:t>10/10/2023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175-E3A9-42A0-88B3-EEBBCA8AEA0A}" type="slidenum">
              <a:rPr lang="en-US" smtClean="0">
                <a:latin typeface="Arial" panose="020B0604020202020204" pitchFamily="34" charset="0"/>
              </a:rPr>
              <a:t>‹Nº›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B9254-56DE-794F-961D-A24086E6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6416F-8C6A-AC4E-A18F-EC32C35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FF3E-AE10-8E4F-8E81-254EF50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4718-C46E-7F4E-B569-A1DB7B63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D884-D5B6-4C42-B66C-5ABA9828541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A55B-9E57-084F-A789-DF2B360B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2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997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3704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7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4972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eneric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222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A900-65F0-E644-A71F-1C6270A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42E4-E9CC-E64D-AE53-4DE36C8A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25" y="1042417"/>
            <a:ext cx="40005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0287-ADAD-0D4C-B7AB-E89B5B160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924" y="1042417"/>
            <a:ext cx="40005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74054-1D32-EE45-A4AB-469AEC6F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B28-F109-2948-A5E8-7EDC96C8D832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2DEC-EEBA-6348-B03C-EC19A08D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787EF6-966F-D04A-800C-A352E681A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72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3579-1B6C-F240-8FCB-D4E526FD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452630"/>
            <a:ext cx="6973967" cy="5116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F066-3469-7843-8E1A-B15B9833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973233"/>
            <a:ext cx="405029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2522-E27B-1442-9784-F1A23D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25" y="1562942"/>
            <a:ext cx="405029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F07E-5A6E-5B49-8C89-825C14AE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1671" y="973233"/>
            <a:ext cx="414000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080B7-5AFD-7A40-89A7-EA4E3FDE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1671" y="1562942"/>
            <a:ext cx="414000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AF372-9889-4745-8B0C-8171C470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E128-AEB7-EC40-AF18-3E2E77CC645E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62DF5-E870-7344-B52F-331ACC1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3264F2-420C-FA41-A91C-98285ECE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777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C240-9B3B-7846-A052-534CE8F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D99B-AC6F-1B4B-BED5-47C3B755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2B72-3EB7-B24E-A764-C7F4B4E79A64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7C11-F96B-BA4E-83D4-5CFC58F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6636-19D9-B947-88A7-85C2FE59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420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0C86-06F9-DE41-9D1A-01A0715A3F63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B1DD-C4E8-684D-9F0A-021799235ECD}"/>
              </a:ext>
            </a:extLst>
          </p:cNvPr>
          <p:cNvSpPr/>
          <p:nvPr/>
        </p:nvSpPr>
        <p:spPr>
          <a:xfrm>
            <a:off x="7657240" y="4573720"/>
            <a:ext cx="1486760" cy="56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0130-FD56-F142-AEF8-B55ABA39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395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016-B0C7-5F4B-B7A7-253FA3F29E3A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14633-042B-3C43-941C-5021BB67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096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DDCC-EA11-0046-B3D4-7A29308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5262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62768-2A21-2E46-A1A3-2240DCC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7" y="1044367"/>
            <a:ext cx="8474477" cy="3565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F9AF-637F-5C4E-A1B2-D21481D8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2325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01BA-C0FF-3046-A855-1EBEA2D049D1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76E9-3237-B74F-A744-D1267D77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C11F-93B5-E847-A3C5-5D816B19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DEF3C-47D5-8F40-A9B9-D958DCD7AC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67826" y="0"/>
            <a:ext cx="1977376" cy="135646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C707A4E-92DE-CB4E-B484-953D77B82B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914900"/>
            <a:ext cx="241914" cy="241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E5EE4-9CE0-C547-AD36-8BF0E05405C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30752" y="4653283"/>
            <a:ext cx="1089654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7" r:id="rId11"/>
    <p:sldLayoutId id="2147483678" r:id="rId12"/>
    <p:sldLayoutId id="2147483679" r:id="rId13"/>
  </p:sldLayoutIdLst>
  <p:transition>
    <p:fade thruBlk="1"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 spc="-113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6914" indent="-86914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1pPr>
      <a:lvl2pPr marL="260741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System Font Regular"/>
        <a:buChar char="–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2pPr>
      <a:lvl3pPr marL="429806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3pPr>
      <a:lvl4pPr marL="603632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72697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zayzoon.com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www.dailypay.com/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6" y="411958"/>
            <a:ext cx="4326248" cy="2139553"/>
          </a:xfrm>
        </p:spPr>
        <p:txBody>
          <a:bodyPr/>
          <a:lstStyle/>
          <a:p>
            <a:r>
              <a:rPr lang="es-CO" dirty="0"/>
              <a:t>E</a:t>
            </a:r>
            <a:r>
              <a:rPr lang="en-US" dirty="0" err="1"/>
              <a:t>mployee</a:t>
            </a:r>
            <a:r>
              <a:rPr lang="en-US" dirty="0"/>
              <a:t> Relations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26" y="2527866"/>
            <a:ext cx="4326248" cy="1000098"/>
          </a:xfrm>
        </p:spPr>
        <p:txBody>
          <a:bodyPr/>
          <a:lstStyle/>
          <a:p>
            <a:r>
              <a:rPr lang="es-CO" dirty="0"/>
              <a:t>Training </a:t>
            </a:r>
            <a:r>
              <a:rPr lang="es-CO" dirty="0" err="1"/>
              <a:t>Session</a:t>
            </a:r>
            <a:r>
              <a:rPr lang="es-CO" dirty="0"/>
              <a:t> – </a:t>
            </a:r>
            <a:r>
              <a:rPr lang="es-CO" dirty="0" err="1"/>
              <a:t>Zayzoon</a:t>
            </a:r>
            <a:r>
              <a:rPr lang="es-CO" dirty="0"/>
              <a:t> and </a:t>
            </a:r>
            <a:r>
              <a:rPr lang="es-CO" dirty="0" err="1"/>
              <a:t>Daily</a:t>
            </a:r>
            <a:r>
              <a:rPr lang="es-CO" dirty="0"/>
              <a:t> </a:t>
            </a:r>
            <a:r>
              <a:rPr lang="es-CO" dirty="0" err="1"/>
              <a:t>Pay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333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eople Question Images - Free Download on Freepik">
            <a:extLst>
              <a:ext uri="{FF2B5EF4-FFF2-40B4-BE49-F238E27FC236}">
                <a16:creationId xmlns:a16="http://schemas.microsoft.com/office/drawing/2014/main" id="{EC5157A5-F0C7-AE24-04E2-577E120B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28" y="652098"/>
            <a:ext cx="6390101" cy="44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F7F475C7-2974-5FF6-5208-FEB0AE2688F7}"/>
              </a:ext>
            </a:extLst>
          </p:cNvPr>
          <p:cNvSpPr txBox="1"/>
          <p:nvPr/>
        </p:nvSpPr>
        <p:spPr>
          <a:xfrm>
            <a:off x="1474335" y="2983830"/>
            <a:ext cx="349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06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ZayZoon</a:t>
            </a:r>
            <a:r>
              <a:rPr lang="en-US" dirty="0">
                <a:solidFill>
                  <a:srgbClr val="706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6CC7E0A-C875-B6AC-EFBF-5CA23971ECC3}"/>
              </a:ext>
            </a:extLst>
          </p:cNvPr>
          <p:cNvSpPr txBox="1"/>
          <p:nvPr/>
        </p:nvSpPr>
        <p:spPr>
          <a:xfrm>
            <a:off x="1899325" y="3664194"/>
            <a:ext cx="349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06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Sign Up.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4CFEE7C-1573-D82A-CD98-275EFD2D8027}"/>
              </a:ext>
            </a:extLst>
          </p:cNvPr>
          <p:cNvSpPr txBox="1"/>
          <p:nvPr/>
        </p:nvSpPr>
        <p:spPr>
          <a:xfrm>
            <a:off x="3811578" y="3232012"/>
            <a:ext cx="349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err="1">
                <a:solidFill>
                  <a:srgbClr val="706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CO" dirty="0">
                <a:solidFill>
                  <a:srgbClr val="706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>
                <a:solidFill>
                  <a:srgbClr val="706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>
                <a:solidFill>
                  <a:srgbClr val="706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DailyPay</a:t>
            </a:r>
            <a:r>
              <a:rPr lang="es-CO" dirty="0">
                <a:solidFill>
                  <a:srgbClr val="706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rgbClr val="7068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isa Direct ZayZoon Case Study | Visa">
            <a:extLst>
              <a:ext uri="{FF2B5EF4-FFF2-40B4-BE49-F238E27FC236}">
                <a16:creationId xmlns:a16="http://schemas.microsoft.com/office/drawing/2014/main" id="{683FE6E7-9A3C-23A0-B931-F3CC04D98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2" b="18825"/>
          <a:stretch/>
        </p:blipFill>
        <p:spPr bwMode="auto">
          <a:xfrm>
            <a:off x="995312" y="1213707"/>
            <a:ext cx="2452230" cy="8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52F6F956-411C-E620-27E1-2502B5A17C82}"/>
              </a:ext>
            </a:extLst>
          </p:cNvPr>
          <p:cNvSpPr txBox="1"/>
          <p:nvPr/>
        </p:nvSpPr>
        <p:spPr>
          <a:xfrm>
            <a:off x="3811578" y="4159892"/>
            <a:ext cx="349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06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Asked Questions</a:t>
            </a:r>
          </a:p>
        </p:txBody>
      </p:sp>
      <p:pic>
        <p:nvPicPr>
          <p:cNvPr id="1028" name="Picture 4" descr="DailyPay Instant Access to Earned Income | ADP Marketplace">
            <a:extLst>
              <a:ext uri="{FF2B5EF4-FFF2-40B4-BE49-F238E27FC236}">
                <a16:creationId xmlns:a16="http://schemas.microsoft.com/office/drawing/2014/main" id="{79969420-5160-D59E-AD58-B6932F14F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t="28854" r="12567" b="28854"/>
          <a:stretch/>
        </p:blipFill>
        <p:spPr bwMode="auto">
          <a:xfrm>
            <a:off x="5358173" y="1338349"/>
            <a:ext cx="2452230" cy="7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DE9223-C568-03C8-F801-1C7EDAD8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507" y="612909"/>
            <a:ext cx="5512471" cy="367238"/>
          </a:xfrm>
        </p:spPr>
        <p:txBody>
          <a:bodyPr/>
          <a:lstStyle/>
          <a:p>
            <a:pPr algn="ctr"/>
            <a:r>
              <a:rPr lang="en-US" sz="2400" dirty="0"/>
              <a:t>Wages On-Demand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33FEE471-6D05-8E9C-8154-F8964378F8F3}"/>
              </a:ext>
            </a:extLst>
          </p:cNvPr>
          <p:cNvSpPr txBox="1"/>
          <p:nvPr/>
        </p:nvSpPr>
        <p:spPr>
          <a:xfrm>
            <a:off x="995312" y="2141537"/>
            <a:ext cx="692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06866"/>
                </a:solidFill>
              </a:rPr>
              <a:t>During this training we will target most common questions regarding these two platforms of Wages On-Demand</a:t>
            </a:r>
          </a:p>
        </p:txBody>
      </p:sp>
    </p:spTree>
    <p:extLst>
      <p:ext uri="{BB962C8B-B14F-4D97-AF65-F5344CB8AC3E}">
        <p14:creationId xmlns:p14="http://schemas.microsoft.com/office/powerpoint/2010/main" val="36425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5 Trends in How Covid-19 Is Changing Business Phone Calls">
            <a:extLst>
              <a:ext uri="{FF2B5EF4-FFF2-40B4-BE49-F238E27FC236}">
                <a16:creationId xmlns:a16="http://schemas.microsoft.com/office/drawing/2014/main" id="{B205E04F-FA9F-0EC0-B938-6BD32721E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3"/>
          <a:stretch/>
        </p:blipFill>
        <p:spPr bwMode="auto">
          <a:xfrm>
            <a:off x="3861927" y="539396"/>
            <a:ext cx="5246522" cy="4604104"/>
          </a:xfrm>
          <a:prstGeom prst="flowChartOnlineStora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6756-29D1-111C-53C1-4DDB5F3C2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886" y="1980093"/>
            <a:ext cx="4081359" cy="98473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dirty="0" err="1"/>
              <a:t>ZayZoon’s</a:t>
            </a:r>
            <a:r>
              <a:rPr lang="en-US" sz="1400" b="1" dirty="0"/>
              <a:t> Earned Wage Access helps bridge the gap between paydays. Access to the wages when needed with ZayZoon and avoid unnecessary late fees, payday loans, or overdraft fees.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2E28A0-3A6C-25A4-2AE8-ED082B14FADD}"/>
              </a:ext>
            </a:extLst>
          </p:cNvPr>
          <p:cNvGrpSpPr/>
          <p:nvPr/>
        </p:nvGrpSpPr>
        <p:grpSpPr>
          <a:xfrm>
            <a:off x="3848492" y="2954214"/>
            <a:ext cx="3233970" cy="336628"/>
            <a:chOff x="4383148" y="2324998"/>
            <a:chExt cx="3233970" cy="336628"/>
          </a:xfrm>
        </p:grpSpPr>
        <p:pic>
          <p:nvPicPr>
            <p:cNvPr id="16" name="Picture 15" descr="Check Mark Icon, Check Icons, Mark Icons, Symbol PNG and Vector with  Transparent Background for Free Download">
              <a:extLst>
                <a:ext uri="{FF2B5EF4-FFF2-40B4-BE49-F238E27FC236}">
                  <a16:creationId xmlns:a16="http://schemas.microsoft.com/office/drawing/2014/main" id="{8FB9AF8D-84A5-85C1-A93A-1363D3E69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148" y="2324998"/>
              <a:ext cx="336628" cy="33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CEC5C0EB-F3B1-16B6-4269-BE3044B2D4DF}"/>
                </a:ext>
              </a:extLst>
            </p:cNvPr>
            <p:cNvSpPr txBox="1"/>
            <p:nvPr/>
          </p:nvSpPr>
          <p:spPr>
            <a:xfrm>
              <a:off x="4691951" y="2336874"/>
              <a:ext cx="2925167" cy="276999"/>
            </a:xfrm>
            <a:prstGeom prst="rect">
              <a:avLst/>
            </a:prstGeom>
            <a:solidFill>
              <a:srgbClr val="E7E6E6">
                <a:alpha val="18824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chemeClr val="tx2"/>
                  </a:solidFill>
                </a:rPr>
                <a:t>It is not a loan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C6711C-6B53-1D93-C421-8A69E741DA66}"/>
              </a:ext>
            </a:extLst>
          </p:cNvPr>
          <p:cNvGrpSpPr/>
          <p:nvPr/>
        </p:nvGrpSpPr>
        <p:grpSpPr>
          <a:xfrm>
            <a:off x="3862732" y="3307274"/>
            <a:ext cx="3222878" cy="415498"/>
            <a:chOff x="4425826" y="2906655"/>
            <a:chExt cx="3222878" cy="415498"/>
          </a:xfrm>
        </p:grpSpPr>
        <p:pic>
          <p:nvPicPr>
            <p:cNvPr id="19" name="Picture 18" descr="Check Mark Icon, Check Icons, Mark Icons, Symbol PNG and Vector with  Transparent Background for Free Download">
              <a:extLst>
                <a:ext uri="{FF2B5EF4-FFF2-40B4-BE49-F238E27FC236}">
                  <a16:creationId xmlns:a16="http://schemas.microsoft.com/office/drawing/2014/main" id="{A1B02757-2B47-0194-2027-661A0177A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826" y="2951359"/>
              <a:ext cx="336628" cy="33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5D201793-52AB-779B-F952-12D82168B64D}"/>
                </a:ext>
              </a:extLst>
            </p:cNvPr>
            <p:cNvSpPr txBox="1"/>
            <p:nvPr/>
          </p:nvSpPr>
          <p:spPr>
            <a:xfrm>
              <a:off x="4723537" y="2906655"/>
              <a:ext cx="2925167" cy="415498"/>
            </a:xfrm>
            <a:prstGeom prst="rect">
              <a:avLst/>
            </a:prstGeom>
            <a:solidFill>
              <a:srgbClr val="E7E6E6">
                <a:alpha val="18824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i="1" dirty="0">
                  <a:solidFill>
                    <a:schemeClr val="tx2"/>
                  </a:solidFill>
                </a:rPr>
                <a:t>Charges $5 fee at most for an employee</a:t>
              </a:r>
            </a:p>
            <a:p>
              <a:r>
                <a:rPr lang="en-US" sz="1050" b="1" i="1" dirty="0">
                  <a:solidFill>
                    <a:schemeClr val="tx2"/>
                  </a:solidFill>
                </a:rPr>
                <a:t>to access up to $200 per day.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5EDC3A-BA17-066B-E44C-13F25AED8178}"/>
              </a:ext>
            </a:extLst>
          </p:cNvPr>
          <p:cNvGrpSpPr/>
          <p:nvPr/>
        </p:nvGrpSpPr>
        <p:grpSpPr>
          <a:xfrm>
            <a:off x="3869031" y="3751362"/>
            <a:ext cx="3216578" cy="415498"/>
            <a:chOff x="4463154" y="3490790"/>
            <a:chExt cx="3216578" cy="415498"/>
          </a:xfrm>
        </p:grpSpPr>
        <p:pic>
          <p:nvPicPr>
            <p:cNvPr id="22" name="Picture 21" descr="Check Mark Icon, Check Icons, Mark Icons, Symbol PNG and Vector with  Transparent Background for Free Download">
              <a:extLst>
                <a:ext uri="{FF2B5EF4-FFF2-40B4-BE49-F238E27FC236}">
                  <a16:creationId xmlns:a16="http://schemas.microsoft.com/office/drawing/2014/main" id="{2E7860F3-7834-FB39-93E7-0C7C3E07B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154" y="3506904"/>
              <a:ext cx="336628" cy="33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D1ED557F-EB14-54EF-4FEF-4D855AB0C7E1}"/>
                </a:ext>
              </a:extLst>
            </p:cNvPr>
            <p:cNvSpPr txBox="1"/>
            <p:nvPr/>
          </p:nvSpPr>
          <p:spPr>
            <a:xfrm>
              <a:off x="4754565" y="3490790"/>
              <a:ext cx="2925167" cy="415498"/>
            </a:xfrm>
            <a:prstGeom prst="rect">
              <a:avLst/>
            </a:prstGeom>
            <a:solidFill>
              <a:srgbClr val="E7E6E6">
                <a:alpha val="18824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i="1" dirty="0">
                  <a:solidFill>
                    <a:schemeClr val="tx2"/>
                  </a:solidFill>
                </a:rPr>
                <a:t>Employees can send funds to their payout method of choice, instantly.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D5415E-53E8-C329-11DB-36089F8D1BB7}"/>
              </a:ext>
            </a:extLst>
          </p:cNvPr>
          <p:cNvGrpSpPr/>
          <p:nvPr/>
        </p:nvGrpSpPr>
        <p:grpSpPr>
          <a:xfrm>
            <a:off x="3869031" y="4165809"/>
            <a:ext cx="3213431" cy="415498"/>
            <a:chOff x="4469810" y="4091323"/>
            <a:chExt cx="3213431" cy="415498"/>
          </a:xfrm>
        </p:grpSpPr>
        <p:pic>
          <p:nvPicPr>
            <p:cNvPr id="35" name="Picture 34" descr="Check Mark Icon, Check Icons, Mark Icons, Symbol PNG and Vector with  Transparent Background for Free Download">
              <a:extLst>
                <a:ext uri="{FF2B5EF4-FFF2-40B4-BE49-F238E27FC236}">
                  <a16:creationId xmlns:a16="http://schemas.microsoft.com/office/drawing/2014/main" id="{418B1649-A224-D1CA-B346-2D6A9BBBE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810" y="4120964"/>
              <a:ext cx="336628" cy="33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1">
              <a:extLst>
                <a:ext uri="{FF2B5EF4-FFF2-40B4-BE49-F238E27FC236}">
                  <a16:creationId xmlns:a16="http://schemas.microsoft.com/office/drawing/2014/main" id="{E16E4992-A1F8-331C-B4B0-9CB1C35E35EE}"/>
                </a:ext>
              </a:extLst>
            </p:cNvPr>
            <p:cNvSpPr txBox="1"/>
            <p:nvPr/>
          </p:nvSpPr>
          <p:spPr>
            <a:xfrm>
              <a:off x="4758074" y="4091323"/>
              <a:ext cx="2925167" cy="415498"/>
            </a:xfrm>
            <a:prstGeom prst="rect">
              <a:avLst/>
            </a:prstGeom>
            <a:solidFill>
              <a:srgbClr val="E7E6E6">
                <a:alpha val="18824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i="1" dirty="0">
                  <a:solidFill>
                    <a:schemeClr val="tx2"/>
                  </a:solidFill>
                </a:rPr>
                <a:t>It is not for every client; they can decide if they opt-in and out</a:t>
              </a:r>
            </a:p>
          </p:txBody>
        </p:sp>
      </p:grpSp>
      <p:pic>
        <p:nvPicPr>
          <p:cNvPr id="2050" name="Picture 2" descr="ZayZoon Announces Partnership With SwipeClock to Give Employees Access to  Their Paycheck On-Demand | Newswire">
            <a:extLst>
              <a:ext uri="{FF2B5EF4-FFF2-40B4-BE49-F238E27FC236}">
                <a16:creationId xmlns:a16="http://schemas.microsoft.com/office/drawing/2014/main" id="{8AB9C060-B550-5201-35F5-D4802657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" y="958154"/>
            <a:ext cx="2101798" cy="389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sa Direct ZayZoon Case Study | Visa">
            <a:extLst>
              <a:ext uri="{FF2B5EF4-FFF2-40B4-BE49-F238E27FC236}">
                <a16:creationId xmlns:a16="http://schemas.microsoft.com/office/drawing/2014/main" id="{14DAC612-BD95-931B-E6C7-FBA755DFF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2" b="18825"/>
          <a:stretch/>
        </p:blipFill>
        <p:spPr bwMode="auto">
          <a:xfrm>
            <a:off x="3462666" y="825197"/>
            <a:ext cx="3364743" cy="120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roup Chat Etiquette: 10 Do's And Don'ts • FamilyApp">
            <a:extLst>
              <a:ext uri="{FF2B5EF4-FFF2-40B4-BE49-F238E27FC236}">
                <a16:creationId xmlns:a16="http://schemas.microsoft.com/office/drawing/2014/main" id="{7C0C5A4D-0D55-91BE-5E64-77A413005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9145" r="2811" b="9145"/>
          <a:stretch/>
        </p:blipFill>
        <p:spPr bwMode="auto">
          <a:xfrm>
            <a:off x="250371" y="619351"/>
            <a:ext cx="8621486" cy="39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5A614-482B-04BF-8B21-30FD6531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436" y="468727"/>
            <a:ext cx="2873175" cy="367238"/>
          </a:xfrm>
        </p:spPr>
        <p:txBody>
          <a:bodyPr/>
          <a:lstStyle/>
          <a:p>
            <a:pPr algn="ctr"/>
            <a:r>
              <a:rPr lang="en-US" dirty="0"/>
              <a:t>Important Information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794DA8-EFA3-23C9-2C8B-D15892E4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26" y="3056570"/>
            <a:ext cx="3472052" cy="754998"/>
          </a:xfrm>
        </p:spPr>
        <p:txBody>
          <a:bodyPr/>
          <a:lstStyle/>
          <a:p>
            <a:pPr algn="ctr"/>
            <a:r>
              <a:rPr lang="es-CO" sz="1200" b="1" dirty="0" err="1"/>
              <a:t>It</a:t>
            </a:r>
            <a:r>
              <a:rPr lang="es-CO" sz="1200" b="1" dirty="0"/>
              <a:t> </a:t>
            </a:r>
            <a:r>
              <a:rPr lang="es-CO" sz="1200" b="1" dirty="0" err="1"/>
              <a:t>is</a:t>
            </a:r>
            <a:r>
              <a:rPr lang="es-CO" sz="1200" b="1" dirty="0"/>
              <a:t> </a:t>
            </a:r>
            <a:r>
              <a:rPr lang="es-CO" sz="1200" b="1" dirty="0" err="1"/>
              <a:t>not</a:t>
            </a:r>
            <a:r>
              <a:rPr lang="es-CO" sz="1200" b="1" dirty="0"/>
              <a:t> a </a:t>
            </a:r>
            <a:r>
              <a:rPr lang="es-CO" sz="1200" b="1" dirty="0" err="1"/>
              <a:t>payday</a:t>
            </a:r>
            <a:r>
              <a:rPr lang="es-CO" sz="1200" b="1" dirty="0"/>
              <a:t> loan </a:t>
            </a:r>
            <a:r>
              <a:rPr lang="es-CO" sz="1200" b="1" dirty="0" err="1"/>
              <a:t>because</a:t>
            </a:r>
            <a:r>
              <a:rPr lang="es-CO" sz="1200" b="1" dirty="0"/>
              <a:t> </a:t>
            </a:r>
            <a:r>
              <a:rPr lang="es-CO" sz="1200" b="1" dirty="0" err="1"/>
              <a:t>it</a:t>
            </a:r>
            <a:r>
              <a:rPr lang="en-US" sz="1200" b="1" dirty="0"/>
              <a:t> does not charge interest and does not place debt on the employee. Employees are given access to their already-earned wages.</a:t>
            </a:r>
            <a:r>
              <a:rPr lang="es-CO" sz="1200" b="1" dirty="0"/>
              <a:t> </a:t>
            </a:r>
            <a:endParaRPr lang="en-US" sz="1200" b="1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B926D86-CFF8-351B-DF4F-A7AE030C4B9E}"/>
              </a:ext>
            </a:extLst>
          </p:cNvPr>
          <p:cNvSpPr txBox="1">
            <a:spLocks/>
          </p:cNvSpPr>
          <p:nvPr/>
        </p:nvSpPr>
        <p:spPr>
          <a:xfrm>
            <a:off x="520426" y="3884376"/>
            <a:ext cx="3288448" cy="639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Employees must have a bank account to utilize ZayZoon. If an employee does not have a bank account, Vensure can set them up with a pay card instead.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9C36861-661E-505E-0EA5-B32DA6E56613}"/>
              </a:ext>
            </a:extLst>
          </p:cNvPr>
          <p:cNvSpPr txBox="1">
            <a:spLocks/>
          </p:cNvSpPr>
          <p:nvPr/>
        </p:nvSpPr>
        <p:spPr>
          <a:xfrm>
            <a:off x="4555898" y="3056570"/>
            <a:ext cx="3781425" cy="639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Employees are notified of the service through email, by marketing material provided by their employer, or in their payroll self-service portal. </a:t>
            </a:r>
            <a:endParaRPr lang="en-US" sz="1000" b="1" dirty="0"/>
          </a:p>
        </p:txBody>
      </p:sp>
      <p:pic>
        <p:nvPicPr>
          <p:cNvPr id="3" name="Picture 2" descr="Visa Direct ZayZoon Case Study | Visa">
            <a:extLst>
              <a:ext uri="{FF2B5EF4-FFF2-40B4-BE49-F238E27FC236}">
                <a16:creationId xmlns:a16="http://schemas.microsoft.com/office/drawing/2014/main" id="{29E74DB3-BA0B-B409-60FD-99F059107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2" b="18825"/>
          <a:stretch/>
        </p:blipFill>
        <p:spPr bwMode="auto">
          <a:xfrm>
            <a:off x="2036637" y="242721"/>
            <a:ext cx="1686277" cy="6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arned Wage Access - Payroll Solution | CAVU HCM">
            <a:extLst>
              <a:ext uri="{FF2B5EF4-FFF2-40B4-BE49-F238E27FC236}">
                <a16:creationId xmlns:a16="http://schemas.microsoft.com/office/drawing/2014/main" id="{25FABFB6-3377-B579-7068-A5431B2A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92" y="999021"/>
            <a:ext cx="2190750" cy="189449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70C6B6-4B4A-CD74-6E2B-EB41E72E9327}"/>
              </a:ext>
            </a:extLst>
          </p:cNvPr>
          <p:cNvSpPr txBox="1">
            <a:spLocks/>
          </p:cNvSpPr>
          <p:nvPr/>
        </p:nvSpPr>
        <p:spPr>
          <a:xfrm>
            <a:off x="4462272" y="3884376"/>
            <a:ext cx="3986403" cy="639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Employees can process multiple transactions of up to $200 (per day)  at a time to access additional funds. However, they can only take up to 50% of their net earned wages, to a maximum of $1,000 per pay period.</a:t>
            </a:r>
          </a:p>
        </p:txBody>
      </p:sp>
    </p:spTree>
    <p:extLst>
      <p:ext uri="{BB962C8B-B14F-4D97-AF65-F5344CB8AC3E}">
        <p14:creationId xmlns:p14="http://schemas.microsoft.com/office/powerpoint/2010/main" val="15662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9" grpId="0"/>
      <p:bldP spid="2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794DA8-EFA3-23C9-2C8B-D15892E4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48" y="1833705"/>
            <a:ext cx="3919441" cy="984730"/>
          </a:xfrm>
        </p:spPr>
        <p:txBody>
          <a:bodyPr/>
          <a:lstStyle/>
          <a:p>
            <a:pPr algn="ctr"/>
            <a:r>
              <a:rPr lang="en-US" sz="1400" b="1" dirty="0"/>
              <a:t>ZayZoon is linked to Vfficient and has Access to each Client’s Payroll records. They will look at the average hours/gross Payroll for the Employee to formulate the information</a:t>
            </a:r>
            <a:r>
              <a:rPr lang="en-US" sz="1600" b="1" dirty="0"/>
              <a:t>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B926D86-CFF8-351B-DF4F-A7AE030C4B9E}"/>
              </a:ext>
            </a:extLst>
          </p:cNvPr>
          <p:cNvSpPr txBox="1">
            <a:spLocks/>
          </p:cNvSpPr>
          <p:nvPr/>
        </p:nvSpPr>
        <p:spPr>
          <a:xfrm>
            <a:off x="503310" y="3193974"/>
            <a:ext cx="4385516" cy="12444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 </a:t>
            </a:r>
            <a:r>
              <a:rPr lang="en-US" sz="1400" b="1" dirty="0"/>
              <a:t>Payouts are automatically repaid through the payroll direct deposit on the employee’s next payday. No added work from the employer is needed for this. This is 100% facilitated through </a:t>
            </a:r>
            <a:r>
              <a:rPr lang="en-US" sz="1400" b="1" dirty="0" err="1"/>
              <a:t>ZayZoon’s</a:t>
            </a:r>
            <a:r>
              <a:rPr lang="en-US" sz="1400" b="1" dirty="0"/>
              <a:t> integration with payroll</a:t>
            </a:r>
            <a:r>
              <a:rPr lang="en-US" sz="1600" b="1" dirty="0"/>
              <a:t>.</a:t>
            </a:r>
          </a:p>
        </p:txBody>
      </p:sp>
      <p:pic>
        <p:nvPicPr>
          <p:cNvPr id="4098" name="Picture 2" descr="ZayZoon | Access Wages On-Demand.| PrismHR Marketplace">
            <a:extLst>
              <a:ext uri="{FF2B5EF4-FFF2-40B4-BE49-F238E27FC236}">
                <a16:creationId xmlns:a16="http://schemas.microsoft.com/office/drawing/2014/main" id="{3CE9CD83-589F-4B1F-BA8A-07611984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66" y="848665"/>
            <a:ext cx="2848490" cy="4157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1DB14F-322B-581D-0975-31DB92F7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436" y="468727"/>
            <a:ext cx="2873175" cy="367238"/>
          </a:xfrm>
        </p:spPr>
        <p:txBody>
          <a:bodyPr/>
          <a:lstStyle/>
          <a:p>
            <a:pPr algn="ctr"/>
            <a:r>
              <a:rPr lang="en-US" dirty="0"/>
              <a:t>Important Information</a:t>
            </a:r>
          </a:p>
        </p:txBody>
      </p:sp>
      <p:pic>
        <p:nvPicPr>
          <p:cNvPr id="6" name="Picture 5" descr="Visa Direct ZayZoon Case Study | Visa">
            <a:extLst>
              <a:ext uri="{FF2B5EF4-FFF2-40B4-BE49-F238E27FC236}">
                <a16:creationId xmlns:a16="http://schemas.microsoft.com/office/drawing/2014/main" id="{BF7E3335-3643-C16B-10CB-619103C5B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2" b="18825"/>
          <a:stretch/>
        </p:blipFill>
        <p:spPr bwMode="auto">
          <a:xfrm>
            <a:off x="2036637" y="242721"/>
            <a:ext cx="1686277" cy="6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ML's client ZayZoon has launched its Visa prepaid card and digital wallet. (Photo: Business Wire)">
            <a:extLst>
              <a:ext uri="{FF2B5EF4-FFF2-40B4-BE49-F238E27FC236}">
                <a16:creationId xmlns:a16="http://schemas.microsoft.com/office/drawing/2014/main" id="{F4006F1D-B53E-94D3-984A-3E293E234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46"/>
          <a:stretch/>
        </p:blipFill>
        <p:spPr bwMode="auto">
          <a:xfrm>
            <a:off x="1178213" y="787538"/>
            <a:ext cx="3611116" cy="4279508"/>
          </a:xfrm>
          <a:prstGeom prst="flowChartOnlineStora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5 Trends in How Covid-19 Is Changing Business Phone Calls">
            <a:extLst>
              <a:ext uri="{FF2B5EF4-FFF2-40B4-BE49-F238E27FC236}">
                <a16:creationId xmlns:a16="http://schemas.microsoft.com/office/drawing/2014/main" id="{E2CD695D-4B85-344F-F436-8FD789DFE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3"/>
          <a:stretch/>
        </p:blipFill>
        <p:spPr bwMode="auto">
          <a:xfrm>
            <a:off x="3897478" y="539396"/>
            <a:ext cx="5246522" cy="4604104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CAA99B-06DD-CDF9-0391-D8278649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665" y="1316396"/>
            <a:ext cx="5681335" cy="1154661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All that is needed for sign-up is for an employee to upload a picture of government-issued ID and debit card information or bank account information for funds transfer.</a:t>
            </a:r>
          </a:p>
          <a:p>
            <a:pPr marL="0" indent="0" algn="ctr">
              <a:buNone/>
            </a:pPr>
            <a:r>
              <a:rPr lang="en-US" sz="1400" b="1" i="1" dirty="0"/>
              <a:t>Employees must go to the ESS &gt; Left Panel &gt; </a:t>
            </a:r>
            <a:r>
              <a:rPr lang="en-US" sz="1400" b="1" i="1" dirty="0" err="1"/>
              <a:t>ZayZoon</a:t>
            </a:r>
            <a:r>
              <a:rPr lang="en-US" sz="1400" b="1" i="1" dirty="0"/>
              <a:t> – Wages On- Demand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4F6F0C6-1D20-7E4E-DAE8-5C7C847D5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72334" b="17228"/>
          <a:stretch/>
        </p:blipFill>
        <p:spPr bwMode="auto">
          <a:xfrm>
            <a:off x="478971" y="1006513"/>
            <a:ext cx="2029817" cy="394459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0CDC13-92F6-7C5B-8F72-F738688D5A4B}"/>
              </a:ext>
            </a:extLst>
          </p:cNvPr>
          <p:cNvSpPr txBox="1">
            <a:spLocks/>
          </p:cNvSpPr>
          <p:nvPr/>
        </p:nvSpPr>
        <p:spPr>
          <a:xfrm>
            <a:off x="3943550" y="607334"/>
            <a:ext cx="2873175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How To Sign Up</a:t>
            </a:r>
          </a:p>
        </p:txBody>
      </p:sp>
      <p:pic>
        <p:nvPicPr>
          <p:cNvPr id="4" name="Picture 3" descr="Visa Direct ZayZoon Case Study | Visa">
            <a:extLst>
              <a:ext uri="{FF2B5EF4-FFF2-40B4-BE49-F238E27FC236}">
                <a16:creationId xmlns:a16="http://schemas.microsoft.com/office/drawing/2014/main" id="{06AE3022-2A5B-0E80-26DA-049A574BA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2" b="18825"/>
          <a:stretch/>
        </p:blipFill>
        <p:spPr bwMode="auto">
          <a:xfrm>
            <a:off x="2700665" y="368628"/>
            <a:ext cx="1686277" cy="6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AD8DD97-5A7C-8A1B-1332-53C394B8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744" y="2747165"/>
            <a:ext cx="2873176" cy="367238"/>
          </a:xfrm>
        </p:spPr>
        <p:txBody>
          <a:bodyPr/>
          <a:lstStyle/>
          <a:p>
            <a:pPr algn="ctr"/>
            <a:r>
              <a:rPr lang="en-US" dirty="0"/>
              <a:t>Case Creation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6A9300-D3B7-A89D-77CC-79929458C281}"/>
              </a:ext>
            </a:extLst>
          </p:cNvPr>
          <p:cNvSpPr txBox="1">
            <a:spLocks/>
          </p:cNvSpPr>
          <p:nvPr/>
        </p:nvSpPr>
        <p:spPr>
          <a:xfrm>
            <a:off x="2700665" y="3114403"/>
            <a:ext cx="5964364" cy="605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If the Employee got the notification that can use </a:t>
            </a:r>
            <a:r>
              <a:rPr lang="en-US" sz="1400" dirty="0" err="1"/>
              <a:t>ZayZoon</a:t>
            </a:r>
            <a:r>
              <a:rPr lang="en-US" sz="1400" dirty="0"/>
              <a:t> and is getting an error when trying to use it, we can create a case for the Product Management team.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82210D-3882-4BD5-8F5F-6BA3472FD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502" y="3757749"/>
            <a:ext cx="3686689" cy="3429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92DC31-3B52-2296-C814-D9D050C30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943" y="4195939"/>
            <a:ext cx="3305636" cy="342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F23DFA-5307-A905-CD12-01F6317DE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311" y="4598635"/>
            <a:ext cx="3534268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 Support: Definition, Importance, + Strategies">
            <a:extLst>
              <a:ext uri="{FF2B5EF4-FFF2-40B4-BE49-F238E27FC236}">
                <a16:creationId xmlns:a16="http://schemas.microsoft.com/office/drawing/2014/main" id="{5230EF79-0442-E228-DE42-F1897E7C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726084" cy="5142110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12F47B-A9C5-CCF1-1BD9-88EBC0FD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762" y="607895"/>
            <a:ext cx="7886700" cy="367238"/>
          </a:xfrm>
        </p:spPr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47FA4-019E-57F4-5F20-78832473A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40" y="2365691"/>
            <a:ext cx="4200501" cy="1328118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i="1" dirty="0"/>
              <a:t>ZayZoon offers customer support through their mobile app or at </a:t>
            </a:r>
            <a:r>
              <a:rPr lang="en-US" sz="1400" b="1" i="1" dirty="0">
                <a:hlinkClick r:id="rId3"/>
              </a:rPr>
              <a:t>support@zayzoon.com</a:t>
            </a:r>
            <a:endParaRPr lang="en-US" sz="1400" b="1" i="1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b="1" dirty="0"/>
              <a:t>Mon to Fri: 8:00 AM to 8:00 PM (MT)</a:t>
            </a:r>
          </a:p>
          <a:p>
            <a:pPr marL="0" indent="0" algn="ctr">
              <a:buNone/>
            </a:pPr>
            <a:r>
              <a:rPr lang="en-US" sz="1400" b="1" dirty="0"/>
              <a:t>Sat &amp; Sun: 10:00 AM to 6:00 PM (MT)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84477CA-D1EF-7D2E-EF96-985105398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19" y="2870047"/>
            <a:ext cx="1534795" cy="169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C412D-1ABF-A17F-2AD9-CAD7F6BAB823}"/>
              </a:ext>
            </a:extLst>
          </p:cNvPr>
          <p:cNvSpPr txBox="1">
            <a:spLocks/>
          </p:cNvSpPr>
          <p:nvPr/>
        </p:nvSpPr>
        <p:spPr>
          <a:xfrm>
            <a:off x="5073981" y="2365691"/>
            <a:ext cx="3015322" cy="6192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i="1" dirty="0"/>
              <a:t>They also offer live chat assistance through their website</a:t>
            </a:r>
          </a:p>
        </p:txBody>
      </p:sp>
      <p:pic>
        <p:nvPicPr>
          <p:cNvPr id="6" name="Picture 5" descr="Visa Direct ZayZoon Case Study | Visa">
            <a:extLst>
              <a:ext uri="{FF2B5EF4-FFF2-40B4-BE49-F238E27FC236}">
                <a16:creationId xmlns:a16="http://schemas.microsoft.com/office/drawing/2014/main" id="{6CB17E04-463B-A062-2F96-A07465C43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2" b="18825"/>
          <a:stretch/>
        </p:blipFill>
        <p:spPr bwMode="auto">
          <a:xfrm>
            <a:off x="2700665" y="368628"/>
            <a:ext cx="1686277" cy="6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lephone on white background Royalty Free Vector Image">
            <a:extLst>
              <a:ext uri="{FF2B5EF4-FFF2-40B4-BE49-F238E27FC236}">
                <a16:creationId xmlns:a16="http://schemas.microsoft.com/office/drawing/2014/main" id="{6B9A66D6-5DB8-7571-CB0E-F121053EA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" b="7343"/>
          <a:stretch/>
        </p:blipFill>
        <p:spPr bwMode="auto">
          <a:xfrm>
            <a:off x="2153825" y="1575016"/>
            <a:ext cx="618605" cy="611054"/>
          </a:xfrm>
          <a:prstGeom prst="flowChartConnector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ctor Icono De Chat PNG , Antecedentes, Basic, Chat PNG y Vector para  Descargar Gratis | Pngtree">
            <a:extLst>
              <a:ext uri="{FF2B5EF4-FFF2-40B4-BE49-F238E27FC236}">
                <a16:creationId xmlns:a16="http://schemas.microsoft.com/office/drawing/2014/main" id="{E9071874-C610-DA6B-586A-944CDF98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18" y="1575016"/>
            <a:ext cx="651399" cy="651399"/>
          </a:xfrm>
          <a:prstGeom prst="flowChartConnector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9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1,364,100+ Phone Smile Stock Photos, Pictures &amp; Royalty-Free Images -  iStock | Woman phone smile, Looking at phone smile, Man phone smile">
            <a:extLst>
              <a:ext uri="{FF2B5EF4-FFF2-40B4-BE49-F238E27FC236}">
                <a16:creationId xmlns:a16="http://schemas.microsoft.com/office/drawing/2014/main" id="{6FF7DE7D-596C-354A-BFEE-8565EADDF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1" b="7767"/>
          <a:stretch/>
        </p:blipFill>
        <p:spPr bwMode="auto">
          <a:xfrm>
            <a:off x="1526764" y="1192231"/>
            <a:ext cx="7617235" cy="3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ailyPay — Work — Wolff Olins">
            <a:extLst>
              <a:ext uri="{FF2B5EF4-FFF2-40B4-BE49-F238E27FC236}">
                <a16:creationId xmlns:a16="http://schemas.microsoft.com/office/drawing/2014/main" id="{6E95BFC1-0778-C5EB-5CCA-0D22831C3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-1" r="52629" b="-1"/>
          <a:stretch/>
        </p:blipFill>
        <p:spPr bwMode="auto">
          <a:xfrm>
            <a:off x="0" y="1192231"/>
            <a:ext cx="2922422" cy="3584960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17552F-6F2E-8449-F31C-131DCDD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52" y="597530"/>
            <a:ext cx="2590798" cy="367238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Important Information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CC5838-E80B-B6EC-26C9-F4EAE9FF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417" y="1276008"/>
            <a:ext cx="5942816" cy="816116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Gives employees access to their earned pay before the traditional, scheduled payday. With an on-demand pay benefit, employers can provide greater financial wellness support for employees, leading to happier and more productive employees.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EBE21C-CC3B-3210-493A-FC03918C4AFF}"/>
              </a:ext>
            </a:extLst>
          </p:cNvPr>
          <p:cNvGrpSpPr/>
          <p:nvPr/>
        </p:nvGrpSpPr>
        <p:grpSpPr>
          <a:xfrm>
            <a:off x="3070880" y="2276888"/>
            <a:ext cx="5480894" cy="589724"/>
            <a:chOff x="4743320" y="1817240"/>
            <a:chExt cx="3166000" cy="589724"/>
          </a:xfrm>
        </p:grpSpPr>
        <p:pic>
          <p:nvPicPr>
            <p:cNvPr id="8" name="Picture 7" descr="Check Mark Icon, Check Icons, Mark Icons, Symbol PNG and Vector with  Transparent Background for Free Download">
              <a:extLst>
                <a:ext uri="{FF2B5EF4-FFF2-40B4-BE49-F238E27FC236}">
                  <a16:creationId xmlns:a16="http://schemas.microsoft.com/office/drawing/2014/main" id="{A119ED27-834F-2A1C-FB86-2311C1A0F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320" y="1817240"/>
              <a:ext cx="240833" cy="421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2451F8FC-4614-42A9-3361-FD3B9D4427F0}"/>
                </a:ext>
              </a:extLst>
            </p:cNvPr>
            <p:cNvSpPr txBox="1"/>
            <p:nvPr/>
          </p:nvSpPr>
          <p:spPr>
            <a:xfrm>
              <a:off x="4984153" y="1829883"/>
              <a:ext cx="2925167" cy="577081"/>
            </a:xfrm>
            <a:prstGeom prst="rect">
              <a:avLst/>
            </a:prstGeom>
            <a:solidFill>
              <a:srgbClr val="E7E6E6">
                <a:alpha val="18824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i="1" dirty="0">
                  <a:solidFill>
                    <a:schemeClr val="tx2"/>
                  </a:solidFill>
                </a:rPr>
                <a:t>When an EE signs up for this service the Payroll Processor must set up the DD for the funds of EE is paying back. </a:t>
              </a:r>
              <a:r>
                <a:rPr lang="en-US" sz="1050" b="1" i="1" dirty="0">
                  <a:solidFill>
                    <a:schemeClr val="accent1"/>
                  </a:solidFill>
                </a:rPr>
                <a:t>They are processed every Friday </a:t>
              </a:r>
              <a:r>
                <a:rPr lang="en-US" sz="1050" b="1" i="1" dirty="0">
                  <a:solidFill>
                    <a:schemeClr val="tx2"/>
                  </a:solidFill>
                </a:rPr>
                <a:t>and the EE may call wondering why their DD was changed.</a:t>
              </a:r>
            </a:p>
          </p:txBody>
        </p:sp>
      </p:grpSp>
      <p:sp>
        <p:nvSpPr>
          <p:cNvPr id="14" name="TextBox 11">
            <a:extLst>
              <a:ext uri="{FF2B5EF4-FFF2-40B4-BE49-F238E27FC236}">
                <a16:creationId xmlns:a16="http://schemas.microsoft.com/office/drawing/2014/main" id="{2C7DBA89-F886-0945-34D2-A63014B1252D}"/>
              </a:ext>
            </a:extLst>
          </p:cNvPr>
          <p:cNvSpPr txBox="1"/>
          <p:nvPr/>
        </p:nvSpPr>
        <p:spPr>
          <a:xfrm>
            <a:off x="3402634" y="3676008"/>
            <a:ext cx="4850653" cy="646331"/>
          </a:xfrm>
          <a:prstGeom prst="rect">
            <a:avLst/>
          </a:prstGeom>
          <a:solidFill>
            <a:srgbClr val="009999">
              <a:alpha val="16863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b="1" dirty="0">
                <a:solidFill>
                  <a:srgbClr val="706866"/>
                </a:solidFill>
              </a:rPr>
              <a:t>CONTACT INFO:</a:t>
            </a:r>
          </a:p>
          <a:p>
            <a:pPr algn="ctr"/>
            <a:r>
              <a:rPr lang="es-CO" sz="1200" i="1" dirty="0">
                <a:solidFill>
                  <a:srgbClr val="706866"/>
                </a:solidFill>
                <a:hlinkClick r:id="rId5"/>
              </a:rPr>
              <a:t>https://www.dailypay.com/</a:t>
            </a:r>
            <a:endParaRPr lang="es-CO" sz="1200" i="1" dirty="0">
              <a:solidFill>
                <a:srgbClr val="706866"/>
              </a:solidFill>
            </a:endParaRPr>
          </a:p>
          <a:p>
            <a:pPr algn="ctr"/>
            <a:r>
              <a:rPr lang="es-CO" sz="1200" b="1" dirty="0">
                <a:solidFill>
                  <a:srgbClr val="706866"/>
                </a:solidFill>
              </a:rPr>
              <a:t>866.432.0472</a:t>
            </a:r>
            <a:endParaRPr lang="en-US" sz="1200" b="1" dirty="0">
              <a:solidFill>
                <a:srgbClr val="706866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306A4-4182-0854-CFBD-45F57CFD186B}"/>
              </a:ext>
            </a:extLst>
          </p:cNvPr>
          <p:cNvGrpSpPr/>
          <p:nvPr/>
        </p:nvGrpSpPr>
        <p:grpSpPr>
          <a:xfrm>
            <a:off x="3070880" y="2984711"/>
            <a:ext cx="5021977" cy="469712"/>
            <a:chOff x="4534857" y="2777831"/>
            <a:chExt cx="5021977" cy="469712"/>
          </a:xfrm>
        </p:grpSpPr>
        <p:pic>
          <p:nvPicPr>
            <p:cNvPr id="15" name="Picture 14" descr="Check Mark Icon, Check Icons, Mark Icons, Symbol PNG and Vector with  Transparent Background for Free Download">
              <a:extLst>
                <a:ext uri="{FF2B5EF4-FFF2-40B4-BE49-F238E27FC236}">
                  <a16:creationId xmlns:a16="http://schemas.microsoft.com/office/drawing/2014/main" id="{ED2AE780-11D6-234A-57D0-1CB75A144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857" y="2777831"/>
              <a:ext cx="421110" cy="421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17884711-5A1A-A07B-3DDD-76FFDBDF4596}"/>
                </a:ext>
              </a:extLst>
            </p:cNvPr>
            <p:cNvSpPr txBox="1"/>
            <p:nvPr/>
          </p:nvSpPr>
          <p:spPr>
            <a:xfrm>
              <a:off x="4951781" y="2832045"/>
              <a:ext cx="4605053" cy="415498"/>
            </a:xfrm>
            <a:prstGeom prst="rect">
              <a:avLst/>
            </a:prstGeom>
            <a:solidFill>
              <a:srgbClr val="E7E6E6">
                <a:alpha val="18824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i="1" dirty="0">
                  <a:solidFill>
                    <a:schemeClr val="tx2"/>
                  </a:solidFill>
                </a:rPr>
                <a:t>For further questions, advise Employees </a:t>
              </a:r>
              <a:r>
                <a:rPr lang="en-US" sz="1050" b="1" i="1" dirty="0">
                  <a:solidFill>
                    <a:schemeClr val="accent1"/>
                  </a:solidFill>
                </a:rPr>
                <a:t>we do not administer the service and to contact DailyPay.</a:t>
              </a:r>
            </a:p>
          </p:txBody>
        </p:sp>
      </p:grpSp>
      <p:pic>
        <p:nvPicPr>
          <p:cNvPr id="5122" name="Picture 2" descr="DailyPay">
            <a:extLst>
              <a:ext uri="{FF2B5EF4-FFF2-40B4-BE49-F238E27FC236}">
                <a16:creationId xmlns:a16="http://schemas.microsoft.com/office/drawing/2014/main" id="{2310DB08-6562-E0F4-AFD7-1F9EAD4F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17" y="551376"/>
            <a:ext cx="1290435" cy="3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0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40335034"/>
      </p:ext>
    </p:extLst>
  </p:cSld>
  <p:clrMapOvr>
    <a:masterClrMapping/>
  </p:clrMapOvr>
</p:sld>
</file>

<file path=ppt/theme/theme1.xml><?xml version="1.0" encoding="utf-8"?>
<a:theme xmlns:a="http://schemas.openxmlformats.org/drawingml/2006/main" name="Vensure PPT Template">
  <a:themeElements>
    <a:clrScheme name="Vensu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05106"/>
      </a:accent1>
      <a:accent2>
        <a:srgbClr val="6C6F70"/>
      </a:accent2>
      <a:accent3>
        <a:srgbClr val="00A5B5"/>
      </a:accent3>
      <a:accent4>
        <a:srgbClr val="E18849"/>
      </a:accent4>
      <a:accent5>
        <a:srgbClr val="A71930"/>
      </a:accent5>
      <a:accent6>
        <a:srgbClr val="69BE47"/>
      </a:accent6>
      <a:hlink>
        <a:srgbClr val="E05106"/>
      </a:hlink>
      <a:folHlink>
        <a:srgbClr val="3B0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2A58BE00B1545AA1A12C2241357A0" ma:contentTypeVersion="17" ma:contentTypeDescription="Create a new document." ma:contentTypeScope="" ma:versionID="1fc17f03e3c1a0841c41bbd9ad42ff71">
  <xsd:schema xmlns:xsd="http://www.w3.org/2001/XMLSchema" xmlns:xs="http://www.w3.org/2001/XMLSchema" xmlns:p="http://schemas.microsoft.com/office/2006/metadata/properties" xmlns:ns2="3033b280-ae71-40d6-aa29-5fd3ac97e96f" xmlns:ns3="9116cb9f-bd0d-43bf-83a7-1685e5d6ba3a" targetNamespace="http://schemas.microsoft.com/office/2006/metadata/properties" ma:root="true" ma:fieldsID="c130d228af32b48fbaca373eddde570b" ns2:_="" ns3:_="">
    <xsd:import namespace="3033b280-ae71-40d6-aa29-5fd3ac97e96f"/>
    <xsd:import namespace="9116cb9f-bd0d-43bf-83a7-1685e5d6b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b280-ae71-40d6-aa29-5fd3ac97e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269d6d-f8a2-4d27-bd71-c96a8741e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6cb9f-bd0d-43bf-83a7-1685e5d6b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6a6ed9-464b-4bc5-b25f-4d225d3d0700}" ma:internalName="TaxCatchAll" ma:showField="CatchAllData" ma:web="9116cb9f-bd0d-43bf-83a7-1685e5d6b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33b280-ae71-40d6-aa29-5fd3ac97e96f">
      <Terms xmlns="http://schemas.microsoft.com/office/infopath/2007/PartnerControls"/>
    </lcf76f155ced4ddcb4097134ff3c332f>
    <TaxCatchAll xmlns="9116cb9f-bd0d-43bf-83a7-1685e5d6ba3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D7897-ED92-4202-93B7-B075FD8F7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3b280-ae71-40d6-aa29-5fd3ac97e96f"/>
    <ds:schemaRef ds:uri="9116cb9f-bd0d-43bf-83a7-1685e5d6b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B32236-CDC0-44D5-8237-52B25EC4B02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116cb9f-bd0d-43bf-83a7-1685e5d6ba3a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3033b280-ae71-40d6-aa29-5fd3ac97e96f"/>
  </ds:schemaRefs>
</ds:datastoreItem>
</file>

<file path=customXml/itemProps3.xml><?xml version="1.0" encoding="utf-8"?>
<ds:datastoreItem xmlns:ds="http://schemas.openxmlformats.org/officeDocument/2006/customXml" ds:itemID="{AB0AB1A5-9B20-4E2E-B217-8D5B78C9C0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8245</TotalTime>
  <Words>581</Words>
  <Application>Microsoft Office PowerPoint</Application>
  <PresentationFormat>Presentación en pantalla (16:9)</PresentationFormat>
  <Paragraphs>43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Vensure PPT Template</vt:lpstr>
      <vt:lpstr>Employee Relations</vt:lpstr>
      <vt:lpstr>Wages On-Demand</vt:lpstr>
      <vt:lpstr>Presentación de PowerPoint</vt:lpstr>
      <vt:lpstr>Important Information</vt:lpstr>
      <vt:lpstr>Important Information</vt:lpstr>
      <vt:lpstr>Case Creation </vt:lpstr>
      <vt:lpstr>Contact Info</vt:lpstr>
      <vt:lpstr>Important Information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Business Solutions</dc:title>
  <dc:creator>Julie Dower</dc:creator>
  <cp:lastModifiedBy>Sergio Garcia</cp:lastModifiedBy>
  <cp:revision>197</cp:revision>
  <cp:lastPrinted>2019-03-04T13:55:30Z</cp:lastPrinted>
  <dcterms:modified xsi:type="dcterms:W3CDTF">2023-10-10T19:32:51Z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0x010100D392A58BE00B1545AA1A12C2241357A0</vt:lpwstr>
  </property>
</Properties>
</file>